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318" r:id="rId2"/>
    <p:sldId id="402" r:id="rId3"/>
    <p:sldId id="475" r:id="rId4"/>
    <p:sldId id="472" r:id="rId5"/>
    <p:sldId id="435" r:id="rId6"/>
    <p:sldId id="457" r:id="rId7"/>
    <p:sldId id="440" r:id="rId8"/>
    <p:sldId id="444" r:id="rId9"/>
    <p:sldId id="438" r:id="rId10"/>
    <p:sldId id="476" r:id="rId11"/>
    <p:sldId id="445" r:id="rId12"/>
    <p:sldId id="436" r:id="rId13"/>
    <p:sldId id="437" r:id="rId14"/>
    <p:sldId id="468" r:id="rId15"/>
    <p:sldId id="439" r:id="rId16"/>
    <p:sldId id="383" r:id="rId17"/>
    <p:sldId id="381" r:id="rId18"/>
    <p:sldId id="384" r:id="rId19"/>
    <p:sldId id="385" r:id="rId20"/>
    <p:sldId id="386" r:id="rId21"/>
    <p:sldId id="387" r:id="rId22"/>
    <p:sldId id="388" r:id="rId23"/>
    <p:sldId id="389" r:id="rId24"/>
    <p:sldId id="390" r:id="rId25"/>
    <p:sldId id="467" r:id="rId26"/>
    <p:sldId id="466" r:id="rId27"/>
    <p:sldId id="454" r:id="rId28"/>
    <p:sldId id="461" r:id="rId29"/>
    <p:sldId id="453" r:id="rId30"/>
    <p:sldId id="450" r:id="rId31"/>
    <p:sldId id="477" r:id="rId32"/>
    <p:sldId id="469" r:id="rId33"/>
    <p:sldId id="412" r:id="rId34"/>
    <p:sldId id="471"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showPr>
  <p:clrMru>
    <a:srgbClr val="FFFF99"/>
    <a:srgbClr val="E60039"/>
    <a:srgbClr val="DA0000"/>
    <a:srgbClr val="000099"/>
    <a:srgbClr val="7F0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2883" autoAdjust="0"/>
  </p:normalViewPr>
  <p:slideViewPr>
    <p:cSldViewPr>
      <p:cViewPr>
        <p:scale>
          <a:sx n="50" d="100"/>
          <a:sy n="50" d="100"/>
        </p:scale>
        <p:origin x="-1956" y="-282"/>
      </p:cViewPr>
      <p:guideLst>
        <p:guide orient="horz" pos="2174"/>
        <p:guide pos="2887"/>
      </p:guideLst>
    </p:cSldViewPr>
  </p:slideViewPr>
  <p:outlineViewPr>
    <p:cViewPr>
      <p:scale>
        <a:sx n="33" d="100"/>
        <a:sy n="33" d="100"/>
      </p:scale>
      <p:origin x="0" y="354"/>
    </p:cViewPr>
  </p:outlineViewPr>
  <p:notesTextViewPr>
    <p:cViewPr>
      <p:scale>
        <a:sx n="1" d="1"/>
        <a:sy n="1" d="1"/>
      </p:scale>
      <p:origin x="0" y="0"/>
    </p:cViewPr>
  </p:notesTextViewPr>
  <p:sorterViewPr>
    <p:cViewPr>
      <p:scale>
        <a:sx n="66" d="100"/>
        <a:sy n="66" d="100"/>
      </p:scale>
      <p:origin x="0" y="333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8E20E5-3F3C-458B-8383-9D5E7E46C917}" type="datetimeFigureOut">
              <a:rPr lang="zh-CN" altLang="en-US" smtClean="0"/>
              <a:pPr/>
              <a:t>2017/3/15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53221F-E38D-4CB8-9369-E81D49E6C1A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53221F-E38D-4CB8-9369-E81D49E6C1A0}"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其中肝纤维化全定量检测新技术</a:t>
            </a:r>
            <a:r>
              <a:rPr lang="en-US" altLang="zh-CN" sz="1200" kern="1200" dirty="0" err="1" smtClean="0">
                <a:solidFill>
                  <a:schemeClr val="tx1"/>
                </a:solidFill>
                <a:latin typeface="+mn-lt"/>
                <a:ea typeface="+mn-ea"/>
                <a:cs typeface="+mn-cs"/>
              </a:rPr>
              <a:t>qFibrosis</a:t>
            </a:r>
            <a:r>
              <a:rPr lang="zh-CN" altLang="en-US" sz="1200" kern="1200" dirty="0" smtClean="0">
                <a:solidFill>
                  <a:schemeClr val="tx1"/>
                </a:solidFill>
                <a:latin typeface="+mn-lt"/>
                <a:ea typeface="+mn-ea"/>
                <a:cs typeface="+mn-cs"/>
              </a:rPr>
              <a:t>，不需组织染色，用计算机扫描组织纤维自发光，进行精细纤维结构全量化诊断</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4C53221F-E38D-4CB8-9369-E81D49E6C1A0}" type="slidenum">
              <a:rPr lang="zh-CN" altLang="en-US" smtClean="0"/>
              <a:pPr/>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lvl="0"/>
            <a:r>
              <a:rPr lang="zh-CN" altLang="en-US" dirty="0" smtClean="0">
                <a:sym typeface="+mn-ea"/>
              </a:rPr>
              <a:t>针对这些变异特点，我们研发出我国首个高灵敏核酸检测试剂盒，该试剂盒能覆盖我国全部基因型、线性范围宽，极大地满足我国乙肝临床诊治需要，也是国家重大专项肝炎示范社区唯一入选核酸定量试剂</a:t>
            </a:r>
            <a:r>
              <a:rPr lang="en-US" dirty="0" smtClean="0">
                <a:sym typeface="+mn-ea"/>
              </a:rPr>
              <a:t>!</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我们的研究成果获得国家授权专利</a:t>
            </a:r>
            <a:r>
              <a:rPr lang="en-US" altLang="zh-CN" dirty="0" smtClean="0"/>
              <a:t>4</a:t>
            </a:r>
            <a:r>
              <a:rPr lang="zh-CN" altLang="en-US" dirty="0" smtClean="0"/>
              <a:t>项</a:t>
            </a:r>
            <a:endParaRPr lang="zh-CN" altLang="en-US" dirty="0"/>
          </a:p>
        </p:txBody>
      </p:sp>
      <p:sp>
        <p:nvSpPr>
          <p:cNvPr id="4" name="灯片编号占位符 3"/>
          <p:cNvSpPr>
            <a:spLocks noGrp="1"/>
          </p:cNvSpPr>
          <p:nvPr>
            <p:ph type="sldNum" sz="quarter" idx="10"/>
          </p:nvPr>
        </p:nvSpPr>
        <p:spPr/>
        <p:txBody>
          <a:bodyPr/>
          <a:lstStyle/>
          <a:p>
            <a:fld id="{4C53221F-E38D-4CB8-9369-E81D49E6C1A0}" type="slidenum">
              <a:rPr lang="zh-CN" altLang="en-US" smtClean="0"/>
              <a:pPr/>
              <a:t>32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C53221F-E38D-4CB8-9369-E81D49E6C1A0}" type="slidenum">
              <a:rPr lang="zh-CN" altLang="en-US" smtClean="0"/>
              <a:pPr/>
              <a:t>33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a:spcBef>
                <a:spcPct val="0"/>
              </a:spcBef>
            </a:pP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a:spcBef>
                <a:spcPct val="0"/>
              </a:spcBef>
            </a:pPr>
            <a:r>
              <a:rPr lang="zh-CN" altLang="en-US" dirty="0"/>
              <a:t>我国著名传染病学教授王福生及其团队在</a:t>
            </a:r>
            <a:r>
              <a:rPr lang="en-US" dirty="0"/>
              <a:t>2014</a:t>
            </a:r>
            <a:r>
              <a:rPr lang="zh-CN" altLang="en-US" dirty="0"/>
              <a:t>年发表了一篇关于“肝脏疾病的全球性负担”的文章。从研究结果我们可以知道，目前全球肝脏疾病主要由乙肝、丙肝、酒精肝和非酒精性脂肪肝引起，其中乙肝和丙肝是病毒性肝炎的主要原因，而我国是病毒性肝炎的重灾区。</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a:spcBef>
                <a:spcPct val="0"/>
              </a:spcBef>
            </a:pP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a:spcBef>
                <a:spcPct val="0"/>
              </a:spcBef>
            </a:pPr>
            <a:r>
              <a:rPr lang="zh-CN" altLang="en-US" dirty="0"/>
              <a:t>我国著名传染病学教授王福生及其团队在</a:t>
            </a:r>
            <a:r>
              <a:rPr lang="en-US" dirty="0"/>
              <a:t>2014</a:t>
            </a:r>
            <a:r>
              <a:rPr lang="zh-CN" altLang="en-US" dirty="0"/>
              <a:t>年发表了一篇关于“肝脏疾病的全球性负担”的文章。从研究结果我们可以知道，目前全球肝脏疾病主要由乙肝、丙肝、酒精肝和非酒精性脂肪肝引起，其中乙肝和丙肝是病毒性肝炎的主要原因，而我国是病毒性肝炎的重灾区。</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图为习主席为</a:t>
            </a:r>
            <a:r>
              <a:rPr lang="en-US" altLang="zh-CN" dirty="0" smtClean="0"/>
              <a:t>2016</a:t>
            </a:r>
            <a:r>
              <a:rPr lang="zh-CN" altLang="en-US" dirty="0" smtClean="0"/>
              <a:t>年的国家最高科学技术奖获奖者：屠呦呦和赵忠贤院士颁奖。</a:t>
            </a:r>
            <a:endParaRPr lang="en-US" altLang="zh-CN" dirty="0" smtClean="0"/>
          </a:p>
          <a:p>
            <a:r>
              <a:rPr lang="en-US" altLang="zh-CN" dirty="0" smtClean="0"/>
              <a:t>2015</a:t>
            </a:r>
            <a:r>
              <a:rPr lang="zh-CN" altLang="en-US" dirty="0" smtClean="0"/>
              <a:t>年</a:t>
            </a:r>
            <a:r>
              <a:rPr lang="zh-CN" altLang="en-US" sz="1200" b="0" i="0" kern="1200" dirty="0" smtClean="0">
                <a:solidFill>
                  <a:schemeClr val="tx1"/>
                </a:solidFill>
                <a:latin typeface="+mn-lt"/>
                <a:ea typeface="+mn-ea"/>
                <a:cs typeface="+mn-cs"/>
              </a:rPr>
              <a:t>国家科学技术奖共授奖</a:t>
            </a:r>
            <a:r>
              <a:rPr lang="en-US" altLang="zh-CN" sz="1200" b="0" i="0" kern="1200" dirty="0" smtClean="0">
                <a:solidFill>
                  <a:schemeClr val="tx1"/>
                </a:solidFill>
                <a:latin typeface="+mn-lt"/>
                <a:ea typeface="+mn-ea"/>
                <a:cs typeface="+mn-cs"/>
              </a:rPr>
              <a:t>295</a:t>
            </a:r>
            <a:r>
              <a:rPr lang="zh-CN" altLang="en-US" sz="1200" b="0" i="0" kern="1200" dirty="0" smtClean="0">
                <a:solidFill>
                  <a:schemeClr val="tx1"/>
                </a:solidFill>
                <a:latin typeface="+mn-lt"/>
                <a:ea typeface="+mn-ea"/>
                <a:cs typeface="+mn-cs"/>
              </a:rPr>
              <a:t>项成果和</a:t>
            </a:r>
            <a:r>
              <a:rPr lang="en-US" altLang="zh-CN" sz="1200" b="0" i="0" kern="1200" dirty="0" smtClean="0">
                <a:solidFill>
                  <a:schemeClr val="tx1"/>
                </a:solidFill>
                <a:latin typeface="+mn-lt"/>
                <a:ea typeface="+mn-ea"/>
                <a:cs typeface="+mn-cs"/>
              </a:rPr>
              <a:t>7</a:t>
            </a:r>
            <a:r>
              <a:rPr lang="zh-CN" altLang="en-US" sz="1200" b="0" i="0" kern="1200" dirty="0" smtClean="0">
                <a:solidFill>
                  <a:schemeClr val="tx1"/>
                </a:solidFill>
                <a:latin typeface="+mn-lt"/>
                <a:ea typeface="+mn-ea"/>
                <a:cs typeface="+mn-cs"/>
              </a:rPr>
              <a:t>位外籍科技专家，</a:t>
            </a:r>
            <a:r>
              <a:rPr lang="zh-CN" altLang="en-US" dirty="0" smtClean="0"/>
              <a:t>最高科学技术奖空缺。</a:t>
            </a:r>
            <a:endParaRPr lang="zh-CN" altLang="en-US" dirty="0"/>
          </a:p>
        </p:txBody>
      </p:sp>
      <p:sp>
        <p:nvSpPr>
          <p:cNvPr id="4" name="灯片编号占位符 3"/>
          <p:cNvSpPr>
            <a:spLocks noGrp="1"/>
          </p:cNvSpPr>
          <p:nvPr>
            <p:ph type="sldNum" sz="quarter" idx="10"/>
          </p:nvPr>
        </p:nvSpPr>
        <p:spPr/>
        <p:txBody>
          <a:bodyPr/>
          <a:lstStyle/>
          <a:p>
            <a:fld id="{4C53221F-E38D-4CB8-9369-E81D49E6C1A0}" type="slidenum">
              <a:rPr lang="zh-CN" altLang="en-US" smtClean="0"/>
              <a:pPr/>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marL="0" marR="0" lvl="0" indent="0" algn="l" defTabSz="914400" rtl="0" eaLnBrk="1" fontAlgn="base" latinLnBrk="0" hangingPunct="1">
              <a:lnSpc>
                <a:spcPct val="100000"/>
              </a:lnSpc>
              <a:spcBef>
                <a:spcPct val="30000"/>
              </a:spcBef>
              <a:spcAft>
                <a:spcPct val="0"/>
              </a:spcAft>
              <a:buClrTx/>
              <a:buSzTx/>
              <a:buFontTx/>
              <a:buNone/>
              <a:defRPr/>
            </a:pPr>
            <a:r>
              <a:rPr lang="zh-CN" altLang="en-US" dirty="0" smtClean="0">
                <a:sym typeface="+mn-ea"/>
              </a:rPr>
              <a:t>因此，针对乙肝诊断和治疗这两个关键的国家重大需求，我们先后在国家自然科学基金和国家科技重大专项的支持下进行联合攻关开展临床和转化医学研究。</a:t>
            </a:r>
            <a:endParaRPr lang="zh-CN" altLang="en-US" kern="1200" dirty="0" smtClean="0">
              <a:solidFill>
                <a:schemeClr val="tx1"/>
              </a:solidFill>
              <a:latin typeface="+mn-lt"/>
              <a:ea typeface="+mn-ea"/>
              <a:cs typeface="+mn-cs"/>
            </a:endParaRPr>
          </a:p>
          <a:p>
            <a:pPr>
              <a:spcBef>
                <a:spcPct val="0"/>
              </a:spcBef>
            </a:pP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a:spcBef>
                <a:spcPct val="0"/>
              </a:spcBef>
            </a:pPr>
            <a:r>
              <a:rPr lang="zh-CN" altLang="zh-CN" dirty="0" smtClean="0">
                <a:sym typeface="+mn-ea"/>
              </a:rPr>
              <a:t>为了改善临床诊断的现状，实现肝病诊疗过程中的精确诊断，国家和行业都在不断的做出改变和指导。像</a:t>
            </a:r>
            <a:r>
              <a:rPr lang="en-US" altLang="zh-CN" dirty="0" smtClean="0">
                <a:sym typeface="+mn-ea"/>
              </a:rPr>
              <a:t>2013</a:t>
            </a:r>
            <a:r>
              <a:rPr lang="zh-CN" altLang="zh-CN" dirty="0" smtClean="0">
                <a:sym typeface="+mn-ea"/>
              </a:rPr>
              <a:t>年推出了《乙肝试剂的注册评审原则》</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marL="0" marR="0" lvl="0" indent="0" algn="l" defTabSz="914400" rtl="0" eaLnBrk="1" fontAlgn="base" latinLnBrk="0" hangingPunct="1">
              <a:lnSpc>
                <a:spcPct val="100000"/>
              </a:lnSpc>
              <a:spcBef>
                <a:spcPct val="30000"/>
              </a:spcBef>
              <a:spcAft>
                <a:spcPct val="0"/>
              </a:spcAft>
              <a:buClrTx/>
              <a:buSzTx/>
              <a:buFontTx/>
              <a:buNone/>
              <a:defRPr/>
            </a:pPr>
            <a:r>
              <a:rPr lang="zh-CN" altLang="en-US" dirty="0" smtClean="0">
                <a:sym typeface="+mn-ea"/>
              </a:rPr>
              <a:t>作为乙肝大国，我们既缺乏高灵敏核酸定量检测试剂；又缺乏准确定量评估肝纤维化严重程度的技术，而这一系列定量技术和标准对病人要不要启动治疗、要不要调整治疗方案和要不要停药至关重要！否则容易误判误治！更谈不上精准医疗！</a:t>
            </a:r>
            <a:endParaRPr lang="zh-CN" altLang="en-US" kern="1200" dirty="0" smtClean="0">
              <a:solidFill>
                <a:schemeClr val="tx1"/>
              </a:solidFill>
              <a:latin typeface="+mn-lt"/>
              <a:ea typeface="+mn-ea"/>
              <a:cs typeface="+mn-cs"/>
            </a:endParaRPr>
          </a:p>
          <a:p>
            <a:pPr lvl="0"/>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ChangeArrowheads="1"/>
          </p:cNvSpPr>
          <p:nvPr>
            <p:ph type="sldImg" idx="4294967295"/>
          </p:nvPr>
        </p:nvSpPr>
        <p:spPr>
          <a:xfrm>
            <a:off x="371475" y="0"/>
            <a:ext cx="6761163" cy="5072063"/>
          </a:xfrm>
          <a:ln>
            <a:solidFill>
              <a:srgbClr val="000000"/>
            </a:solidFill>
            <a:miter lim="800000"/>
          </a:ln>
        </p:spPr>
      </p:sp>
      <p:sp>
        <p:nvSpPr>
          <p:cNvPr id="6147" name="备注占位符 2"/>
          <p:cNvSpPr>
            <a:spLocks noGrp="1" noRot="1" noChangeAspect="1" noChangeArrowheads="1"/>
          </p:cNvSpPr>
          <p:nvPr>
            <p:ph type="body" idx="1"/>
          </p:nvPr>
        </p:nvSpPr>
        <p:spPr bwMode="auto">
          <a:xfrm>
            <a:off x="457200" y="1600200"/>
            <a:ext cx="8229600" cy="4525963"/>
          </a:xfrm>
          <a:prstGeom prst="rect">
            <a:avLst/>
          </a:prstGeom>
          <a:noFill/>
          <a:ln>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dirty="0" smtClean="0">
                <a:sym typeface="+mn-ea"/>
              </a:rPr>
              <a:t>我们的创新点之一：系统阐明我国乙肝病毒独特基因型和变异性并研发出针对这一特点的首个高灵敏核酸检测定量试剂盒；针对我国乙肝病理沉默和隐匿性的特点，首创了全定量肝纤维化病理诊断技术和制定了中国人无创纤维化定量技术的诊断标准。 实现了乙肝病毒和肝纤维化精准全定量诊断技术的集成创新。</a:t>
            </a:r>
            <a:endParaRPr lang="zh-CN" altLang="en-US" kern="1200" dirty="0" smtClean="0">
              <a:solidFill>
                <a:schemeClr val="tx1"/>
              </a:solidFill>
              <a:latin typeface="+mn-lt"/>
              <a:ea typeface="+mn-ea"/>
              <a:cs typeface="+mn-cs"/>
            </a:endParaRPr>
          </a:p>
          <a:p>
            <a:pPr>
              <a:spcBef>
                <a:spcPct val="0"/>
              </a:spcBef>
            </a:pP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31"/>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副标题 2"/>
          <p:cNvSpPr>
            <a:spLocks noGrp="1"/>
          </p:cNvSpPr>
          <p:nvPr>
            <p:ph type="subTitle" idx="1"/>
          </p:nvPr>
        </p:nvSpPr>
        <p:spPr>
          <a:xfrm>
            <a:off x="357158" y="1285860"/>
            <a:ext cx="8358246" cy="2714644"/>
          </a:xfrm>
        </p:spPr>
        <p:txBody>
          <a:bodyPr anchor="ctr">
            <a:normAutofit/>
          </a:bodyPr>
          <a:lstStyle>
            <a:lvl1pPr marL="0" indent="0" algn="ctr">
              <a:buNone/>
              <a:defRPr sz="4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pic>
        <p:nvPicPr>
          <p:cNvPr id="7" name="图片 6"/>
          <p:cNvPicPr>
            <a:picLocks noChangeAspect="1"/>
          </p:cNvPicPr>
          <p:nvPr userDrawn="1"/>
        </p:nvPicPr>
        <p:blipFill>
          <a:blip r:embed="rId3" cstate="print">
            <a:lum bright="70000" contrast="-70000"/>
            <a:extLst>
              <a:ext uri="{28A0092B-C50C-407E-A947-70E740481C1C}">
                <a14:useLocalDpi xmlns:a14="http://schemas.microsoft.com/office/drawing/2010/main" xmlns="" val="0"/>
              </a:ext>
            </a:extLst>
          </a:blip>
          <a:stretch>
            <a:fillRect/>
          </a:stretch>
        </p:blipFill>
        <p:spPr>
          <a:xfrm>
            <a:off x="7353961" y="5857892"/>
            <a:ext cx="1665054" cy="785818"/>
          </a:xfrm>
          <a:prstGeom prst="rect">
            <a:avLst/>
          </a:prstGeom>
          <a:noFill/>
          <a:ln>
            <a:noFill/>
          </a:ln>
        </p:spPr>
      </p:pic>
      <p:cxnSp>
        <p:nvCxnSpPr>
          <p:cNvPr id="18" name="直接连接符 17"/>
          <p:cNvCxnSpPr/>
          <p:nvPr userDrawn="1"/>
        </p:nvCxnSpPr>
        <p:spPr>
          <a:xfrm>
            <a:off x="0" y="996950"/>
            <a:ext cx="9144000" cy="31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0" y="4214813"/>
            <a:ext cx="9144000" cy="31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DBADE1D-97C2-4C77-83F7-49E6B4C1B8C7}" type="datetimeFigureOut">
              <a:rPr lang="zh-CN" altLang="en-US" smtClean="0"/>
              <a:pPr/>
              <a:t>2017/3/15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r>
              <a:rPr lang="en-US" altLang="zh-CN" dirty="0" smtClean="0"/>
              <a:t>2</a:t>
            </a:r>
            <a:endParaRPr lang="zh-CN" altLang="en-US" dirty="0"/>
          </a:p>
        </p:txBody>
      </p:sp>
      <p:sp>
        <p:nvSpPr>
          <p:cNvPr id="8" name="标题 1"/>
          <p:cNvSpPr>
            <a:spLocks noGrp="1"/>
          </p:cNvSpPr>
          <p:nvPr>
            <p:ph type="title"/>
          </p:nvPr>
        </p:nvSpPr>
        <p:spPr>
          <a:xfrm>
            <a:off x="532385" y="440077"/>
            <a:ext cx="7682953" cy="639216"/>
          </a:xfrm>
        </p:spPr>
        <p:txBody>
          <a:bodyPr>
            <a:noAutofit/>
          </a:bodyPr>
          <a:lstStyle>
            <a:lvl1pPr algn="l">
              <a:defRPr sz="3600" b="1">
                <a:solidFill>
                  <a:srgbClr val="E60039"/>
                </a:solidFill>
              </a:defRPr>
            </a:lvl1pPr>
          </a:lstStyle>
          <a:p>
            <a:r>
              <a:rPr lang="zh-CN" altLang="en-US" dirty="0" smtClean="0"/>
              <a:t>单击此处编辑母版标题样式</a:t>
            </a:r>
            <a:endParaRPr lang="zh-CN" altLang="en-US" dirty="0"/>
          </a:p>
        </p:txBody>
      </p:sp>
      <p:sp>
        <p:nvSpPr>
          <p:cNvPr id="9" name="任意多边形 8"/>
          <p:cNvSpPr/>
          <p:nvPr userDrawn="1"/>
        </p:nvSpPr>
        <p:spPr>
          <a:xfrm>
            <a:off x="8643966" y="6392865"/>
            <a:ext cx="500066" cy="179407"/>
          </a:xfrm>
          <a:custGeom>
            <a:avLst/>
            <a:gdLst>
              <a:gd name="connsiteX0" fmla="*/ 0 w 802888"/>
              <a:gd name="connsiteY0" fmla="*/ 131584 h 263170"/>
              <a:gd name="connsiteX1" fmla="*/ 0 w 802888"/>
              <a:gd name="connsiteY1" fmla="*/ 131585 h 263170"/>
              <a:gd name="connsiteX2" fmla="*/ 0 w 802888"/>
              <a:gd name="connsiteY2" fmla="*/ 131585 h 263170"/>
              <a:gd name="connsiteX3" fmla="*/ 131585 w 802888"/>
              <a:gd name="connsiteY3" fmla="*/ 0 h 263170"/>
              <a:gd name="connsiteX4" fmla="*/ 802888 w 802888"/>
              <a:gd name="connsiteY4" fmla="*/ 0 h 263170"/>
              <a:gd name="connsiteX5" fmla="*/ 802888 w 802888"/>
              <a:gd name="connsiteY5" fmla="*/ 263170 h 263170"/>
              <a:gd name="connsiteX6" fmla="*/ 131585 w 802888"/>
              <a:gd name="connsiteY6" fmla="*/ 263169 h 263170"/>
              <a:gd name="connsiteX7" fmla="*/ 10341 w 802888"/>
              <a:gd name="connsiteY7" fmla="*/ 182803 h 263170"/>
              <a:gd name="connsiteX8" fmla="*/ 0 w 802888"/>
              <a:gd name="connsiteY8" fmla="*/ 131585 h 263170"/>
              <a:gd name="connsiteX9" fmla="*/ 10341 w 802888"/>
              <a:gd name="connsiteY9" fmla="*/ 80367 h 263170"/>
              <a:gd name="connsiteX10" fmla="*/ 131585 w 802888"/>
              <a:gd name="connsiteY10" fmla="*/ 0 h 2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2888" h="263170">
                <a:moveTo>
                  <a:pt x="0" y="131584"/>
                </a:moveTo>
                <a:lnTo>
                  <a:pt x="0" y="131585"/>
                </a:lnTo>
                <a:lnTo>
                  <a:pt x="0" y="131585"/>
                </a:lnTo>
                <a:close/>
                <a:moveTo>
                  <a:pt x="131585" y="0"/>
                </a:moveTo>
                <a:lnTo>
                  <a:pt x="802888" y="0"/>
                </a:lnTo>
                <a:lnTo>
                  <a:pt x="802888" y="263170"/>
                </a:lnTo>
                <a:lnTo>
                  <a:pt x="131585" y="263169"/>
                </a:lnTo>
                <a:cubicBezTo>
                  <a:pt x="77081" y="263169"/>
                  <a:pt x="30316" y="230031"/>
                  <a:pt x="10341" y="182803"/>
                </a:cubicBezTo>
                <a:lnTo>
                  <a:pt x="0" y="131585"/>
                </a:lnTo>
                <a:lnTo>
                  <a:pt x="10341" y="80367"/>
                </a:lnTo>
                <a:cubicBezTo>
                  <a:pt x="30316" y="33139"/>
                  <a:pt x="77081" y="0"/>
                  <a:pt x="131585" y="0"/>
                </a:cubicBezTo>
                <a:close/>
              </a:path>
            </a:pathLst>
          </a:cu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0000"/>
              </a:solidFill>
            </a:endParaRPr>
          </a:p>
        </p:txBody>
      </p:sp>
      <p:grpSp>
        <p:nvGrpSpPr>
          <p:cNvPr id="11" name="组合 8"/>
          <p:cNvGrpSpPr/>
          <p:nvPr userDrawn="1"/>
        </p:nvGrpSpPr>
        <p:grpSpPr bwMode="auto">
          <a:xfrm>
            <a:off x="7412067" y="6286520"/>
            <a:ext cx="1160461" cy="428628"/>
            <a:chOff x="4602571" y="2509112"/>
            <a:chExt cx="4502150" cy="1704975"/>
          </a:xfrm>
        </p:grpSpPr>
        <p:sp>
          <p:nvSpPr>
            <p:cNvPr id="12" name="Freeform 5"/>
            <p:cNvSpPr>
              <a:spLocks noEditPoints="1"/>
            </p:cNvSpPr>
            <p:nvPr/>
          </p:nvSpPr>
          <p:spPr bwMode="auto">
            <a:xfrm>
              <a:off x="6614503" y="3039318"/>
              <a:ext cx="2490218" cy="862884"/>
            </a:xfrm>
            <a:custGeom>
              <a:avLst/>
              <a:gdLst>
                <a:gd name="T0" fmla="*/ 587375 w 1570"/>
                <a:gd name="T1" fmla="*/ 701675 h 544"/>
                <a:gd name="T2" fmla="*/ 558800 w 1570"/>
                <a:gd name="T3" fmla="*/ 812800 h 544"/>
                <a:gd name="T4" fmla="*/ 581025 w 1570"/>
                <a:gd name="T5" fmla="*/ 841375 h 544"/>
                <a:gd name="T6" fmla="*/ 63500 w 1570"/>
                <a:gd name="T7" fmla="*/ 657225 h 544"/>
                <a:gd name="T8" fmla="*/ 31750 w 1570"/>
                <a:gd name="T9" fmla="*/ 736600 h 544"/>
                <a:gd name="T10" fmla="*/ 28575 w 1570"/>
                <a:gd name="T11" fmla="*/ 860425 h 544"/>
                <a:gd name="T12" fmla="*/ 1323975 w 1570"/>
                <a:gd name="T13" fmla="*/ 663575 h 544"/>
                <a:gd name="T14" fmla="*/ 1003300 w 1570"/>
                <a:gd name="T15" fmla="*/ 714375 h 544"/>
                <a:gd name="T16" fmla="*/ 923925 w 1570"/>
                <a:gd name="T17" fmla="*/ 857250 h 544"/>
                <a:gd name="T18" fmla="*/ 1019175 w 1570"/>
                <a:gd name="T19" fmla="*/ 752475 h 544"/>
                <a:gd name="T20" fmla="*/ 717550 w 1570"/>
                <a:gd name="T21" fmla="*/ 831850 h 544"/>
                <a:gd name="T22" fmla="*/ 628650 w 1570"/>
                <a:gd name="T23" fmla="*/ 838200 h 544"/>
                <a:gd name="T24" fmla="*/ 219075 w 1570"/>
                <a:gd name="T25" fmla="*/ 720725 h 544"/>
                <a:gd name="T26" fmla="*/ 177800 w 1570"/>
                <a:gd name="T27" fmla="*/ 850900 h 544"/>
                <a:gd name="T28" fmla="*/ 215900 w 1570"/>
                <a:gd name="T29" fmla="*/ 838200 h 544"/>
                <a:gd name="T30" fmla="*/ 349250 w 1570"/>
                <a:gd name="T31" fmla="*/ 723900 h 544"/>
                <a:gd name="T32" fmla="*/ 361950 w 1570"/>
                <a:gd name="T33" fmla="*/ 733425 h 544"/>
                <a:gd name="T34" fmla="*/ 412750 w 1570"/>
                <a:gd name="T35" fmla="*/ 695325 h 544"/>
                <a:gd name="T36" fmla="*/ 790575 w 1570"/>
                <a:gd name="T37" fmla="*/ 860425 h 544"/>
                <a:gd name="T38" fmla="*/ 869950 w 1570"/>
                <a:gd name="T39" fmla="*/ 704850 h 544"/>
                <a:gd name="T40" fmla="*/ 1546225 w 1570"/>
                <a:gd name="T41" fmla="*/ 685800 h 544"/>
                <a:gd name="T42" fmla="*/ 1892300 w 1570"/>
                <a:gd name="T43" fmla="*/ 835025 h 544"/>
                <a:gd name="T44" fmla="*/ 1892300 w 1570"/>
                <a:gd name="T45" fmla="*/ 695325 h 544"/>
                <a:gd name="T46" fmla="*/ 1914525 w 1570"/>
                <a:gd name="T47" fmla="*/ 857250 h 544"/>
                <a:gd name="T48" fmla="*/ 1371600 w 1570"/>
                <a:gd name="T49" fmla="*/ 825500 h 544"/>
                <a:gd name="T50" fmla="*/ 1470025 w 1570"/>
                <a:gd name="T51" fmla="*/ 822325 h 544"/>
                <a:gd name="T52" fmla="*/ 1479550 w 1570"/>
                <a:gd name="T53" fmla="*/ 777875 h 544"/>
                <a:gd name="T54" fmla="*/ 1638300 w 1570"/>
                <a:gd name="T55" fmla="*/ 828675 h 544"/>
                <a:gd name="T56" fmla="*/ 1771650 w 1570"/>
                <a:gd name="T57" fmla="*/ 787400 h 544"/>
                <a:gd name="T58" fmla="*/ 2016125 w 1570"/>
                <a:gd name="T59" fmla="*/ 695325 h 544"/>
                <a:gd name="T60" fmla="*/ 1968500 w 1570"/>
                <a:gd name="T61" fmla="*/ 777875 h 544"/>
                <a:gd name="T62" fmla="*/ 2066925 w 1570"/>
                <a:gd name="T63" fmla="*/ 730250 h 544"/>
                <a:gd name="T64" fmla="*/ 1231900 w 1570"/>
                <a:gd name="T65" fmla="*/ 641350 h 544"/>
                <a:gd name="T66" fmla="*/ 1263650 w 1570"/>
                <a:gd name="T67" fmla="*/ 771525 h 544"/>
                <a:gd name="T68" fmla="*/ 1200150 w 1570"/>
                <a:gd name="T69" fmla="*/ 835025 h 544"/>
                <a:gd name="T70" fmla="*/ 1282700 w 1570"/>
                <a:gd name="T71" fmla="*/ 717550 h 544"/>
                <a:gd name="T72" fmla="*/ 314325 w 1570"/>
                <a:gd name="T73" fmla="*/ 419100 h 544"/>
                <a:gd name="T74" fmla="*/ 234950 w 1570"/>
                <a:gd name="T75" fmla="*/ 358775 h 544"/>
                <a:gd name="T76" fmla="*/ 273050 w 1570"/>
                <a:gd name="T77" fmla="*/ 212725 h 544"/>
                <a:gd name="T78" fmla="*/ 19050 w 1570"/>
                <a:gd name="T79" fmla="*/ 57150 h 544"/>
                <a:gd name="T80" fmla="*/ 19050 w 1570"/>
                <a:gd name="T81" fmla="*/ 203200 h 544"/>
                <a:gd name="T82" fmla="*/ 682625 w 1570"/>
                <a:gd name="T83" fmla="*/ 0 h 544"/>
                <a:gd name="T84" fmla="*/ 1546225 w 1570"/>
                <a:gd name="T85" fmla="*/ 247650 h 544"/>
                <a:gd name="T86" fmla="*/ 1851025 w 1570"/>
                <a:gd name="T87" fmla="*/ 479425 h 544"/>
                <a:gd name="T88" fmla="*/ 1828800 w 1570"/>
                <a:gd name="T89" fmla="*/ 127000 h 544"/>
                <a:gd name="T90" fmla="*/ 1304925 w 1570"/>
                <a:gd name="T91" fmla="*/ 196850 h 544"/>
                <a:gd name="T92" fmla="*/ 2149475 w 1570"/>
                <a:gd name="T93" fmla="*/ 152400 h 544"/>
                <a:gd name="T94" fmla="*/ 2228850 w 1570"/>
                <a:gd name="T95" fmla="*/ 384175 h 544"/>
                <a:gd name="T96" fmla="*/ 2419350 w 1570"/>
                <a:gd name="T97" fmla="*/ 381000 h 544"/>
                <a:gd name="T98" fmla="*/ 2486025 w 1570"/>
                <a:gd name="T99" fmla="*/ 431800 h 544"/>
                <a:gd name="T100" fmla="*/ 663575 w 1570"/>
                <a:gd name="T101" fmla="*/ 368300 h 544"/>
                <a:gd name="T102" fmla="*/ 682625 w 1570"/>
                <a:gd name="T103" fmla="*/ 200025 h 544"/>
                <a:gd name="T104" fmla="*/ 882650 w 1570"/>
                <a:gd name="T105" fmla="*/ 482600 h 544"/>
                <a:gd name="T106" fmla="*/ 930275 w 1570"/>
                <a:gd name="T107" fmla="*/ 127000 h 544"/>
                <a:gd name="T108" fmla="*/ 774700 w 1570"/>
                <a:gd name="T109" fmla="*/ 254000 h 544"/>
                <a:gd name="T110" fmla="*/ 955675 w 1570"/>
                <a:gd name="T111" fmla="*/ 450850 h 544"/>
                <a:gd name="T112" fmla="*/ 1035050 w 1570"/>
                <a:gd name="T113" fmla="*/ 415925 h 544"/>
                <a:gd name="T114" fmla="*/ 1028700 w 1570"/>
                <a:gd name="T115" fmla="*/ 139700 h 544"/>
                <a:gd name="T116" fmla="*/ 2155825 w 1570"/>
                <a:gd name="T117" fmla="*/ 374650 h 544"/>
                <a:gd name="T118" fmla="*/ 1955800 w 1570"/>
                <a:gd name="T119" fmla="*/ 47625 h 544"/>
                <a:gd name="T120" fmla="*/ 1939925 w 1570"/>
                <a:gd name="T121" fmla="*/ 311150 h 544"/>
                <a:gd name="T122" fmla="*/ 2120900 w 1570"/>
                <a:gd name="T123" fmla="*/ 279400 h 5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70" h="544">
                  <a:moveTo>
                    <a:pt x="366" y="492"/>
                  </a:moveTo>
                  <a:lnTo>
                    <a:pt x="366" y="492"/>
                  </a:lnTo>
                  <a:lnTo>
                    <a:pt x="358" y="486"/>
                  </a:lnTo>
                  <a:lnTo>
                    <a:pt x="348" y="482"/>
                  </a:lnTo>
                  <a:lnTo>
                    <a:pt x="340" y="480"/>
                  </a:lnTo>
                  <a:lnTo>
                    <a:pt x="334" y="478"/>
                  </a:lnTo>
                  <a:lnTo>
                    <a:pt x="328" y="474"/>
                  </a:lnTo>
                  <a:lnTo>
                    <a:pt x="324" y="470"/>
                  </a:lnTo>
                  <a:lnTo>
                    <a:pt x="322" y="464"/>
                  </a:lnTo>
                  <a:lnTo>
                    <a:pt x="324" y="458"/>
                  </a:lnTo>
                  <a:lnTo>
                    <a:pt x="328" y="456"/>
                  </a:lnTo>
                  <a:lnTo>
                    <a:pt x="334" y="454"/>
                  </a:lnTo>
                  <a:lnTo>
                    <a:pt x="342" y="452"/>
                  </a:lnTo>
                  <a:lnTo>
                    <a:pt x="354" y="454"/>
                  </a:lnTo>
                  <a:lnTo>
                    <a:pt x="364" y="458"/>
                  </a:lnTo>
                  <a:lnTo>
                    <a:pt x="368" y="450"/>
                  </a:lnTo>
                  <a:lnTo>
                    <a:pt x="370" y="442"/>
                  </a:lnTo>
                  <a:lnTo>
                    <a:pt x="356" y="438"/>
                  </a:lnTo>
                  <a:lnTo>
                    <a:pt x="340" y="438"/>
                  </a:lnTo>
                  <a:lnTo>
                    <a:pt x="324" y="440"/>
                  </a:lnTo>
                  <a:lnTo>
                    <a:pt x="318" y="442"/>
                  </a:lnTo>
                  <a:lnTo>
                    <a:pt x="312" y="446"/>
                  </a:lnTo>
                  <a:lnTo>
                    <a:pt x="308" y="450"/>
                  </a:lnTo>
                  <a:lnTo>
                    <a:pt x="306" y="454"/>
                  </a:lnTo>
                  <a:lnTo>
                    <a:pt x="304" y="460"/>
                  </a:lnTo>
                  <a:lnTo>
                    <a:pt x="304" y="466"/>
                  </a:lnTo>
                  <a:lnTo>
                    <a:pt x="304" y="476"/>
                  </a:lnTo>
                  <a:lnTo>
                    <a:pt x="308" y="482"/>
                  </a:lnTo>
                  <a:lnTo>
                    <a:pt x="316" y="488"/>
                  </a:lnTo>
                  <a:lnTo>
                    <a:pt x="328" y="494"/>
                  </a:lnTo>
                  <a:lnTo>
                    <a:pt x="334" y="496"/>
                  </a:lnTo>
                  <a:lnTo>
                    <a:pt x="342" y="498"/>
                  </a:lnTo>
                  <a:lnTo>
                    <a:pt x="348" y="502"/>
                  </a:lnTo>
                  <a:lnTo>
                    <a:pt x="350" y="506"/>
                  </a:lnTo>
                  <a:lnTo>
                    <a:pt x="352" y="512"/>
                  </a:lnTo>
                  <a:lnTo>
                    <a:pt x="350" y="518"/>
                  </a:lnTo>
                  <a:lnTo>
                    <a:pt x="346" y="524"/>
                  </a:lnTo>
                  <a:lnTo>
                    <a:pt x="338" y="526"/>
                  </a:lnTo>
                  <a:lnTo>
                    <a:pt x="330" y="528"/>
                  </a:lnTo>
                  <a:lnTo>
                    <a:pt x="316" y="526"/>
                  </a:lnTo>
                  <a:lnTo>
                    <a:pt x="306" y="522"/>
                  </a:lnTo>
                  <a:lnTo>
                    <a:pt x="302" y="530"/>
                  </a:lnTo>
                  <a:lnTo>
                    <a:pt x="300" y="538"/>
                  </a:lnTo>
                  <a:lnTo>
                    <a:pt x="314" y="542"/>
                  </a:lnTo>
                  <a:lnTo>
                    <a:pt x="330" y="544"/>
                  </a:lnTo>
                  <a:lnTo>
                    <a:pt x="340" y="544"/>
                  </a:lnTo>
                  <a:lnTo>
                    <a:pt x="348" y="542"/>
                  </a:lnTo>
                  <a:lnTo>
                    <a:pt x="354" y="538"/>
                  </a:lnTo>
                  <a:lnTo>
                    <a:pt x="360" y="534"/>
                  </a:lnTo>
                  <a:lnTo>
                    <a:pt x="366" y="530"/>
                  </a:lnTo>
                  <a:lnTo>
                    <a:pt x="370" y="524"/>
                  </a:lnTo>
                  <a:lnTo>
                    <a:pt x="372" y="518"/>
                  </a:lnTo>
                  <a:lnTo>
                    <a:pt x="372" y="510"/>
                  </a:lnTo>
                  <a:lnTo>
                    <a:pt x="370" y="500"/>
                  </a:lnTo>
                  <a:lnTo>
                    <a:pt x="366" y="492"/>
                  </a:lnTo>
                  <a:close/>
                  <a:moveTo>
                    <a:pt x="82" y="474"/>
                  </a:moveTo>
                  <a:lnTo>
                    <a:pt x="82" y="474"/>
                  </a:lnTo>
                  <a:lnTo>
                    <a:pt x="72" y="466"/>
                  </a:lnTo>
                  <a:lnTo>
                    <a:pt x="58" y="458"/>
                  </a:lnTo>
                  <a:lnTo>
                    <a:pt x="46" y="454"/>
                  </a:lnTo>
                  <a:lnTo>
                    <a:pt x="38" y="452"/>
                  </a:lnTo>
                  <a:lnTo>
                    <a:pt x="32" y="446"/>
                  </a:lnTo>
                  <a:lnTo>
                    <a:pt x="28" y="440"/>
                  </a:lnTo>
                  <a:lnTo>
                    <a:pt x="26" y="434"/>
                  </a:lnTo>
                  <a:lnTo>
                    <a:pt x="28" y="424"/>
                  </a:lnTo>
                  <a:lnTo>
                    <a:pt x="32" y="418"/>
                  </a:lnTo>
                  <a:lnTo>
                    <a:pt x="40" y="414"/>
                  </a:lnTo>
                  <a:lnTo>
                    <a:pt x="52" y="414"/>
                  </a:lnTo>
                  <a:lnTo>
                    <a:pt x="68" y="414"/>
                  </a:lnTo>
                  <a:lnTo>
                    <a:pt x="80" y="418"/>
                  </a:lnTo>
                  <a:lnTo>
                    <a:pt x="84" y="402"/>
                  </a:lnTo>
                  <a:lnTo>
                    <a:pt x="70" y="398"/>
                  </a:lnTo>
                  <a:lnTo>
                    <a:pt x="52" y="396"/>
                  </a:lnTo>
                  <a:lnTo>
                    <a:pt x="40" y="396"/>
                  </a:lnTo>
                  <a:lnTo>
                    <a:pt x="32" y="398"/>
                  </a:lnTo>
                  <a:lnTo>
                    <a:pt x="24" y="402"/>
                  </a:lnTo>
                  <a:lnTo>
                    <a:pt x="16" y="406"/>
                  </a:lnTo>
                  <a:lnTo>
                    <a:pt x="12" y="412"/>
                  </a:lnTo>
                  <a:lnTo>
                    <a:pt x="8" y="418"/>
                  </a:lnTo>
                  <a:lnTo>
                    <a:pt x="6" y="426"/>
                  </a:lnTo>
                  <a:lnTo>
                    <a:pt x="4" y="434"/>
                  </a:lnTo>
                  <a:lnTo>
                    <a:pt x="6" y="448"/>
                  </a:lnTo>
                  <a:lnTo>
                    <a:pt x="12" y="458"/>
                  </a:lnTo>
                  <a:lnTo>
                    <a:pt x="20" y="464"/>
                  </a:lnTo>
                  <a:lnTo>
                    <a:pt x="30" y="470"/>
                  </a:lnTo>
                  <a:lnTo>
                    <a:pt x="42" y="474"/>
                  </a:lnTo>
                  <a:lnTo>
                    <a:pt x="54" y="480"/>
                  </a:lnTo>
                  <a:lnTo>
                    <a:pt x="62" y="484"/>
                  </a:lnTo>
                  <a:lnTo>
                    <a:pt x="68" y="492"/>
                  </a:lnTo>
                  <a:lnTo>
                    <a:pt x="70" y="500"/>
                  </a:lnTo>
                  <a:lnTo>
                    <a:pt x="68" y="512"/>
                  </a:lnTo>
                  <a:lnTo>
                    <a:pt x="62" y="518"/>
                  </a:lnTo>
                  <a:lnTo>
                    <a:pt x="50" y="524"/>
                  </a:lnTo>
                  <a:lnTo>
                    <a:pt x="36" y="526"/>
                  </a:lnTo>
                  <a:lnTo>
                    <a:pt x="20" y="524"/>
                  </a:lnTo>
                  <a:lnTo>
                    <a:pt x="6" y="520"/>
                  </a:lnTo>
                  <a:lnTo>
                    <a:pt x="2" y="528"/>
                  </a:lnTo>
                  <a:lnTo>
                    <a:pt x="0" y="538"/>
                  </a:lnTo>
                  <a:lnTo>
                    <a:pt x="8" y="540"/>
                  </a:lnTo>
                  <a:lnTo>
                    <a:pt x="18" y="542"/>
                  </a:lnTo>
                  <a:lnTo>
                    <a:pt x="26" y="544"/>
                  </a:lnTo>
                  <a:lnTo>
                    <a:pt x="38" y="544"/>
                  </a:lnTo>
                  <a:lnTo>
                    <a:pt x="50" y="542"/>
                  </a:lnTo>
                  <a:lnTo>
                    <a:pt x="60" y="540"/>
                  </a:lnTo>
                  <a:lnTo>
                    <a:pt x="70" y="536"/>
                  </a:lnTo>
                  <a:lnTo>
                    <a:pt x="76" y="532"/>
                  </a:lnTo>
                  <a:lnTo>
                    <a:pt x="84" y="526"/>
                  </a:lnTo>
                  <a:lnTo>
                    <a:pt x="88" y="518"/>
                  </a:lnTo>
                  <a:lnTo>
                    <a:pt x="90" y="510"/>
                  </a:lnTo>
                  <a:lnTo>
                    <a:pt x="92" y="500"/>
                  </a:lnTo>
                  <a:lnTo>
                    <a:pt x="90" y="492"/>
                  </a:lnTo>
                  <a:lnTo>
                    <a:pt x="88" y="484"/>
                  </a:lnTo>
                  <a:lnTo>
                    <a:pt x="86" y="478"/>
                  </a:lnTo>
                  <a:lnTo>
                    <a:pt x="82" y="474"/>
                  </a:lnTo>
                  <a:close/>
                  <a:moveTo>
                    <a:pt x="818" y="418"/>
                  </a:moveTo>
                  <a:lnTo>
                    <a:pt x="818" y="418"/>
                  </a:lnTo>
                  <a:lnTo>
                    <a:pt x="822" y="418"/>
                  </a:lnTo>
                  <a:lnTo>
                    <a:pt x="828" y="418"/>
                  </a:lnTo>
                  <a:lnTo>
                    <a:pt x="834" y="418"/>
                  </a:lnTo>
                  <a:lnTo>
                    <a:pt x="838" y="418"/>
                  </a:lnTo>
                  <a:lnTo>
                    <a:pt x="838" y="412"/>
                  </a:lnTo>
                  <a:lnTo>
                    <a:pt x="840" y="406"/>
                  </a:lnTo>
                  <a:lnTo>
                    <a:pt x="838" y="402"/>
                  </a:lnTo>
                  <a:lnTo>
                    <a:pt x="838" y="398"/>
                  </a:lnTo>
                  <a:lnTo>
                    <a:pt x="834" y="396"/>
                  </a:lnTo>
                  <a:lnTo>
                    <a:pt x="828" y="396"/>
                  </a:lnTo>
                  <a:lnTo>
                    <a:pt x="822" y="396"/>
                  </a:lnTo>
                  <a:lnTo>
                    <a:pt x="818" y="398"/>
                  </a:lnTo>
                  <a:lnTo>
                    <a:pt x="816" y="402"/>
                  </a:lnTo>
                  <a:lnTo>
                    <a:pt x="816" y="406"/>
                  </a:lnTo>
                  <a:lnTo>
                    <a:pt x="816" y="412"/>
                  </a:lnTo>
                  <a:lnTo>
                    <a:pt x="818" y="418"/>
                  </a:lnTo>
                  <a:close/>
                  <a:moveTo>
                    <a:pt x="632" y="450"/>
                  </a:moveTo>
                  <a:lnTo>
                    <a:pt x="632" y="450"/>
                  </a:lnTo>
                  <a:lnTo>
                    <a:pt x="626" y="444"/>
                  </a:lnTo>
                  <a:lnTo>
                    <a:pt x="620" y="440"/>
                  </a:lnTo>
                  <a:lnTo>
                    <a:pt x="610" y="438"/>
                  </a:lnTo>
                  <a:lnTo>
                    <a:pt x="600" y="438"/>
                  </a:lnTo>
                  <a:lnTo>
                    <a:pt x="590" y="438"/>
                  </a:lnTo>
                  <a:lnTo>
                    <a:pt x="580" y="442"/>
                  </a:lnTo>
                  <a:lnTo>
                    <a:pt x="572" y="446"/>
                  </a:lnTo>
                  <a:lnTo>
                    <a:pt x="564" y="452"/>
                  </a:lnTo>
                  <a:lnTo>
                    <a:pt x="560" y="460"/>
                  </a:lnTo>
                  <a:lnTo>
                    <a:pt x="556" y="470"/>
                  </a:lnTo>
                  <a:lnTo>
                    <a:pt x="554" y="480"/>
                  </a:lnTo>
                  <a:lnTo>
                    <a:pt x="552" y="492"/>
                  </a:lnTo>
                  <a:lnTo>
                    <a:pt x="554" y="502"/>
                  </a:lnTo>
                  <a:lnTo>
                    <a:pt x="556" y="512"/>
                  </a:lnTo>
                  <a:lnTo>
                    <a:pt x="560" y="522"/>
                  </a:lnTo>
                  <a:lnTo>
                    <a:pt x="564" y="528"/>
                  </a:lnTo>
                  <a:lnTo>
                    <a:pt x="572" y="536"/>
                  </a:lnTo>
                  <a:lnTo>
                    <a:pt x="582" y="540"/>
                  </a:lnTo>
                  <a:lnTo>
                    <a:pt x="592" y="542"/>
                  </a:lnTo>
                  <a:lnTo>
                    <a:pt x="606" y="544"/>
                  </a:lnTo>
                  <a:lnTo>
                    <a:pt x="622" y="542"/>
                  </a:lnTo>
                  <a:lnTo>
                    <a:pt x="636" y="538"/>
                  </a:lnTo>
                  <a:lnTo>
                    <a:pt x="636" y="530"/>
                  </a:lnTo>
                  <a:lnTo>
                    <a:pt x="634" y="522"/>
                  </a:lnTo>
                  <a:lnTo>
                    <a:pt x="620" y="526"/>
                  </a:lnTo>
                  <a:lnTo>
                    <a:pt x="606" y="528"/>
                  </a:lnTo>
                  <a:lnTo>
                    <a:pt x="592" y="526"/>
                  </a:lnTo>
                  <a:lnTo>
                    <a:pt x="586" y="522"/>
                  </a:lnTo>
                  <a:lnTo>
                    <a:pt x="582" y="520"/>
                  </a:lnTo>
                  <a:lnTo>
                    <a:pt x="578" y="516"/>
                  </a:lnTo>
                  <a:lnTo>
                    <a:pt x="576" y="510"/>
                  </a:lnTo>
                  <a:lnTo>
                    <a:pt x="574" y="496"/>
                  </a:lnTo>
                  <a:lnTo>
                    <a:pt x="642" y="496"/>
                  </a:lnTo>
                  <a:lnTo>
                    <a:pt x="644" y="490"/>
                  </a:lnTo>
                  <a:lnTo>
                    <a:pt x="644" y="484"/>
                  </a:lnTo>
                  <a:lnTo>
                    <a:pt x="642" y="474"/>
                  </a:lnTo>
                  <a:lnTo>
                    <a:pt x="640" y="466"/>
                  </a:lnTo>
                  <a:lnTo>
                    <a:pt x="638" y="458"/>
                  </a:lnTo>
                  <a:lnTo>
                    <a:pt x="632" y="450"/>
                  </a:lnTo>
                  <a:close/>
                  <a:moveTo>
                    <a:pt x="574" y="480"/>
                  </a:moveTo>
                  <a:lnTo>
                    <a:pt x="574" y="480"/>
                  </a:lnTo>
                  <a:lnTo>
                    <a:pt x="576" y="468"/>
                  </a:lnTo>
                  <a:lnTo>
                    <a:pt x="582" y="460"/>
                  </a:lnTo>
                  <a:lnTo>
                    <a:pt x="590" y="454"/>
                  </a:lnTo>
                  <a:lnTo>
                    <a:pt x="600" y="452"/>
                  </a:lnTo>
                  <a:lnTo>
                    <a:pt x="606" y="454"/>
                  </a:lnTo>
                  <a:lnTo>
                    <a:pt x="610" y="456"/>
                  </a:lnTo>
                  <a:lnTo>
                    <a:pt x="618" y="462"/>
                  </a:lnTo>
                  <a:lnTo>
                    <a:pt x="622" y="470"/>
                  </a:lnTo>
                  <a:lnTo>
                    <a:pt x="624" y="480"/>
                  </a:lnTo>
                  <a:lnTo>
                    <a:pt x="574" y="480"/>
                  </a:lnTo>
                  <a:close/>
                  <a:moveTo>
                    <a:pt x="462" y="438"/>
                  </a:moveTo>
                  <a:lnTo>
                    <a:pt x="462" y="438"/>
                  </a:lnTo>
                  <a:lnTo>
                    <a:pt x="456" y="438"/>
                  </a:lnTo>
                  <a:lnTo>
                    <a:pt x="452" y="440"/>
                  </a:lnTo>
                  <a:lnTo>
                    <a:pt x="452" y="524"/>
                  </a:lnTo>
                  <a:lnTo>
                    <a:pt x="444" y="526"/>
                  </a:lnTo>
                  <a:lnTo>
                    <a:pt x="434" y="528"/>
                  </a:lnTo>
                  <a:lnTo>
                    <a:pt x="422" y="526"/>
                  </a:lnTo>
                  <a:lnTo>
                    <a:pt x="418" y="524"/>
                  </a:lnTo>
                  <a:lnTo>
                    <a:pt x="414" y="520"/>
                  </a:lnTo>
                  <a:lnTo>
                    <a:pt x="410" y="516"/>
                  </a:lnTo>
                  <a:lnTo>
                    <a:pt x="408" y="510"/>
                  </a:lnTo>
                  <a:lnTo>
                    <a:pt x="406" y="496"/>
                  </a:lnTo>
                  <a:lnTo>
                    <a:pt x="406" y="440"/>
                  </a:lnTo>
                  <a:lnTo>
                    <a:pt x="402" y="438"/>
                  </a:lnTo>
                  <a:lnTo>
                    <a:pt x="396" y="438"/>
                  </a:lnTo>
                  <a:lnTo>
                    <a:pt x="392" y="438"/>
                  </a:lnTo>
                  <a:lnTo>
                    <a:pt x="388" y="440"/>
                  </a:lnTo>
                  <a:lnTo>
                    <a:pt x="388" y="496"/>
                  </a:lnTo>
                  <a:lnTo>
                    <a:pt x="388" y="510"/>
                  </a:lnTo>
                  <a:lnTo>
                    <a:pt x="392" y="520"/>
                  </a:lnTo>
                  <a:lnTo>
                    <a:pt x="396" y="528"/>
                  </a:lnTo>
                  <a:lnTo>
                    <a:pt x="402" y="536"/>
                  </a:lnTo>
                  <a:lnTo>
                    <a:pt x="408" y="540"/>
                  </a:lnTo>
                  <a:lnTo>
                    <a:pt x="416" y="542"/>
                  </a:lnTo>
                  <a:lnTo>
                    <a:pt x="434" y="544"/>
                  </a:lnTo>
                  <a:lnTo>
                    <a:pt x="454" y="542"/>
                  </a:lnTo>
                  <a:lnTo>
                    <a:pt x="472" y="538"/>
                  </a:lnTo>
                  <a:lnTo>
                    <a:pt x="472" y="440"/>
                  </a:lnTo>
                  <a:lnTo>
                    <a:pt x="466" y="438"/>
                  </a:lnTo>
                  <a:lnTo>
                    <a:pt x="462" y="438"/>
                  </a:lnTo>
                  <a:close/>
                  <a:moveTo>
                    <a:pt x="140" y="438"/>
                  </a:moveTo>
                  <a:lnTo>
                    <a:pt x="140" y="438"/>
                  </a:lnTo>
                  <a:lnTo>
                    <a:pt x="124" y="438"/>
                  </a:lnTo>
                  <a:lnTo>
                    <a:pt x="110" y="442"/>
                  </a:lnTo>
                  <a:lnTo>
                    <a:pt x="110" y="450"/>
                  </a:lnTo>
                  <a:lnTo>
                    <a:pt x="112" y="458"/>
                  </a:lnTo>
                  <a:lnTo>
                    <a:pt x="124" y="454"/>
                  </a:lnTo>
                  <a:lnTo>
                    <a:pt x="138" y="454"/>
                  </a:lnTo>
                  <a:lnTo>
                    <a:pt x="148" y="454"/>
                  </a:lnTo>
                  <a:lnTo>
                    <a:pt x="154" y="458"/>
                  </a:lnTo>
                  <a:lnTo>
                    <a:pt x="160" y="464"/>
                  </a:lnTo>
                  <a:lnTo>
                    <a:pt x="160" y="474"/>
                  </a:lnTo>
                  <a:lnTo>
                    <a:pt x="160" y="478"/>
                  </a:lnTo>
                  <a:lnTo>
                    <a:pt x="154" y="478"/>
                  </a:lnTo>
                  <a:lnTo>
                    <a:pt x="144" y="476"/>
                  </a:lnTo>
                  <a:lnTo>
                    <a:pt x="128" y="480"/>
                  </a:lnTo>
                  <a:lnTo>
                    <a:pt x="120" y="482"/>
                  </a:lnTo>
                  <a:lnTo>
                    <a:pt x="114" y="486"/>
                  </a:lnTo>
                  <a:lnTo>
                    <a:pt x="108" y="490"/>
                  </a:lnTo>
                  <a:lnTo>
                    <a:pt x="104" y="496"/>
                  </a:lnTo>
                  <a:lnTo>
                    <a:pt x="102" y="504"/>
                  </a:lnTo>
                  <a:lnTo>
                    <a:pt x="100" y="512"/>
                  </a:lnTo>
                  <a:lnTo>
                    <a:pt x="102" y="520"/>
                  </a:lnTo>
                  <a:lnTo>
                    <a:pt x="104" y="526"/>
                  </a:lnTo>
                  <a:lnTo>
                    <a:pt x="108" y="532"/>
                  </a:lnTo>
                  <a:lnTo>
                    <a:pt x="112" y="536"/>
                  </a:lnTo>
                  <a:lnTo>
                    <a:pt x="118" y="540"/>
                  </a:lnTo>
                  <a:lnTo>
                    <a:pt x="126" y="542"/>
                  </a:lnTo>
                  <a:lnTo>
                    <a:pt x="142" y="544"/>
                  </a:lnTo>
                  <a:lnTo>
                    <a:pt x="164" y="542"/>
                  </a:lnTo>
                  <a:lnTo>
                    <a:pt x="180" y="538"/>
                  </a:lnTo>
                  <a:lnTo>
                    <a:pt x="180" y="476"/>
                  </a:lnTo>
                  <a:lnTo>
                    <a:pt x="180" y="466"/>
                  </a:lnTo>
                  <a:lnTo>
                    <a:pt x="178" y="458"/>
                  </a:lnTo>
                  <a:lnTo>
                    <a:pt x="174" y="452"/>
                  </a:lnTo>
                  <a:lnTo>
                    <a:pt x="170" y="446"/>
                  </a:lnTo>
                  <a:lnTo>
                    <a:pt x="164" y="442"/>
                  </a:lnTo>
                  <a:lnTo>
                    <a:pt x="156" y="440"/>
                  </a:lnTo>
                  <a:lnTo>
                    <a:pt x="148" y="438"/>
                  </a:lnTo>
                  <a:lnTo>
                    <a:pt x="140" y="438"/>
                  </a:lnTo>
                  <a:close/>
                  <a:moveTo>
                    <a:pt x="160" y="526"/>
                  </a:moveTo>
                  <a:lnTo>
                    <a:pt x="160" y="526"/>
                  </a:lnTo>
                  <a:lnTo>
                    <a:pt x="152" y="528"/>
                  </a:lnTo>
                  <a:lnTo>
                    <a:pt x="142" y="528"/>
                  </a:lnTo>
                  <a:lnTo>
                    <a:pt x="136" y="528"/>
                  </a:lnTo>
                  <a:lnTo>
                    <a:pt x="128" y="526"/>
                  </a:lnTo>
                  <a:lnTo>
                    <a:pt x="122" y="520"/>
                  </a:lnTo>
                  <a:lnTo>
                    <a:pt x="120" y="516"/>
                  </a:lnTo>
                  <a:lnTo>
                    <a:pt x="120" y="510"/>
                  </a:lnTo>
                  <a:lnTo>
                    <a:pt x="122" y="502"/>
                  </a:lnTo>
                  <a:lnTo>
                    <a:pt x="126" y="496"/>
                  </a:lnTo>
                  <a:lnTo>
                    <a:pt x="134" y="494"/>
                  </a:lnTo>
                  <a:lnTo>
                    <a:pt x="146" y="492"/>
                  </a:lnTo>
                  <a:lnTo>
                    <a:pt x="154" y="492"/>
                  </a:lnTo>
                  <a:lnTo>
                    <a:pt x="160" y="494"/>
                  </a:lnTo>
                  <a:lnTo>
                    <a:pt x="160" y="526"/>
                  </a:lnTo>
                  <a:close/>
                  <a:moveTo>
                    <a:pt x="252" y="438"/>
                  </a:moveTo>
                  <a:lnTo>
                    <a:pt x="252" y="438"/>
                  </a:lnTo>
                  <a:lnTo>
                    <a:pt x="240" y="438"/>
                  </a:lnTo>
                  <a:lnTo>
                    <a:pt x="232" y="444"/>
                  </a:lnTo>
                  <a:lnTo>
                    <a:pt x="224" y="450"/>
                  </a:lnTo>
                  <a:lnTo>
                    <a:pt x="220" y="456"/>
                  </a:lnTo>
                  <a:lnTo>
                    <a:pt x="218" y="448"/>
                  </a:lnTo>
                  <a:lnTo>
                    <a:pt x="218" y="440"/>
                  </a:lnTo>
                  <a:lnTo>
                    <a:pt x="214" y="438"/>
                  </a:lnTo>
                  <a:lnTo>
                    <a:pt x="210" y="438"/>
                  </a:lnTo>
                  <a:lnTo>
                    <a:pt x="206" y="438"/>
                  </a:lnTo>
                  <a:lnTo>
                    <a:pt x="200" y="440"/>
                  </a:lnTo>
                  <a:lnTo>
                    <a:pt x="200" y="542"/>
                  </a:lnTo>
                  <a:lnTo>
                    <a:pt x="206" y="542"/>
                  </a:lnTo>
                  <a:lnTo>
                    <a:pt x="210" y="542"/>
                  </a:lnTo>
                  <a:lnTo>
                    <a:pt x="216" y="542"/>
                  </a:lnTo>
                  <a:lnTo>
                    <a:pt x="220" y="542"/>
                  </a:lnTo>
                  <a:lnTo>
                    <a:pt x="220" y="490"/>
                  </a:lnTo>
                  <a:lnTo>
                    <a:pt x="222" y="482"/>
                  </a:lnTo>
                  <a:lnTo>
                    <a:pt x="222" y="474"/>
                  </a:lnTo>
                  <a:lnTo>
                    <a:pt x="226" y="468"/>
                  </a:lnTo>
                  <a:lnTo>
                    <a:pt x="228" y="462"/>
                  </a:lnTo>
                  <a:lnTo>
                    <a:pt x="232" y="460"/>
                  </a:lnTo>
                  <a:lnTo>
                    <a:pt x="238" y="456"/>
                  </a:lnTo>
                  <a:lnTo>
                    <a:pt x="248" y="454"/>
                  </a:lnTo>
                  <a:lnTo>
                    <a:pt x="256" y="456"/>
                  </a:lnTo>
                  <a:lnTo>
                    <a:pt x="262" y="462"/>
                  </a:lnTo>
                  <a:lnTo>
                    <a:pt x="266" y="470"/>
                  </a:lnTo>
                  <a:lnTo>
                    <a:pt x="266" y="482"/>
                  </a:lnTo>
                  <a:lnTo>
                    <a:pt x="266" y="542"/>
                  </a:lnTo>
                  <a:lnTo>
                    <a:pt x="272" y="542"/>
                  </a:lnTo>
                  <a:lnTo>
                    <a:pt x="276" y="542"/>
                  </a:lnTo>
                  <a:lnTo>
                    <a:pt x="280" y="542"/>
                  </a:lnTo>
                  <a:lnTo>
                    <a:pt x="286" y="542"/>
                  </a:lnTo>
                  <a:lnTo>
                    <a:pt x="286" y="476"/>
                  </a:lnTo>
                  <a:lnTo>
                    <a:pt x="284" y="460"/>
                  </a:lnTo>
                  <a:lnTo>
                    <a:pt x="282" y="452"/>
                  </a:lnTo>
                  <a:lnTo>
                    <a:pt x="278" y="448"/>
                  </a:lnTo>
                  <a:lnTo>
                    <a:pt x="272" y="442"/>
                  </a:lnTo>
                  <a:lnTo>
                    <a:pt x="268" y="440"/>
                  </a:lnTo>
                  <a:lnTo>
                    <a:pt x="260" y="438"/>
                  </a:lnTo>
                  <a:lnTo>
                    <a:pt x="252" y="438"/>
                  </a:lnTo>
                  <a:close/>
                  <a:moveTo>
                    <a:pt x="546" y="440"/>
                  </a:moveTo>
                  <a:lnTo>
                    <a:pt x="546" y="440"/>
                  </a:lnTo>
                  <a:lnTo>
                    <a:pt x="544" y="440"/>
                  </a:lnTo>
                  <a:lnTo>
                    <a:pt x="540" y="438"/>
                  </a:lnTo>
                  <a:lnTo>
                    <a:pt x="530" y="440"/>
                  </a:lnTo>
                  <a:lnTo>
                    <a:pt x="524" y="444"/>
                  </a:lnTo>
                  <a:lnTo>
                    <a:pt x="516" y="450"/>
                  </a:lnTo>
                  <a:lnTo>
                    <a:pt x="512" y="456"/>
                  </a:lnTo>
                  <a:lnTo>
                    <a:pt x="512" y="448"/>
                  </a:lnTo>
                  <a:lnTo>
                    <a:pt x="510" y="440"/>
                  </a:lnTo>
                  <a:lnTo>
                    <a:pt x="506" y="438"/>
                  </a:lnTo>
                  <a:lnTo>
                    <a:pt x="502" y="438"/>
                  </a:lnTo>
                  <a:lnTo>
                    <a:pt x="498" y="438"/>
                  </a:lnTo>
                  <a:lnTo>
                    <a:pt x="494" y="440"/>
                  </a:lnTo>
                  <a:lnTo>
                    <a:pt x="494" y="542"/>
                  </a:lnTo>
                  <a:lnTo>
                    <a:pt x="498" y="542"/>
                  </a:lnTo>
                  <a:lnTo>
                    <a:pt x="504" y="542"/>
                  </a:lnTo>
                  <a:lnTo>
                    <a:pt x="508" y="542"/>
                  </a:lnTo>
                  <a:lnTo>
                    <a:pt x="514" y="542"/>
                  </a:lnTo>
                  <a:lnTo>
                    <a:pt x="514" y="490"/>
                  </a:lnTo>
                  <a:lnTo>
                    <a:pt x="514" y="482"/>
                  </a:lnTo>
                  <a:lnTo>
                    <a:pt x="516" y="474"/>
                  </a:lnTo>
                  <a:lnTo>
                    <a:pt x="518" y="468"/>
                  </a:lnTo>
                  <a:lnTo>
                    <a:pt x="522" y="464"/>
                  </a:lnTo>
                  <a:lnTo>
                    <a:pt x="526" y="460"/>
                  </a:lnTo>
                  <a:lnTo>
                    <a:pt x="530" y="458"/>
                  </a:lnTo>
                  <a:lnTo>
                    <a:pt x="540" y="456"/>
                  </a:lnTo>
                  <a:lnTo>
                    <a:pt x="544" y="456"/>
                  </a:lnTo>
                  <a:lnTo>
                    <a:pt x="546" y="458"/>
                  </a:lnTo>
                  <a:lnTo>
                    <a:pt x="548" y="452"/>
                  </a:lnTo>
                  <a:lnTo>
                    <a:pt x="548" y="448"/>
                  </a:lnTo>
                  <a:lnTo>
                    <a:pt x="548" y="444"/>
                  </a:lnTo>
                  <a:lnTo>
                    <a:pt x="546" y="440"/>
                  </a:lnTo>
                  <a:close/>
                  <a:moveTo>
                    <a:pt x="1020" y="526"/>
                  </a:moveTo>
                  <a:lnTo>
                    <a:pt x="1020" y="526"/>
                  </a:lnTo>
                  <a:lnTo>
                    <a:pt x="1014" y="526"/>
                  </a:lnTo>
                  <a:lnTo>
                    <a:pt x="1008" y="526"/>
                  </a:lnTo>
                  <a:lnTo>
                    <a:pt x="1000" y="526"/>
                  </a:lnTo>
                  <a:lnTo>
                    <a:pt x="996" y="522"/>
                  </a:lnTo>
                  <a:lnTo>
                    <a:pt x="994" y="514"/>
                  </a:lnTo>
                  <a:lnTo>
                    <a:pt x="994" y="502"/>
                  </a:lnTo>
                  <a:lnTo>
                    <a:pt x="994" y="456"/>
                  </a:lnTo>
                  <a:lnTo>
                    <a:pt x="1018" y="456"/>
                  </a:lnTo>
                  <a:lnTo>
                    <a:pt x="1020" y="452"/>
                  </a:lnTo>
                  <a:lnTo>
                    <a:pt x="1020" y="448"/>
                  </a:lnTo>
                  <a:lnTo>
                    <a:pt x="1018" y="440"/>
                  </a:lnTo>
                  <a:lnTo>
                    <a:pt x="994" y="440"/>
                  </a:lnTo>
                  <a:lnTo>
                    <a:pt x="994" y="416"/>
                  </a:lnTo>
                  <a:lnTo>
                    <a:pt x="974" y="416"/>
                  </a:lnTo>
                  <a:lnTo>
                    <a:pt x="974" y="432"/>
                  </a:lnTo>
                  <a:lnTo>
                    <a:pt x="972" y="436"/>
                  </a:lnTo>
                  <a:lnTo>
                    <a:pt x="968" y="438"/>
                  </a:lnTo>
                  <a:lnTo>
                    <a:pt x="964" y="440"/>
                  </a:lnTo>
                  <a:lnTo>
                    <a:pt x="958" y="440"/>
                  </a:lnTo>
                  <a:lnTo>
                    <a:pt x="958" y="456"/>
                  </a:lnTo>
                  <a:lnTo>
                    <a:pt x="974" y="456"/>
                  </a:lnTo>
                  <a:lnTo>
                    <a:pt x="974" y="512"/>
                  </a:lnTo>
                  <a:lnTo>
                    <a:pt x="976" y="526"/>
                  </a:lnTo>
                  <a:lnTo>
                    <a:pt x="978" y="532"/>
                  </a:lnTo>
                  <a:lnTo>
                    <a:pt x="982" y="536"/>
                  </a:lnTo>
                  <a:lnTo>
                    <a:pt x="992" y="542"/>
                  </a:lnTo>
                  <a:lnTo>
                    <a:pt x="1004" y="542"/>
                  </a:lnTo>
                  <a:lnTo>
                    <a:pt x="1014" y="542"/>
                  </a:lnTo>
                  <a:lnTo>
                    <a:pt x="1022" y="540"/>
                  </a:lnTo>
                  <a:lnTo>
                    <a:pt x="1022" y="534"/>
                  </a:lnTo>
                  <a:lnTo>
                    <a:pt x="1020" y="526"/>
                  </a:lnTo>
                  <a:close/>
                  <a:moveTo>
                    <a:pt x="1202" y="524"/>
                  </a:moveTo>
                  <a:lnTo>
                    <a:pt x="1202" y="524"/>
                  </a:lnTo>
                  <a:lnTo>
                    <a:pt x="1192" y="526"/>
                  </a:lnTo>
                  <a:lnTo>
                    <a:pt x="1180" y="528"/>
                  </a:lnTo>
                  <a:lnTo>
                    <a:pt x="1174" y="526"/>
                  </a:lnTo>
                  <a:lnTo>
                    <a:pt x="1168" y="524"/>
                  </a:lnTo>
                  <a:lnTo>
                    <a:pt x="1162" y="522"/>
                  </a:lnTo>
                  <a:lnTo>
                    <a:pt x="1158" y="518"/>
                  </a:lnTo>
                  <a:lnTo>
                    <a:pt x="1154" y="514"/>
                  </a:lnTo>
                  <a:lnTo>
                    <a:pt x="1150" y="506"/>
                  </a:lnTo>
                  <a:lnTo>
                    <a:pt x="1150" y="500"/>
                  </a:lnTo>
                  <a:lnTo>
                    <a:pt x="1148" y="490"/>
                  </a:lnTo>
                  <a:lnTo>
                    <a:pt x="1150" y="476"/>
                  </a:lnTo>
                  <a:lnTo>
                    <a:pt x="1156" y="464"/>
                  </a:lnTo>
                  <a:lnTo>
                    <a:pt x="1160" y="460"/>
                  </a:lnTo>
                  <a:lnTo>
                    <a:pt x="1166" y="456"/>
                  </a:lnTo>
                  <a:lnTo>
                    <a:pt x="1172" y="454"/>
                  </a:lnTo>
                  <a:lnTo>
                    <a:pt x="1178" y="454"/>
                  </a:lnTo>
                  <a:lnTo>
                    <a:pt x="1190" y="454"/>
                  </a:lnTo>
                  <a:lnTo>
                    <a:pt x="1202" y="456"/>
                  </a:lnTo>
                  <a:lnTo>
                    <a:pt x="1204" y="450"/>
                  </a:lnTo>
                  <a:lnTo>
                    <a:pt x="1204" y="442"/>
                  </a:lnTo>
                  <a:lnTo>
                    <a:pt x="1192" y="438"/>
                  </a:lnTo>
                  <a:lnTo>
                    <a:pt x="1178" y="438"/>
                  </a:lnTo>
                  <a:lnTo>
                    <a:pt x="1166" y="438"/>
                  </a:lnTo>
                  <a:lnTo>
                    <a:pt x="1156" y="442"/>
                  </a:lnTo>
                  <a:lnTo>
                    <a:pt x="1148" y="446"/>
                  </a:lnTo>
                  <a:lnTo>
                    <a:pt x="1140" y="452"/>
                  </a:lnTo>
                  <a:lnTo>
                    <a:pt x="1134" y="460"/>
                  </a:lnTo>
                  <a:lnTo>
                    <a:pt x="1132" y="470"/>
                  </a:lnTo>
                  <a:lnTo>
                    <a:pt x="1128" y="480"/>
                  </a:lnTo>
                  <a:lnTo>
                    <a:pt x="1128" y="490"/>
                  </a:lnTo>
                  <a:lnTo>
                    <a:pt x="1128" y="502"/>
                  </a:lnTo>
                  <a:lnTo>
                    <a:pt x="1132" y="512"/>
                  </a:lnTo>
                  <a:lnTo>
                    <a:pt x="1136" y="522"/>
                  </a:lnTo>
                  <a:lnTo>
                    <a:pt x="1140" y="530"/>
                  </a:lnTo>
                  <a:lnTo>
                    <a:pt x="1148" y="536"/>
                  </a:lnTo>
                  <a:lnTo>
                    <a:pt x="1156" y="540"/>
                  </a:lnTo>
                  <a:lnTo>
                    <a:pt x="1168" y="542"/>
                  </a:lnTo>
                  <a:lnTo>
                    <a:pt x="1180" y="544"/>
                  </a:lnTo>
                  <a:lnTo>
                    <a:pt x="1194" y="542"/>
                  </a:lnTo>
                  <a:lnTo>
                    <a:pt x="1206" y="540"/>
                  </a:lnTo>
                  <a:lnTo>
                    <a:pt x="1204" y="530"/>
                  </a:lnTo>
                  <a:lnTo>
                    <a:pt x="1202" y="524"/>
                  </a:lnTo>
                  <a:close/>
                  <a:moveTo>
                    <a:pt x="942" y="452"/>
                  </a:moveTo>
                  <a:lnTo>
                    <a:pt x="942" y="452"/>
                  </a:lnTo>
                  <a:lnTo>
                    <a:pt x="934" y="446"/>
                  </a:lnTo>
                  <a:lnTo>
                    <a:pt x="926" y="442"/>
                  </a:lnTo>
                  <a:lnTo>
                    <a:pt x="916" y="438"/>
                  </a:lnTo>
                  <a:lnTo>
                    <a:pt x="906" y="438"/>
                  </a:lnTo>
                  <a:lnTo>
                    <a:pt x="894" y="438"/>
                  </a:lnTo>
                  <a:lnTo>
                    <a:pt x="884" y="442"/>
                  </a:lnTo>
                  <a:lnTo>
                    <a:pt x="876" y="446"/>
                  </a:lnTo>
                  <a:lnTo>
                    <a:pt x="870" y="452"/>
                  </a:lnTo>
                  <a:lnTo>
                    <a:pt x="864" y="460"/>
                  </a:lnTo>
                  <a:lnTo>
                    <a:pt x="860" y="470"/>
                  </a:lnTo>
                  <a:lnTo>
                    <a:pt x="858" y="480"/>
                  </a:lnTo>
                  <a:lnTo>
                    <a:pt x="858" y="490"/>
                  </a:lnTo>
                  <a:lnTo>
                    <a:pt x="858" y="502"/>
                  </a:lnTo>
                  <a:lnTo>
                    <a:pt x="860" y="512"/>
                  </a:lnTo>
                  <a:lnTo>
                    <a:pt x="864" y="520"/>
                  </a:lnTo>
                  <a:lnTo>
                    <a:pt x="870" y="528"/>
                  </a:lnTo>
                  <a:lnTo>
                    <a:pt x="876" y="534"/>
                  </a:lnTo>
                  <a:lnTo>
                    <a:pt x="884" y="540"/>
                  </a:lnTo>
                  <a:lnTo>
                    <a:pt x="894" y="542"/>
                  </a:lnTo>
                  <a:lnTo>
                    <a:pt x="906" y="544"/>
                  </a:lnTo>
                  <a:lnTo>
                    <a:pt x="916" y="542"/>
                  </a:lnTo>
                  <a:lnTo>
                    <a:pt x="926" y="540"/>
                  </a:lnTo>
                  <a:lnTo>
                    <a:pt x="934" y="534"/>
                  </a:lnTo>
                  <a:lnTo>
                    <a:pt x="942" y="528"/>
                  </a:lnTo>
                  <a:lnTo>
                    <a:pt x="946" y="520"/>
                  </a:lnTo>
                  <a:lnTo>
                    <a:pt x="950" y="512"/>
                  </a:lnTo>
                  <a:lnTo>
                    <a:pt x="952" y="502"/>
                  </a:lnTo>
                  <a:lnTo>
                    <a:pt x="952" y="490"/>
                  </a:lnTo>
                  <a:lnTo>
                    <a:pt x="952" y="480"/>
                  </a:lnTo>
                  <a:lnTo>
                    <a:pt x="950" y="470"/>
                  </a:lnTo>
                  <a:lnTo>
                    <a:pt x="946" y="460"/>
                  </a:lnTo>
                  <a:lnTo>
                    <a:pt x="942" y="452"/>
                  </a:lnTo>
                  <a:close/>
                  <a:moveTo>
                    <a:pt x="926" y="518"/>
                  </a:moveTo>
                  <a:lnTo>
                    <a:pt x="926" y="518"/>
                  </a:lnTo>
                  <a:lnTo>
                    <a:pt x="922" y="522"/>
                  </a:lnTo>
                  <a:lnTo>
                    <a:pt x="918" y="526"/>
                  </a:lnTo>
                  <a:lnTo>
                    <a:pt x="912" y="528"/>
                  </a:lnTo>
                  <a:lnTo>
                    <a:pt x="906" y="528"/>
                  </a:lnTo>
                  <a:lnTo>
                    <a:pt x="898" y="528"/>
                  </a:lnTo>
                  <a:lnTo>
                    <a:pt x="894" y="526"/>
                  </a:lnTo>
                  <a:lnTo>
                    <a:pt x="888" y="522"/>
                  </a:lnTo>
                  <a:lnTo>
                    <a:pt x="886" y="518"/>
                  </a:lnTo>
                  <a:lnTo>
                    <a:pt x="880" y="506"/>
                  </a:lnTo>
                  <a:lnTo>
                    <a:pt x="878" y="490"/>
                  </a:lnTo>
                  <a:lnTo>
                    <a:pt x="880" y="474"/>
                  </a:lnTo>
                  <a:lnTo>
                    <a:pt x="886" y="464"/>
                  </a:lnTo>
                  <a:lnTo>
                    <a:pt x="888" y="458"/>
                  </a:lnTo>
                  <a:lnTo>
                    <a:pt x="894" y="456"/>
                  </a:lnTo>
                  <a:lnTo>
                    <a:pt x="898" y="454"/>
                  </a:lnTo>
                  <a:lnTo>
                    <a:pt x="906" y="454"/>
                  </a:lnTo>
                  <a:lnTo>
                    <a:pt x="912" y="454"/>
                  </a:lnTo>
                  <a:lnTo>
                    <a:pt x="918" y="456"/>
                  </a:lnTo>
                  <a:lnTo>
                    <a:pt x="922" y="458"/>
                  </a:lnTo>
                  <a:lnTo>
                    <a:pt x="926" y="464"/>
                  </a:lnTo>
                  <a:lnTo>
                    <a:pt x="930" y="474"/>
                  </a:lnTo>
                  <a:lnTo>
                    <a:pt x="932" y="490"/>
                  </a:lnTo>
                  <a:lnTo>
                    <a:pt x="930" y="506"/>
                  </a:lnTo>
                  <a:lnTo>
                    <a:pt x="926" y="518"/>
                  </a:lnTo>
                  <a:close/>
                  <a:moveTo>
                    <a:pt x="1106" y="450"/>
                  </a:moveTo>
                  <a:lnTo>
                    <a:pt x="1106" y="450"/>
                  </a:lnTo>
                  <a:lnTo>
                    <a:pt x="1100" y="444"/>
                  </a:lnTo>
                  <a:lnTo>
                    <a:pt x="1092" y="440"/>
                  </a:lnTo>
                  <a:lnTo>
                    <a:pt x="1084" y="438"/>
                  </a:lnTo>
                  <a:lnTo>
                    <a:pt x="1074" y="438"/>
                  </a:lnTo>
                  <a:lnTo>
                    <a:pt x="1062" y="438"/>
                  </a:lnTo>
                  <a:lnTo>
                    <a:pt x="1052" y="442"/>
                  </a:lnTo>
                  <a:lnTo>
                    <a:pt x="1044" y="446"/>
                  </a:lnTo>
                  <a:lnTo>
                    <a:pt x="1038" y="452"/>
                  </a:lnTo>
                  <a:lnTo>
                    <a:pt x="1032" y="460"/>
                  </a:lnTo>
                  <a:lnTo>
                    <a:pt x="1028" y="470"/>
                  </a:lnTo>
                  <a:lnTo>
                    <a:pt x="1026" y="480"/>
                  </a:lnTo>
                  <a:lnTo>
                    <a:pt x="1026" y="492"/>
                  </a:lnTo>
                  <a:lnTo>
                    <a:pt x="1026" y="502"/>
                  </a:lnTo>
                  <a:lnTo>
                    <a:pt x="1030" y="512"/>
                  </a:lnTo>
                  <a:lnTo>
                    <a:pt x="1032" y="522"/>
                  </a:lnTo>
                  <a:lnTo>
                    <a:pt x="1038" y="528"/>
                  </a:lnTo>
                  <a:lnTo>
                    <a:pt x="1046" y="536"/>
                  </a:lnTo>
                  <a:lnTo>
                    <a:pt x="1054" y="540"/>
                  </a:lnTo>
                  <a:lnTo>
                    <a:pt x="1066" y="542"/>
                  </a:lnTo>
                  <a:lnTo>
                    <a:pt x="1078" y="544"/>
                  </a:lnTo>
                  <a:lnTo>
                    <a:pt x="1096" y="542"/>
                  </a:lnTo>
                  <a:lnTo>
                    <a:pt x="1110" y="538"/>
                  </a:lnTo>
                  <a:lnTo>
                    <a:pt x="1110" y="530"/>
                  </a:lnTo>
                  <a:lnTo>
                    <a:pt x="1106" y="522"/>
                  </a:lnTo>
                  <a:lnTo>
                    <a:pt x="1094" y="526"/>
                  </a:lnTo>
                  <a:lnTo>
                    <a:pt x="1080" y="528"/>
                  </a:lnTo>
                  <a:lnTo>
                    <a:pt x="1066" y="526"/>
                  </a:lnTo>
                  <a:lnTo>
                    <a:pt x="1060" y="522"/>
                  </a:lnTo>
                  <a:lnTo>
                    <a:pt x="1056" y="520"/>
                  </a:lnTo>
                  <a:lnTo>
                    <a:pt x="1052" y="516"/>
                  </a:lnTo>
                  <a:lnTo>
                    <a:pt x="1050" y="510"/>
                  </a:lnTo>
                  <a:lnTo>
                    <a:pt x="1046" y="496"/>
                  </a:lnTo>
                  <a:lnTo>
                    <a:pt x="1116" y="496"/>
                  </a:lnTo>
                  <a:lnTo>
                    <a:pt x="1116" y="490"/>
                  </a:lnTo>
                  <a:lnTo>
                    <a:pt x="1116" y="484"/>
                  </a:lnTo>
                  <a:lnTo>
                    <a:pt x="1116" y="474"/>
                  </a:lnTo>
                  <a:lnTo>
                    <a:pt x="1114" y="466"/>
                  </a:lnTo>
                  <a:lnTo>
                    <a:pt x="1110" y="458"/>
                  </a:lnTo>
                  <a:lnTo>
                    <a:pt x="1106" y="450"/>
                  </a:lnTo>
                  <a:close/>
                  <a:moveTo>
                    <a:pt x="1048" y="480"/>
                  </a:moveTo>
                  <a:lnTo>
                    <a:pt x="1048" y="480"/>
                  </a:lnTo>
                  <a:lnTo>
                    <a:pt x="1050" y="468"/>
                  </a:lnTo>
                  <a:lnTo>
                    <a:pt x="1054" y="460"/>
                  </a:lnTo>
                  <a:lnTo>
                    <a:pt x="1062" y="454"/>
                  </a:lnTo>
                  <a:lnTo>
                    <a:pt x="1074" y="452"/>
                  </a:lnTo>
                  <a:lnTo>
                    <a:pt x="1080" y="454"/>
                  </a:lnTo>
                  <a:lnTo>
                    <a:pt x="1084" y="456"/>
                  </a:lnTo>
                  <a:lnTo>
                    <a:pt x="1092" y="462"/>
                  </a:lnTo>
                  <a:lnTo>
                    <a:pt x="1096" y="470"/>
                  </a:lnTo>
                  <a:lnTo>
                    <a:pt x="1098" y="480"/>
                  </a:lnTo>
                  <a:lnTo>
                    <a:pt x="1048" y="480"/>
                  </a:lnTo>
                  <a:close/>
                  <a:moveTo>
                    <a:pt x="1270" y="438"/>
                  </a:moveTo>
                  <a:lnTo>
                    <a:pt x="1270" y="438"/>
                  </a:lnTo>
                  <a:lnTo>
                    <a:pt x="1260" y="438"/>
                  </a:lnTo>
                  <a:lnTo>
                    <a:pt x="1250" y="444"/>
                  </a:lnTo>
                  <a:lnTo>
                    <a:pt x="1244" y="450"/>
                  </a:lnTo>
                  <a:lnTo>
                    <a:pt x="1240" y="454"/>
                  </a:lnTo>
                  <a:lnTo>
                    <a:pt x="1240" y="396"/>
                  </a:lnTo>
                  <a:lnTo>
                    <a:pt x="1234" y="396"/>
                  </a:lnTo>
                  <a:lnTo>
                    <a:pt x="1230" y="396"/>
                  </a:lnTo>
                  <a:lnTo>
                    <a:pt x="1224" y="396"/>
                  </a:lnTo>
                  <a:lnTo>
                    <a:pt x="1220" y="396"/>
                  </a:lnTo>
                  <a:lnTo>
                    <a:pt x="1220" y="542"/>
                  </a:lnTo>
                  <a:lnTo>
                    <a:pt x="1224" y="542"/>
                  </a:lnTo>
                  <a:lnTo>
                    <a:pt x="1230" y="542"/>
                  </a:lnTo>
                  <a:lnTo>
                    <a:pt x="1234" y="542"/>
                  </a:lnTo>
                  <a:lnTo>
                    <a:pt x="1240" y="542"/>
                  </a:lnTo>
                  <a:lnTo>
                    <a:pt x="1240" y="490"/>
                  </a:lnTo>
                  <a:lnTo>
                    <a:pt x="1240" y="480"/>
                  </a:lnTo>
                  <a:lnTo>
                    <a:pt x="1242" y="474"/>
                  </a:lnTo>
                  <a:lnTo>
                    <a:pt x="1244" y="468"/>
                  </a:lnTo>
                  <a:lnTo>
                    <a:pt x="1248" y="462"/>
                  </a:lnTo>
                  <a:lnTo>
                    <a:pt x="1252" y="460"/>
                  </a:lnTo>
                  <a:lnTo>
                    <a:pt x="1256" y="456"/>
                  </a:lnTo>
                  <a:lnTo>
                    <a:pt x="1266" y="454"/>
                  </a:lnTo>
                  <a:lnTo>
                    <a:pt x="1274" y="456"/>
                  </a:lnTo>
                  <a:lnTo>
                    <a:pt x="1280" y="462"/>
                  </a:lnTo>
                  <a:lnTo>
                    <a:pt x="1284" y="470"/>
                  </a:lnTo>
                  <a:lnTo>
                    <a:pt x="1286" y="482"/>
                  </a:lnTo>
                  <a:lnTo>
                    <a:pt x="1286" y="542"/>
                  </a:lnTo>
                  <a:lnTo>
                    <a:pt x="1290" y="542"/>
                  </a:lnTo>
                  <a:lnTo>
                    <a:pt x="1296" y="542"/>
                  </a:lnTo>
                  <a:lnTo>
                    <a:pt x="1300" y="542"/>
                  </a:lnTo>
                  <a:lnTo>
                    <a:pt x="1304" y="542"/>
                  </a:lnTo>
                  <a:lnTo>
                    <a:pt x="1304" y="476"/>
                  </a:lnTo>
                  <a:lnTo>
                    <a:pt x="1302" y="460"/>
                  </a:lnTo>
                  <a:lnTo>
                    <a:pt x="1300" y="452"/>
                  </a:lnTo>
                  <a:lnTo>
                    <a:pt x="1296" y="448"/>
                  </a:lnTo>
                  <a:lnTo>
                    <a:pt x="1292" y="442"/>
                  </a:lnTo>
                  <a:lnTo>
                    <a:pt x="1286" y="440"/>
                  </a:lnTo>
                  <a:lnTo>
                    <a:pt x="1278" y="438"/>
                  </a:lnTo>
                  <a:lnTo>
                    <a:pt x="1270" y="438"/>
                  </a:lnTo>
                  <a:close/>
                  <a:moveTo>
                    <a:pt x="790" y="474"/>
                  </a:moveTo>
                  <a:lnTo>
                    <a:pt x="790" y="474"/>
                  </a:lnTo>
                  <a:lnTo>
                    <a:pt x="778" y="468"/>
                  </a:lnTo>
                  <a:lnTo>
                    <a:pt x="768" y="464"/>
                  </a:lnTo>
                  <a:lnTo>
                    <a:pt x="776" y="462"/>
                  </a:lnTo>
                  <a:lnTo>
                    <a:pt x="784" y="454"/>
                  </a:lnTo>
                  <a:lnTo>
                    <a:pt x="788" y="444"/>
                  </a:lnTo>
                  <a:lnTo>
                    <a:pt x="790" y="434"/>
                  </a:lnTo>
                  <a:lnTo>
                    <a:pt x="790" y="424"/>
                  </a:lnTo>
                  <a:lnTo>
                    <a:pt x="786" y="416"/>
                  </a:lnTo>
                  <a:lnTo>
                    <a:pt x="782" y="410"/>
                  </a:lnTo>
                  <a:lnTo>
                    <a:pt x="776" y="404"/>
                  </a:lnTo>
                  <a:lnTo>
                    <a:pt x="770" y="402"/>
                  </a:lnTo>
                  <a:lnTo>
                    <a:pt x="760" y="398"/>
                  </a:lnTo>
                  <a:lnTo>
                    <a:pt x="740" y="396"/>
                  </a:lnTo>
                  <a:lnTo>
                    <a:pt x="722" y="398"/>
                  </a:lnTo>
                  <a:lnTo>
                    <a:pt x="708" y="398"/>
                  </a:lnTo>
                  <a:lnTo>
                    <a:pt x="708" y="542"/>
                  </a:lnTo>
                  <a:lnTo>
                    <a:pt x="724" y="542"/>
                  </a:lnTo>
                  <a:lnTo>
                    <a:pt x="742" y="544"/>
                  </a:lnTo>
                  <a:lnTo>
                    <a:pt x="764" y="542"/>
                  </a:lnTo>
                  <a:lnTo>
                    <a:pt x="774" y="538"/>
                  </a:lnTo>
                  <a:lnTo>
                    <a:pt x="782" y="534"/>
                  </a:lnTo>
                  <a:lnTo>
                    <a:pt x="790" y="528"/>
                  </a:lnTo>
                  <a:lnTo>
                    <a:pt x="794" y="522"/>
                  </a:lnTo>
                  <a:lnTo>
                    <a:pt x="798" y="512"/>
                  </a:lnTo>
                  <a:lnTo>
                    <a:pt x="800" y="502"/>
                  </a:lnTo>
                  <a:lnTo>
                    <a:pt x="798" y="492"/>
                  </a:lnTo>
                  <a:lnTo>
                    <a:pt x="796" y="486"/>
                  </a:lnTo>
                  <a:lnTo>
                    <a:pt x="794" y="480"/>
                  </a:lnTo>
                  <a:lnTo>
                    <a:pt x="790" y="474"/>
                  </a:lnTo>
                  <a:close/>
                  <a:moveTo>
                    <a:pt x="728" y="414"/>
                  </a:moveTo>
                  <a:lnTo>
                    <a:pt x="728" y="414"/>
                  </a:lnTo>
                  <a:lnTo>
                    <a:pt x="734" y="412"/>
                  </a:lnTo>
                  <a:lnTo>
                    <a:pt x="742" y="412"/>
                  </a:lnTo>
                  <a:lnTo>
                    <a:pt x="754" y="414"/>
                  </a:lnTo>
                  <a:lnTo>
                    <a:pt x="762" y="418"/>
                  </a:lnTo>
                  <a:lnTo>
                    <a:pt x="768" y="424"/>
                  </a:lnTo>
                  <a:lnTo>
                    <a:pt x="770" y="434"/>
                  </a:lnTo>
                  <a:lnTo>
                    <a:pt x="768" y="444"/>
                  </a:lnTo>
                  <a:lnTo>
                    <a:pt x="764" y="452"/>
                  </a:lnTo>
                  <a:lnTo>
                    <a:pt x="754" y="456"/>
                  </a:lnTo>
                  <a:lnTo>
                    <a:pt x="742" y="458"/>
                  </a:lnTo>
                  <a:lnTo>
                    <a:pt x="728" y="458"/>
                  </a:lnTo>
                  <a:lnTo>
                    <a:pt x="728" y="414"/>
                  </a:lnTo>
                  <a:close/>
                  <a:moveTo>
                    <a:pt x="776" y="514"/>
                  </a:moveTo>
                  <a:lnTo>
                    <a:pt x="776" y="514"/>
                  </a:lnTo>
                  <a:lnTo>
                    <a:pt x="772" y="518"/>
                  </a:lnTo>
                  <a:lnTo>
                    <a:pt x="768" y="522"/>
                  </a:lnTo>
                  <a:lnTo>
                    <a:pt x="756" y="526"/>
                  </a:lnTo>
                  <a:lnTo>
                    <a:pt x="744" y="526"/>
                  </a:lnTo>
                  <a:lnTo>
                    <a:pt x="736" y="526"/>
                  </a:lnTo>
                  <a:lnTo>
                    <a:pt x="728" y="526"/>
                  </a:lnTo>
                  <a:lnTo>
                    <a:pt x="728" y="474"/>
                  </a:lnTo>
                  <a:lnTo>
                    <a:pt x="744" y="474"/>
                  </a:lnTo>
                  <a:lnTo>
                    <a:pt x="758" y="476"/>
                  </a:lnTo>
                  <a:lnTo>
                    <a:pt x="768" y="480"/>
                  </a:lnTo>
                  <a:lnTo>
                    <a:pt x="772" y="484"/>
                  </a:lnTo>
                  <a:lnTo>
                    <a:pt x="776" y="488"/>
                  </a:lnTo>
                  <a:lnTo>
                    <a:pt x="778" y="494"/>
                  </a:lnTo>
                  <a:lnTo>
                    <a:pt x="778" y="500"/>
                  </a:lnTo>
                  <a:lnTo>
                    <a:pt x="778" y="508"/>
                  </a:lnTo>
                  <a:lnTo>
                    <a:pt x="776" y="514"/>
                  </a:lnTo>
                  <a:close/>
                  <a:moveTo>
                    <a:pt x="808" y="444"/>
                  </a:moveTo>
                  <a:lnTo>
                    <a:pt x="808" y="444"/>
                  </a:lnTo>
                  <a:lnTo>
                    <a:pt x="808" y="448"/>
                  </a:lnTo>
                  <a:lnTo>
                    <a:pt x="808" y="452"/>
                  </a:lnTo>
                  <a:lnTo>
                    <a:pt x="808" y="454"/>
                  </a:lnTo>
                  <a:lnTo>
                    <a:pt x="822" y="454"/>
                  </a:lnTo>
                  <a:lnTo>
                    <a:pt x="822" y="542"/>
                  </a:lnTo>
                  <a:lnTo>
                    <a:pt x="826" y="542"/>
                  </a:lnTo>
                  <a:lnTo>
                    <a:pt x="832" y="542"/>
                  </a:lnTo>
                  <a:lnTo>
                    <a:pt x="836" y="542"/>
                  </a:lnTo>
                  <a:lnTo>
                    <a:pt x="840" y="542"/>
                  </a:lnTo>
                  <a:lnTo>
                    <a:pt x="840" y="440"/>
                  </a:lnTo>
                  <a:lnTo>
                    <a:pt x="808" y="440"/>
                  </a:lnTo>
                  <a:lnTo>
                    <a:pt x="808" y="444"/>
                  </a:lnTo>
                  <a:close/>
                  <a:moveTo>
                    <a:pt x="10" y="304"/>
                  </a:moveTo>
                  <a:lnTo>
                    <a:pt x="340" y="304"/>
                  </a:lnTo>
                  <a:lnTo>
                    <a:pt x="342" y="304"/>
                  </a:lnTo>
                  <a:lnTo>
                    <a:pt x="346" y="302"/>
                  </a:lnTo>
                  <a:lnTo>
                    <a:pt x="348" y="300"/>
                  </a:lnTo>
                  <a:lnTo>
                    <a:pt x="348" y="296"/>
                  </a:lnTo>
                  <a:lnTo>
                    <a:pt x="348" y="268"/>
                  </a:lnTo>
                  <a:lnTo>
                    <a:pt x="200" y="268"/>
                  </a:lnTo>
                  <a:lnTo>
                    <a:pt x="198" y="268"/>
                  </a:lnTo>
                  <a:lnTo>
                    <a:pt x="198" y="264"/>
                  </a:lnTo>
                  <a:lnTo>
                    <a:pt x="198" y="228"/>
                  </a:lnTo>
                  <a:lnTo>
                    <a:pt x="198" y="226"/>
                  </a:lnTo>
                  <a:lnTo>
                    <a:pt x="200" y="226"/>
                  </a:lnTo>
                  <a:lnTo>
                    <a:pt x="316" y="226"/>
                  </a:lnTo>
                  <a:lnTo>
                    <a:pt x="318" y="226"/>
                  </a:lnTo>
                  <a:lnTo>
                    <a:pt x="322" y="224"/>
                  </a:lnTo>
                  <a:lnTo>
                    <a:pt x="324" y="220"/>
                  </a:lnTo>
                  <a:lnTo>
                    <a:pt x="324" y="218"/>
                  </a:lnTo>
                  <a:lnTo>
                    <a:pt x="324" y="188"/>
                  </a:lnTo>
                  <a:lnTo>
                    <a:pt x="200" y="188"/>
                  </a:lnTo>
                  <a:lnTo>
                    <a:pt x="198" y="188"/>
                  </a:lnTo>
                  <a:lnTo>
                    <a:pt x="198" y="186"/>
                  </a:lnTo>
                  <a:lnTo>
                    <a:pt x="198" y="156"/>
                  </a:lnTo>
                  <a:lnTo>
                    <a:pt x="150" y="156"/>
                  </a:lnTo>
                  <a:lnTo>
                    <a:pt x="150" y="186"/>
                  </a:lnTo>
                  <a:lnTo>
                    <a:pt x="150" y="188"/>
                  </a:lnTo>
                  <a:lnTo>
                    <a:pt x="148" y="188"/>
                  </a:lnTo>
                  <a:lnTo>
                    <a:pt x="24" y="188"/>
                  </a:lnTo>
                  <a:lnTo>
                    <a:pt x="24" y="218"/>
                  </a:lnTo>
                  <a:lnTo>
                    <a:pt x="26" y="220"/>
                  </a:lnTo>
                  <a:lnTo>
                    <a:pt x="28" y="224"/>
                  </a:lnTo>
                  <a:lnTo>
                    <a:pt x="30" y="226"/>
                  </a:lnTo>
                  <a:lnTo>
                    <a:pt x="34" y="226"/>
                  </a:lnTo>
                  <a:lnTo>
                    <a:pt x="148" y="226"/>
                  </a:lnTo>
                  <a:lnTo>
                    <a:pt x="150" y="226"/>
                  </a:lnTo>
                  <a:lnTo>
                    <a:pt x="150" y="228"/>
                  </a:lnTo>
                  <a:lnTo>
                    <a:pt x="150" y="264"/>
                  </a:lnTo>
                  <a:lnTo>
                    <a:pt x="150" y="268"/>
                  </a:lnTo>
                  <a:lnTo>
                    <a:pt x="148" y="268"/>
                  </a:lnTo>
                  <a:lnTo>
                    <a:pt x="0" y="268"/>
                  </a:lnTo>
                  <a:lnTo>
                    <a:pt x="0" y="296"/>
                  </a:lnTo>
                  <a:lnTo>
                    <a:pt x="2" y="300"/>
                  </a:lnTo>
                  <a:lnTo>
                    <a:pt x="4" y="302"/>
                  </a:lnTo>
                  <a:lnTo>
                    <a:pt x="6" y="304"/>
                  </a:lnTo>
                  <a:lnTo>
                    <a:pt x="10" y="304"/>
                  </a:lnTo>
                  <a:close/>
                  <a:moveTo>
                    <a:pt x="14" y="156"/>
                  </a:moveTo>
                  <a:lnTo>
                    <a:pt x="14" y="156"/>
                  </a:lnTo>
                  <a:lnTo>
                    <a:pt x="18" y="156"/>
                  </a:lnTo>
                  <a:lnTo>
                    <a:pt x="22" y="156"/>
                  </a:lnTo>
                  <a:lnTo>
                    <a:pt x="50" y="154"/>
                  </a:lnTo>
                  <a:lnTo>
                    <a:pt x="86" y="150"/>
                  </a:lnTo>
                  <a:lnTo>
                    <a:pt x="126" y="144"/>
                  </a:lnTo>
                  <a:lnTo>
                    <a:pt x="170" y="134"/>
                  </a:lnTo>
                  <a:lnTo>
                    <a:pt x="172" y="134"/>
                  </a:lnTo>
                  <a:lnTo>
                    <a:pt x="216" y="144"/>
                  </a:lnTo>
                  <a:lnTo>
                    <a:pt x="256" y="150"/>
                  </a:lnTo>
                  <a:lnTo>
                    <a:pt x="292" y="154"/>
                  </a:lnTo>
                  <a:lnTo>
                    <a:pt x="320" y="156"/>
                  </a:lnTo>
                  <a:lnTo>
                    <a:pt x="324" y="156"/>
                  </a:lnTo>
                  <a:lnTo>
                    <a:pt x="326" y="156"/>
                  </a:lnTo>
                  <a:lnTo>
                    <a:pt x="328" y="154"/>
                  </a:lnTo>
                  <a:lnTo>
                    <a:pt x="328" y="148"/>
                  </a:lnTo>
                  <a:lnTo>
                    <a:pt x="328" y="128"/>
                  </a:lnTo>
                  <a:lnTo>
                    <a:pt x="288" y="122"/>
                  </a:lnTo>
                  <a:lnTo>
                    <a:pt x="244" y="114"/>
                  </a:lnTo>
                  <a:lnTo>
                    <a:pt x="236" y="112"/>
                  </a:lnTo>
                  <a:lnTo>
                    <a:pt x="244" y="108"/>
                  </a:lnTo>
                  <a:lnTo>
                    <a:pt x="270" y="94"/>
                  </a:lnTo>
                  <a:lnTo>
                    <a:pt x="294" y="78"/>
                  </a:lnTo>
                  <a:lnTo>
                    <a:pt x="318" y="60"/>
                  </a:lnTo>
                  <a:lnTo>
                    <a:pt x="336" y="38"/>
                  </a:lnTo>
                  <a:lnTo>
                    <a:pt x="336" y="0"/>
                  </a:lnTo>
                  <a:lnTo>
                    <a:pt x="12" y="0"/>
                  </a:lnTo>
                  <a:lnTo>
                    <a:pt x="12" y="36"/>
                  </a:lnTo>
                  <a:lnTo>
                    <a:pt x="266" y="36"/>
                  </a:lnTo>
                  <a:lnTo>
                    <a:pt x="274" y="36"/>
                  </a:lnTo>
                  <a:lnTo>
                    <a:pt x="268" y="40"/>
                  </a:lnTo>
                  <a:lnTo>
                    <a:pt x="246" y="56"/>
                  </a:lnTo>
                  <a:lnTo>
                    <a:pt x="222" y="70"/>
                  </a:lnTo>
                  <a:lnTo>
                    <a:pt x="196" y="82"/>
                  </a:lnTo>
                  <a:lnTo>
                    <a:pt x="172" y="92"/>
                  </a:lnTo>
                  <a:lnTo>
                    <a:pt x="170" y="92"/>
                  </a:lnTo>
                  <a:lnTo>
                    <a:pt x="134" y="76"/>
                  </a:lnTo>
                  <a:lnTo>
                    <a:pt x="100" y="58"/>
                  </a:lnTo>
                  <a:lnTo>
                    <a:pt x="24" y="58"/>
                  </a:lnTo>
                  <a:lnTo>
                    <a:pt x="38" y="72"/>
                  </a:lnTo>
                  <a:lnTo>
                    <a:pt x="56" y="86"/>
                  </a:lnTo>
                  <a:lnTo>
                    <a:pt x="76" y="98"/>
                  </a:lnTo>
                  <a:lnTo>
                    <a:pt x="98" y="108"/>
                  </a:lnTo>
                  <a:lnTo>
                    <a:pt x="104" y="112"/>
                  </a:lnTo>
                  <a:lnTo>
                    <a:pt x="98" y="114"/>
                  </a:lnTo>
                  <a:lnTo>
                    <a:pt x="52" y="122"/>
                  </a:lnTo>
                  <a:lnTo>
                    <a:pt x="12" y="128"/>
                  </a:lnTo>
                  <a:lnTo>
                    <a:pt x="12" y="148"/>
                  </a:lnTo>
                  <a:lnTo>
                    <a:pt x="12" y="154"/>
                  </a:lnTo>
                  <a:lnTo>
                    <a:pt x="14" y="156"/>
                  </a:lnTo>
                  <a:close/>
                  <a:moveTo>
                    <a:pt x="406" y="34"/>
                  </a:moveTo>
                  <a:lnTo>
                    <a:pt x="406" y="34"/>
                  </a:lnTo>
                  <a:lnTo>
                    <a:pt x="430" y="48"/>
                  </a:lnTo>
                  <a:lnTo>
                    <a:pt x="450" y="64"/>
                  </a:lnTo>
                  <a:lnTo>
                    <a:pt x="452" y="64"/>
                  </a:lnTo>
                  <a:lnTo>
                    <a:pt x="454" y="64"/>
                  </a:lnTo>
                  <a:lnTo>
                    <a:pt x="458" y="58"/>
                  </a:lnTo>
                  <a:lnTo>
                    <a:pt x="474" y="34"/>
                  </a:lnTo>
                  <a:lnTo>
                    <a:pt x="474" y="32"/>
                  </a:lnTo>
                  <a:lnTo>
                    <a:pt x="474" y="30"/>
                  </a:lnTo>
                  <a:lnTo>
                    <a:pt x="452" y="14"/>
                  </a:lnTo>
                  <a:lnTo>
                    <a:pt x="430" y="0"/>
                  </a:lnTo>
                  <a:lnTo>
                    <a:pt x="428" y="0"/>
                  </a:lnTo>
                  <a:lnTo>
                    <a:pt x="426" y="0"/>
                  </a:lnTo>
                  <a:lnTo>
                    <a:pt x="406" y="30"/>
                  </a:lnTo>
                  <a:lnTo>
                    <a:pt x="406" y="32"/>
                  </a:lnTo>
                  <a:lnTo>
                    <a:pt x="406" y="34"/>
                  </a:lnTo>
                  <a:close/>
                  <a:moveTo>
                    <a:pt x="834" y="122"/>
                  </a:moveTo>
                  <a:lnTo>
                    <a:pt x="834" y="122"/>
                  </a:lnTo>
                  <a:lnTo>
                    <a:pt x="848" y="112"/>
                  </a:lnTo>
                  <a:lnTo>
                    <a:pt x="858" y="104"/>
                  </a:lnTo>
                  <a:lnTo>
                    <a:pt x="868" y="94"/>
                  </a:lnTo>
                  <a:lnTo>
                    <a:pt x="876" y="84"/>
                  </a:lnTo>
                  <a:lnTo>
                    <a:pt x="876" y="82"/>
                  </a:lnTo>
                  <a:lnTo>
                    <a:pt x="878" y="82"/>
                  </a:lnTo>
                  <a:lnTo>
                    <a:pt x="972" y="82"/>
                  </a:lnTo>
                  <a:lnTo>
                    <a:pt x="974" y="82"/>
                  </a:lnTo>
                  <a:lnTo>
                    <a:pt x="974" y="84"/>
                  </a:lnTo>
                  <a:lnTo>
                    <a:pt x="974" y="152"/>
                  </a:lnTo>
                  <a:lnTo>
                    <a:pt x="974" y="156"/>
                  </a:lnTo>
                  <a:lnTo>
                    <a:pt x="972" y="156"/>
                  </a:lnTo>
                  <a:lnTo>
                    <a:pt x="848" y="156"/>
                  </a:lnTo>
                  <a:lnTo>
                    <a:pt x="848" y="184"/>
                  </a:lnTo>
                  <a:lnTo>
                    <a:pt x="848" y="188"/>
                  </a:lnTo>
                  <a:lnTo>
                    <a:pt x="850" y="190"/>
                  </a:lnTo>
                  <a:lnTo>
                    <a:pt x="854" y="192"/>
                  </a:lnTo>
                  <a:lnTo>
                    <a:pt x="856" y="192"/>
                  </a:lnTo>
                  <a:lnTo>
                    <a:pt x="972" y="192"/>
                  </a:lnTo>
                  <a:lnTo>
                    <a:pt x="974" y="192"/>
                  </a:lnTo>
                  <a:lnTo>
                    <a:pt x="974" y="196"/>
                  </a:lnTo>
                  <a:lnTo>
                    <a:pt x="974" y="264"/>
                  </a:lnTo>
                  <a:lnTo>
                    <a:pt x="974" y="268"/>
                  </a:lnTo>
                  <a:lnTo>
                    <a:pt x="972" y="268"/>
                  </a:lnTo>
                  <a:lnTo>
                    <a:pt x="822" y="268"/>
                  </a:lnTo>
                  <a:lnTo>
                    <a:pt x="822" y="296"/>
                  </a:lnTo>
                  <a:lnTo>
                    <a:pt x="822" y="300"/>
                  </a:lnTo>
                  <a:lnTo>
                    <a:pt x="824" y="302"/>
                  </a:lnTo>
                  <a:lnTo>
                    <a:pt x="828" y="304"/>
                  </a:lnTo>
                  <a:lnTo>
                    <a:pt x="832" y="304"/>
                  </a:lnTo>
                  <a:lnTo>
                    <a:pt x="1160" y="304"/>
                  </a:lnTo>
                  <a:lnTo>
                    <a:pt x="1164" y="304"/>
                  </a:lnTo>
                  <a:lnTo>
                    <a:pt x="1166" y="302"/>
                  </a:lnTo>
                  <a:lnTo>
                    <a:pt x="1168" y="300"/>
                  </a:lnTo>
                  <a:lnTo>
                    <a:pt x="1170" y="296"/>
                  </a:lnTo>
                  <a:lnTo>
                    <a:pt x="1170" y="268"/>
                  </a:lnTo>
                  <a:lnTo>
                    <a:pt x="1028" y="268"/>
                  </a:lnTo>
                  <a:lnTo>
                    <a:pt x="1026" y="268"/>
                  </a:lnTo>
                  <a:lnTo>
                    <a:pt x="1026" y="264"/>
                  </a:lnTo>
                  <a:lnTo>
                    <a:pt x="1026" y="196"/>
                  </a:lnTo>
                  <a:lnTo>
                    <a:pt x="1026" y="192"/>
                  </a:lnTo>
                  <a:lnTo>
                    <a:pt x="1028" y="192"/>
                  </a:lnTo>
                  <a:lnTo>
                    <a:pt x="1140" y="192"/>
                  </a:lnTo>
                  <a:lnTo>
                    <a:pt x="1144" y="192"/>
                  </a:lnTo>
                  <a:lnTo>
                    <a:pt x="1146" y="190"/>
                  </a:lnTo>
                  <a:lnTo>
                    <a:pt x="1148" y="188"/>
                  </a:lnTo>
                  <a:lnTo>
                    <a:pt x="1150" y="184"/>
                  </a:lnTo>
                  <a:lnTo>
                    <a:pt x="1150" y="156"/>
                  </a:lnTo>
                  <a:lnTo>
                    <a:pt x="1028" y="156"/>
                  </a:lnTo>
                  <a:lnTo>
                    <a:pt x="1026" y="156"/>
                  </a:lnTo>
                  <a:lnTo>
                    <a:pt x="1026" y="152"/>
                  </a:lnTo>
                  <a:lnTo>
                    <a:pt x="1026" y="84"/>
                  </a:lnTo>
                  <a:lnTo>
                    <a:pt x="1026" y="82"/>
                  </a:lnTo>
                  <a:lnTo>
                    <a:pt x="1028" y="82"/>
                  </a:lnTo>
                  <a:lnTo>
                    <a:pt x="1146" y="82"/>
                  </a:lnTo>
                  <a:lnTo>
                    <a:pt x="1150" y="82"/>
                  </a:lnTo>
                  <a:lnTo>
                    <a:pt x="1152" y="80"/>
                  </a:lnTo>
                  <a:lnTo>
                    <a:pt x="1154" y="76"/>
                  </a:lnTo>
                  <a:lnTo>
                    <a:pt x="1154" y="74"/>
                  </a:lnTo>
                  <a:lnTo>
                    <a:pt x="1154" y="44"/>
                  </a:lnTo>
                  <a:lnTo>
                    <a:pt x="1028" y="44"/>
                  </a:lnTo>
                  <a:lnTo>
                    <a:pt x="1026" y="44"/>
                  </a:lnTo>
                  <a:lnTo>
                    <a:pt x="1026" y="42"/>
                  </a:lnTo>
                  <a:lnTo>
                    <a:pt x="1026" y="0"/>
                  </a:lnTo>
                  <a:lnTo>
                    <a:pt x="974" y="0"/>
                  </a:lnTo>
                  <a:lnTo>
                    <a:pt x="974" y="42"/>
                  </a:lnTo>
                  <a:lnTo>
                    <a:pt x="974" y="44"/>
                  </a:lnTo>
                  <a:lnTo>
                    <a:pt x="972" y="44"/>
                  </a:lnTo>
                  <a:lnTo>
                    <a:pt x="892" y="44"/>
                  </a:lnTo>
                  <a:lnTo>
                    <a:pt x="888" y="44"/>
                  </a:lnTo>
                  <a:lnTo>
                    <a:pt x="890" y="42"/>
                  </a:lnTo>
                  <a:lnTo>
                    <a:pt x="890" y="36"/>
                  </a:lnTo>
                  <a:lnTo>
                    <a:pt x="890" y="28"/>
                  </a:lnTo>
                  <a:lnTo>
                    <a:pt x="890" y="8"/>
                  </a:lnTo>
                  <a:lnTo>
                    <a:pt x="844" y="8"/>
                  </a:lnTo>
                  <a:lnTo>
                    <a:pt x="844" y="22"/>
                  </a:lnTo>
                  <a:lnTo>
                    <a:pt x="842" y="38"/>
                  </a:lnTo>
                  <a:lnTo>
                    <a:pt x="838" y="54"/>
                  </a:lnTo>
                  <a:lnTo>
                    <a:pt x="832" y="66"/>
                  </a:lnTo>
                  <a:lnTo>
                    <a:pt x="822" y="76"/>
                  </a:lnTo>
                  <a:lnTo>
                    <a:pt x="822" y="124"/>
                  </a:lnTo>
                  <a:lnTo>
                    <a:pt x="822" y="128"/>
                  </a:lnTo>
                  <a:lnTo>
                    <a:pt x="826" y="126"/>
                  </a:lnTo>
                  <a:lnTo>
                    <a:pt x="834" y="122"/>
                  </a:lnTo>
                  <a:close/>
                  <a:moveTo>
                    <a:pt x="1412" y="26"/>
                  </a:moveTo>
                  <a:lnTo>
                    <a:pt x="1410" y="26"/>
                  </a:lnTo>
                  <a:lnTo>
                    <a:pt x="1410" y="24"/>
                  </a:lnTo>
                  <a:lnTo>
                    <a:pt x="1410" y="12"/>
                  </a:lnTo>
                  <a:lnTo>
                    <a:pt x="1412" y="0"/>
                  </a:lnTo>
                  <a:lnTo>
                    <a:pt x="1374" y="0"/>
                  </a:lnTo>
                  <a:lnTo>
                    <a:pt x="1370" y="30"/>
                  </a:lnTo>
                  <a:lnTo>
                    <a:pt x="1366" y="54"/>
                  </a:lnTo>
                  <a:lnTo>
                    <a:pt x="1360" y="76"/>
                  </a:lnTo>
                  <a:lnTo>
                    <a:pt x="1354" y="92"/>
                  </a:lnTo>
                  <a:lnTo>
                    <a:pt x="1352" y="96"/>
                  </a:lnTo>
                  <a:lnTo>
                    <a:pt x="1354" y="96"/>
                  </a:lnTo>
                  <a:lnTo>
                    <a:pt x="1388" y="96"/>
                  </a:lnTo>
                  <a:lnTo>
                    <a:pt x="1390" y="96"/>
                  </a:lnTo>
                  <a:lnTo>
                    <a:pt x="1392" y="96"/>
                  </a:lnTo>
                  <a:lnTo>
                    <a:pt x="1394" y="92"/>
                  </a:lnTo>
                  <a:lnTo>
                    <a:pt x="1400" y="78"/>
                  </a:lnTo>
                  <a:lnTo>
                    <a:pt x="1404" y="62"/>
                  </a:lnTo>
                  <a:lnTo>
                    <a:pt x="1404" y="60"/>
                  </a:lnTo>
                  <a:lnTo>
                    <a:pt x="1406" y="60"/>
                  </a:lnTo>
                  <a:lnTo>
                    <a:pt x="1522" y="60"/>
                  </a:lnTo>
                  <a:lnTo>
                    <a:pt x="1524" y="60"/>
                  </a:lnTo>
                  <a:lnTo>
                    <a:pt x="1524" y="62"/>
                  </a:lnTo>
                  <a:lnTo>
                    <a:pt x="1524" y="74"/>
                  </a:lnTo>
                  <a:lnTo>
                    <a:pt x="1524" y="76"/>
                  </a:lnTo>
                  <a:lnTo>
                    <a:pt x="1522" y="76"/>
                  </a:lnTo>
                  <a:lnTo>
                    <a:pt x="1482" y="76"/>
                  </a:lnTo>
                  <a:lnTo>
                    <a:pt x="1438" y="196"/>
                  </a:lnTo>
                  <a:lnTo>
                    <a:pt x="1438" y="198"/>
                  </a:lnTo>
                  <a:lnTo>
                    <a:pt x="1432" y="212"/>
                  </a:lnTo>
                  <a:lnTo>
                    <a:pt x="1422" y="224"/>
                  </a:lnTo>
                  <a:lnTo>
                    <a:pt x="1414" y="234"/>
                  </a:lnTo>
                  <a:lnTo>
                    <a:pt x="1404" y="242"/>
                  </a:lnTo>
                  <a:lnTo>
                    <a:pt x="1394" y="248"/>
                  </a:lnTo>
                  <a:lnTo>
                    <a:pt x="1382" y="254"/>
                  </a:lnTo>
                  <a:lnTo>
                    <a:pt x="1358" y="262"/>
                  </a:lnTo>
                  <a:lnTo>
                    <a:pt x="1358" y="296"/>
                  </a:lnTo>
                  <a:lnTo>
                    <a:pt x="1358" y="298"/>
                  </a:lnTo>
                  <a:lnTo>
                    <a:pt x="1360" y="300"/>
                  </a:lnTo>
                  <a:lnTo>
                    <a:pt x="1364" y="300"/>
                  </a:lnTo>
                  <a:lnTo>
                    <a:pt x="1386" y="296"/>
                  </a:lnTo>
                  <a:lnTo>
                    <a:pt x="1404" y="292"/>
                  </a:lnTo>
                  <a:lnTo>
                    <a:pt x="1420" y="284"/>
                  </a:lnTo>
                  <a:lnTo>
                    <a:pt x="1436" y="274"/>
                  </a:lnTo>
                  <a:lnTo>
                    <a:pt x="1450" y="262"/>
                  </a:lnTo>
                  <a:lnTo>
                    <a:pt x="1462" y="246"/>
                  </a:lnTo>
                  <a:lnTo>
                    <a:pt x="1472" y="228"/>
                  </a:lnTo>
                  <a:lnTo>
                    <a:pt x="1480" y="204"/>
                  </a:lnTo>
                  <a:lnTo>
                    <a:pt x="1520" y="92"/>
                  </a:lnTo>
                  <a:lnTo>
                    <a:pt x="1524" y="80"/>
                  </a:lnTo>
                  <a:lnTo>
                    <a:pt x="1524" y="92"/>
                  </a:lnTo>
                  <a:lnTo>
                    <a:pt x="1524" y="240"/>
                  </a:lnTo>
                  <a:lnTo>
                    <a:pt x="1524" y="248"/>
                  </a:lnTo>
                  <a:lnTo>
                    <a:pt x="1522" y="256"/>
                  </a:lnTo>
                  <a:lnTo>
                    <a:pt x="1520" y="260"/>
                  </a:lnTo>
                  <a:lnTo>
                    <a:pt x="1516" y="264"/>
                  </a:lnTo>
                  <a:lnTo>
                    <a:pt x="1512" y="268"/>
                  </a:lnTo>
                  <a:lnTo>
                    <a:pt x="1506" y="268"/>
                  </a:lnTo>
                  <a:lnTo>
                    <a:pt x="1492" y="270"/>
                  </a:lnTo>
                  <a:lnTo>
                    <a:pt x="1462" y="270"/>
                  </a:lnTo>
                  <a:lnTo>
                    <a:pt x="1462" y="296"/>
                  </a:lnTo>
                  <a:lnTo>
                    <a:pt x="1462" y="300"/>
                  </a:lnTo>
                  <a:lnTo>
                    <a:pt x="1464" y="302"/>
                  </a:lnTo>
                  <a:lnTo>
                    <a:pt x="1466" y="304"/>
                  </a:lnTo>
                  <a:lnTo>
                    <a:pt x="1470" y="304"/>
                  </a:lnTo>
                  <a:lnTo>
                    <a:pt x="1480" y="304"/>
                  </a:lnTo>
                  <a:lnTo>
                    <a:pt x="1482" y="304"/>
                  </a:lnTo>
                  <a:lnTo>
                    <a:pt x="1512" y="304"/>
                  </a:lnTo>
                  <a:lnTo>
                    <a:pt x="1522" y="304"/>
                  </a:lnTo>
                  <a:lnTo>
                    <a:pt x="1534" y="302"/>
                  </a:lnTo>
                  <a:lnTo>
                    <a:pt x="1544" y="296"/>
                  </a:lnTo>
                  <a:lnTo>
                    <a:pt x="1554" y="288"/>
                  </a:lnTo>
                  <a:lnTo>
                    <a:pt x="1560" y="280"/>
                  </a:lnTo>
                  <a:lnTo>
                    <a:pt x="1566" y="272"/>
                  </a:lnTo>
                  <a:lnTo>
                    <a:pt x="1568" y="260"/>
                  </a:lnTo>
                  <a:lnTo>
                    <a:pt x="1570" y="246"/>
                  </a:lnTo>
                  <a:lnTo>
                    <a:pt x="1570" y="26"/>
                  </a:lnTo>
                  <a:lnTo>
                    <a:pt x="1412" y="26"/>
                  </a:lnTo>
                  <a:close/>
                  <a:moveTo>
                    <a:pt x="408" y="302"/>
                  </a:moveTo>
                  <a:lnTo>
                    <a:pt x="408" y="302"/>
                  </a:lnTo>
                  <a:lnTo>
                    <a:pt x="408" y="304"/>
                  </a:lnTo>
                  <a:lnTo>
                    <a:pt x="410" y="306"/>
                  </a:lnTo>
                  <a:lnTo>
                    <a:pt x="412" y="306"/>
                  </a:lnTo>
                  <a:lnTo>
                    <a:pt x="450" y="306"/>
                  </a:lnTo>
                  <a:lnTo>
                    <a:pt x="452" y="306"/>
                  </a:lnTo>
                  <a:lnTo>
                    <a:pt x="454" y="304"/>
                  </a:lnTo>
                  <a:lnTo>
                    <a:pt x="456" y="300"/>
                  </a:lnTo>
                  <a:lnTo>
                    <a:pt x="460" y="274"/>
                  </a:lnTo>
                  <a:lnTo>
                    <a:pt x="464" y="242"/>
                  </a:lnTo>
                  <a:lnTo>
                    <a:pt x="464" y="174"/>
                  </a:lnTo>
                  <a:lnTo>
                    <a:pt x="464" y="162"/>
                  </a:lnTo>
                  <a:lnTo>
                    <a:pt x="418" y="162"/>
                  </a:lnTo>
                  <a:lnTo>
                    <a:pt x="418" y="196"/>
                  </a:lnTo>
                  <a:lnTo>
                    <a:pt x="418" y="232"/>
                  </a:lnTo>
                  <a:lnTo>
                    <a:pt x="414" y="268"/>
                  </a:lnTo>
                  <a:lnTo>
                    <a:pt x="408" y="302"/>
                  </a:lnTo>
                  <a:close/>
                  <a:moveTo>
                    <a:pt x="474" y="108"/>
                  </a:moveTo>
                  <a:lnTo>
                    <a:pt x="474" y="108"/>
                  </a:lnTo>
                  <a:lnTo>
                    <a:pt x="454" y="92"/>
                  </a:lnTo>
                  <a:lnTo>
                    <a:pt x="432" y="78"/>
                  </a:lnTo>
                  <a:lnTo>
                    <a:pt x="428" y="76"/>
                  </a:lnTo>
                  <a:lnTo>
                    <a:pt x="428" y="78"/>
                  </a:lnTo>
                  <a:lnTo>
                    <a:pt x="416" y="94"/>
                  </a:lnTo>
                  <a:lnTo>
                    <a:pt x="406" y="108"/>
                  </a:lnTo>
                  <a:lnTo>
                    <a:pt x="406" y="110"/>
                  </a:lnTo>
                  <a:lnTo>
                    <a:pt x="430" y="126"/>
                  </a:lnTo>
                  <a:lnTo>
                    <a:pt x="450" y="142"/>
                  </a:lnTo>
                  <a:lnTo>
                    <a:pt x="452" y="142"/>
                  </a:lnTo>
                  <a:lnTo>
                    <a:pt x="454" y="142"/>
                  </a:lnTo>
                  <a:lnTo>
                    <a:pt x="454" y="140"/>
                  </a:lnTo>
                  <a:lnTo>
                    <a:pt x="462" y="130"/>
                  </a:lnTo>
                  <a:lnTo>
                    <a:pt x="474" y="112"/>
                  </a:lnTo>
                  <a:lnTo>
                    <a:pt x="476" y="110"/>
                  </a:lnTo>
                  <a:lnTo>
                    <a:pt x="474" y="108"/>
                  </a:lnTo>
                  <a:close/>
                  <a:moveTo>
                    <a:pt x="500" y="218"/>
                  </a:moveTo>
                  <a:lnTo>
                    <a:pt x="500" y="218"/>
                  </a:lnTo>
                  <a:lnTo>
                    <a:pt x="508" y="206"/>
                  </a:lnTo>
                  <a:lnTo>
                    <a:pt x="514" y="200"/>
                  </a:lnTo>
                  <a:lnTo>
                    <a:pt x="514" y="208"/>
                  </a:lnTo>
                  <a:lnTo>
                    <a:pt x="514" y="300"/>
                  </a:lnTo>
                  <a:lnTo>
                    <a:pt x="514" y="304"/>
                  </a:lnTo>
                  <a:lnTo>
                    <a:pt x="518" y="306"/>
                  </a:lnTo>
                  <a:lnTo>
                    <a:pt x="554" y="306"/>
                  </a:lnTo>
                  <a:lnTo>
                    <a:pt x="556" y="304"/>
                  </a:lnTo>
                  <a:lnTo>
                    <a:pt x="558" y="300"/>
                  </a:lnTo>
                  <a:lnTo>
                    <a:pt x="558" y="166"/>
                  </a:lnTo>
                  <a:lnTo>
                    <a:pt x="558" y="160"/>
                  </a:lnTo>
                  <a:lnTo>
                    <a:pt x="562" y="166"/>
                  </a:lnTo>
                  <a:lnTo>
                    <a:pt x="574" y="182"/>
                  </a:lnTo>
                  <a:lnTo>
                    <a:pt x="586" y="202"/>
                  </a:lnTo>
                  <a:lnTo>
                    <a:pt x="588" y="204"/>
                  </a:lnTo>
                  <a:lnTo>
                    <a:pt x="588" y="202"/>
                  </a:lnTo>
                  <a:lnTo>
                    <a:pt x="588" y="134"/>
                  </a:lnTo>
                  <a:lnTo>
                    <a:pt x="574" y="112"/>
                  </a:lnTo>
                  <a:lnTo>
                    <a:pt x="558" y="92"/>
                  </a:lnTo>
                  <a:lnTo>
                    <a:pt x="558" y="90"/>
                  </a:lnTo>
                  <a:lnTo>
                    <a:pt x="558" y="84"/>
                  </a:lnTo>
                  <a:lnTo>
                    <a:pt x="558" y="82"/>
                  </a:lnTo>
                  <a:lnTo>
                    <a:pt x="560" y="82"/>
                  </a:lnTo>
                  <a:lnTo>
                    <a:pt x="580" y="82"/>
                  </a:lnTo>
                  <a:lnTo>
                    <a:pt x="582" y="82"/>
                  </a:lnTo>
                  <a:lnTo>
                    <a:pt x="586" y="80"/>
                  </a:lnTo>
                  <a:lnTo>
                    <a:pt x="588" y="76"/>
                  </a:lnTo>
                  <a:lnTo>
                    <a:pt x="588" y="74"/>
                  </a:lnTo>
                  <a:lnTo>
                    <a:pt x="588" y="44"/>
                  </a:lnTo>
                  <a:lnTo>
                    <a:pt x="560" y="44"/>
                  </a:lnTo>
                  <a:lnTo>
                    <a:pt x="558" y="44"/>
                  </a:lnTo>
                  <a:lnTo>
                    <a:pt x="558" y="42"/>
                  </a:lnTo>
                  <a:lnTo>
                    <a:pt x="558" y="0"/>
                  </a:lnTo>
                  <a:lnTo>
                    <a:pt x="514" y="0"/>
                  </a:lnTo>
                  <a:lnTo>
                    <a:pt x="514" y="42"/>
                  </a:lnTo>
                  <a:lnTo>
                    <a:pt x="514" y="44"/>
                  </a:lnTo>
                  <a:lnTo>
                    <a:pt x="510" y="44"/>
                  </a:lnTo>
                  <a:lnTo>
                    <a:pt x="484" y="44"/>
                  </a:lnTo>
                  <a:lnTo>
                    <a:pt x="484" y="74"/>
                  </a:lnTo>
                  <a:lnTo>
                    <a:pt x="484" y="76"/>
                  </a:lnTo>
                  <a:lnTo>
                    <a:pt x="486" y="80"/>
                  </a:lnTo>
                  <a:lnTo>
                    <a:pt x="490" y="82"/>
                  </a:lnTo>
                  <a:lnTo>
                    <a:pt x="492" y="82"/>
                  </a:lnTo>
                  <a:lnTo>
                    <a:pt x="510" y="82"/>
                  </a:lnTo>
                  <a:lnTo>
                    <a:pt x="512" y="82"/>
                  </a:lnTo>
                  <a:lnTo>
                    <a:pt x="512" y="84"/>
                  </a:lnTo>
                  <a:lnTo>
                    <a:pt x="508" y="110"/>
                  </a:lnTo>
                  <a:lnTo>
                    <a:pt x="500" y="134"/>
                  </a:lnTo>
                  <a:lnTo>
                    <a:pt x="488" y="160"/>
                  </a:lnTo>
                  <a:lnTo>
                    <a:pt x="478" y="178"/>
                  </a:lnTo>
                  <a:lnTo>
                    <a:pt x="478" y="232"/>
                  </a:lnTo>
                  <a:lnTo>
                    <a:pt x="478" y="236"/>
                  </a:lnTo>
                  <a:lnTo>
                    <a:pt x="480" y="236"/>
                  </a:lnTo>
                  <a:lnTo>
                    <a:pt x="488" y="230"/>
                  </a:lnTo>
                  <a:lnTo>
                    <a:pt x="500" y="218"/>
                  </a:lnTo>
                  <a:close/>
                  <a:moveTo>
                    <a:pt x="744" y="300"/>
                  </a:moveTo>
                  <a:lnTo>
                    <a:pt x="744" y="300"/>
                  </a:lnTo>
                  <a:lnTo>
                    <a:pt x="748" y="296"/>
                  </a:lnTo>
                  <a:lnTo>
                    <a:pt x="752" y="292"/>
                  </a:lnTo>
                  <a:lnTo>
                    <a:pt x="754" y="284"/>
                  </a:lnTo>
                  <a:lnTo>
                    <a:pt x="754" y="276"/>
                  </a:lnTo>
                  <a:lnTo>
                    <a:pt x="754" y="40"/>
                  </a:lnTo>
                  <a:lnTo>
                    <a:pt x="754" y="28"/>
                  </a:lnTo>
                  <a:lnTo>
                    <a:pt x="754" y="0"/>
                  </a:lnTo>
                  <a:lnTo>
                    <a:pt x="602" y="0"/>
                  </a:lnTo>
                  <a:lnTo>
                    <a:pt x="602" y="26"/>
                  </a:lnTo>
                  <a:lnTo>
                    <a:pt x="602" y="40"/>
                  </a:lnTo>
                  <a:lnTo>
                    <a:pt x="602" y="276"/>
                  </a:lnTo>
                  <a:lnTo>
                    <a:pt x="602" y="284"/>
                  </a:lnTo>
                  <a:lnTo>
                    <a:pt x="604" y="292"/>
                  </a:lnTo>
                  <a:lnTo>
                    <a:pt x="606" y="296"/>
                  </a:lnTo>
                  <a:lnTo>
                    <a:pt x="610" y="300"/>
                  </a:lnTo>
                  <a:lnTo>
                    <a:pt x="616" y="302"/>
                  </a:lnTo>
                  <a:lnTo>
                    <a:pt x="622" y="304"/>
                  </a:lnTo>
                  <a:lnTo>
                    <a:pt x="636" y="306"/>
                  </a:lnTo>
                  <a:lnTo>
                    <a:pt x="672" y="306"/>
                  </a:lnTo>
                  <a:lnTo>
                    <a:pt x="676" y="306"/>
                  </a:lnTo>
                  <a:lnTo>
                    <a:pt x="720" y="306"/>
                  </a:lnTo>
                  <a:lnTo>
                    <a:pt x="734" y="304"/>
                  </a:lnTo>
                  <a:lnTo>
                    <a:pt x="740" y="302"/>
                  </a:lnTo>
                  <a:lnTo>
                    <a:pt x="744" y="300"/>
                  </a:lnTo>
                  <a:close/>
                  <a:moveTo>
                    <a:pt x="710" y="214"/>
                  </a:moveTo>
                  <a:lnTo>
                    <a:pt x="710" y="250"/>
                  </a:lnTo>
                  <a:lnTo>
                    <a:pt x="708" y="256"/>
                  </a:lnTo>
                  <a:lnTo>
                    <a:pt x="706" y="260"/>
                  </a:lnTo>
                  <a:lnTo>
                    <a:pt x="702" y="262"/>
                  </a:lnTo>
                  <a:lnTo>
                    <a:pt x="698" y="264"/>
                  </a:lnTo>
                  <a:lnTo>
                    <a:pt x="676" y="264"/>
                  </a:lnTo>
                  <a:lnTo>
                    <a:pt x="672" y="264"/>
                  </a:lnTo>
                  <a:lnTo>
                    <a:pt x="658" y="264"/>
                  </a:lnTo>
                  <a:lnTo>
                    <a:pt x="652" y="262"/>
                  </a:lnTo>
                  <a:lnTo>
                    <a:pt x="650" y="260"/>
                  </a:lnTo>
                  <a:lnTo>
                    <a:pt x="646" y="256"/>
                  </a:lnTo>
                  <a:lnTo>
                    <a:pt x="646" y="250"/>
                  </a:lnTo>
                  <a:lnTo>
                    <a:pt x="646" y="214"/>
                  </a:lnTo>
                  <a:lnTo>
                    <a:pt x="646" y="212"/>
                  </a:lnTo>
                  <a:lnTo>
                    <a:pt x="648" y="212"/>
                  </a:lnTo>
                  <a:lnTo>
                    <a:pt x="708" y="212"/>
                  </a:lnTo>
                  <a:lnTo>
                    <a:pt x="710" y="212"/>
                  </a:lnTo>
                  <a:lnTo>
                    <a:pt x="710" y="214"/>
                  </a:lnTo>
                  <a:close/>
                  <a:moveTo>
                    <a:pt x="710" y="128"/>
                  </a:moveTo>
                  <a:lnTo>
                    <a:pt x="710" y="172"/>
                  </a:lnTo>
                  <a:lnTo>
                    <a:pt x="710" y="174"/>
                  </a:lnTo>
                  <a:lnTo>
                    <a:pt x="708" y="174"/>
                  </a:lnTo>
                  <a:lnTo>
                    <a:pt x="648" y="174"/>
                  </a:lnTo>
                  <a:lnTo>
                    <a:pt x="646" y="174"/>
                  </a:lnTo>
                  <a:lnTo>
                    <a:pt x="646" y="172"/>
                  </a:lnTo>
                  <a:lnTo>
                    <a:pt x="646" y="128"/>
                  </a:lnTo>
                  <a:lnTo>
                    <a:pt x="646" y="126"/>
                  </a:lnTo>
                  <a:lnTo>
                    <a:pt x="648" y="126"/>
                  </a:lnTo>
                  <a:lnTo>
                    <a:pt x="708" y="126"/>
                  </a:lnTo>
                  <a:lnTo>
                    <a:pt x="710" y="126"/>
                  </a:lnTo>
                  <a:lnTo>
                    <a:pt x="710" y="128"/>
                  </a:lnTo>
                  <a:close/>
                  <a:moveTo>
                    <a:pt x="710" y="40"/>
                  </a:moveTo>
                  <a:lnTo>
                    <a:pt x="710" y="86"/>
                  </a:lnTo>
                  <a:lnTo>
                    <a:pt x="710" y="88"/>
                  </a:lnTo>
                  <a:lnTo>
                    <a:pt x="708" y="88"/>
                  </a:lnTo>
                  <a:lnTo>
                    <a:pt x="648" y="88"/>
                  </a:lnTo>
                  <a:lnTo>
                    <a:pt x="646" y="88"/>
                  </a:lnTo>
                  <a:lnTo>
                    <a:pt x="646" y="86"/>
                  </a:lnTo>
                  <a:lnTo>
                    <a:pt x="646" y="40"/>
                  </a:lnTo>
                  <a:lnTo>
                    <a:pt x="646" y="38"/>
                  </a:lnTo>
                  <a:lnTo>
                    <a:pt x="648" y="38"/>
                  </a:lnTo>
                  <a:lnTo>
                    <a:pt x="708" y="38"/>
                  </a:lnTo>
                  <a:lnTo>
                    <a:pt x="710" y="38"/>
                  </a:lnTo>
                  <a:lnTo>
                    <a:pt x="710" y="40"/>
                  </a:lnTo>
                  <a:close/>
                  <a:moveTo>
                    <a:pt x="1400" y="214"/>
                  </a:moveTo>
                  <a:lnTo>
                    <a:pt x="1400" y="214"/>
                  </a:lnTo>
                  <a:lnTo>
                    <a:pt x="1408" y="206"/>
                  </a:lnTo>
                  <a:lnTo>
                    <a:pt x="1416" y="196"/>
                  </a:lnTo>
                  <a:lnTo>
                    <a:pt x="1422" y="186"/>
                  </a:lnTo>
                  <a:lnTo>
                    <a:pt x="1428" y="172"/>
                  </a:lnTo>
                  <a:lnTo>
                    <a:pt x="1462" y="76"/>
                  </a:lnTo>
                  <a:lnTo>
                    <a:pt x="1418" y="76"/>
                  </a:lnTo>
                  <a:lnTo>
                    <a:pt x="1388" y="162"/>
                  </a:lnTo>
                  <a:lnTo>
                    <a:pt x="1382" y="172"/>
                  </a:lnTo>
                  <a:lnTo>
                    <a:pt x="1374" y="180"/>
                  </a:lnTo>
                  <a:lnTo>
                    <a:pt x="1366" y="188"/>
                  </a:lnTo>
                  <a:lnTo>
                    <a:pt x="1358" y="194"/>
                  </a:lnTo>
                  <a:lnTo>
                    <a:pt x="1358" y="234"/>
                  </a:lnTo>
                  <a:lnTo>
                    <a:pt x="1358" y="236"/>
                  </a:lnTo>
                  <a:lnTo>
                    <a:pt x="1360" y="236"/>
                  </a:lnTo>
                  <a:lnTo>
                    <a:pt x="1382" y="228"/>
                  </a:lnTo>
                  <a:lnTo>
                    <a:pt x="1392" y="222"/>
                  </a:lnTo>
                  <a:lnTo>
                    <a:pt x="1400" y="214"/>
                  </a:lnTo>
                  <a:close/>
                  <a:moveTo>
                    <a:pt x="1322" y="44"/>
                  </a:moveTo>
                  <a:lnTo>
                    <a:pt x="1322" y="42"/>
                  </a:lnTo>
                  <a:lnTo>
                    <a:pt x="1322" y="0"/>
                  </a:lnTo>
                  <a:lnTo>
                    <a:pt x="1280" y="0"/>
                  </a:lnTo>
                  <a:lnTo>
                    <a:pt x="1280" y="42"/>
                  </a:lnTo>
                  <a:lnTo>
                    <a:pt x="1280" y="44"/>
                  </a:lnTo>
                  <a:lnTo>
                    <a:pt x="1278" y="44"/>
                  </a:lnTo>
                  <a:lnTo>
                    <a:pt x="1268" y="44"/>
                  </a:lnTo>
                  <a:lnTo>
                    <a:pt x="1264" y="44"/>
                  </a:lnTo>
                  <a:lnTo>
                    <a:pt x="1264" y="42"/>
                  </a:lnTo>
                  <a:lnTo>
                    <a:pt x="1266" y="24"/>
                  </a:lnTo>
                  <a:lnTo>
                    <a:pt x="1266" y="8"/>
                  </a:lnTo>
                  <a:lnTo>
                    <a:pt x="1232" y="8"/>
                  </a:lnTo>
                  <a:lnTo>
                    <a:pt x="1232" y="12"/>
                  </a:lnTo>
                  <a:lnTo>
                    <a:pt x="1232" y="30"/>
                  </a:lnTo>
                  <a:lnTo>
                    <a:pt x="1230" y="46"/>
                  </a:lnTo>
                  <a:lnTo>
                    <a:pt x="1228" y="60"/>
                  </a:lnTo>
                  <a:lnTo>
                    <a:pt x="1226" y="64"/>
                  </a:lnTo>
                  <a:lnTo>
                    <a:pt x="1222" y="68"/>
                  </a:lnTo>
                  <a:lnTo>
                    <a:pt x="1222" y="102"/>
                  </a:lnTo>
                  <a:lnTo>
                    <a:pt x="1222" y="104"/>
                  </a:lnTo>
                  <a:lnTo>
                    <a:pt x="1224" y="104"/>
                  </a:lnTo>
                  <a:lnTo>
                    <a:pt x="1234" y="102"/>
                  </a:lnTo>
                  <a:lnTo>
                    <a:pt x="1244" y="98"/>
                  </a:lnTo>
                  <a:lnTo>
                    <a:pt x="1250" y="92"/>
                  </a:lnTo>
                  <a:lnTo>
                    <a:pt x="1256" y="84"/>
                  </a:lnTo>
                  <a:lnTo>
                    <a:pt x="1256" y="82"/>
                  </a:lnTo>
                  <a:lnTo>
                    <a:pt x="1258" y="82"/>
                  </a:lnTo>
                  <a:lnTo>
                    <a:pt x="1278" y="82"/>
                  </a:lnTo>
                  <a:lnTo>
                    <a:pt x="1280" y="82"/>
                  </a:lnTo>
                  <a:lnTo>
                    <a:pt x="1280" y="84"/>
                  </a:lnTo>
                  <a:lnTo>
                    <a:pt x="1280" y="166"/>
                  </a:lnTo>
                  <a:lnTo>
                    <a:pt x="1280" y="168"/>
                  </a:lnTo>
                  <a:lnTo>
                    <a:pt x="1278" y="170"/>
                  </a:lnTo>
                  <a:lnTo>
                    <a:pt x="1248" y="184"/>
                  </a:lnTo>
                  <a:lnTo>
                    <a:pt x="1222" y="196"/>
                  </a:lnTo>
                  <a:lnTo>
                    <a:pt x="1222" y="234"/>
                  </a:lnTo>
                  <a:lnTo>
                    <a:pt x="1222" y="238"/>
                  </a:lnTo>
                  <a:lnTo>
                    <a:pt x="1224" y="238"/>
                  </a:lnTo>
                  <a:lnTo>
                    <a:pt x="1250" y="228"/>
                  </a:lnTo>
                  <a:lnTo>
                    <a:pt x="1276" y="214"/>
                  </a:lnTo>
                  <a:lnTo>
                    <a:pt x="1280" y="212"/>
                  </a:lnTo>
                  <a:lnTo>
                    <a:pt x="1280" y="216"/>
                  </a:lnTo>
                  <a:lnTo>
                    <a:pt x="1280" y="300"/>
                  </a:lnTo>
                  <a:lnTo>
                    <a:pt x="1282" y="304"/>
                  </a:lnTo>
                  <a:lnTo>
                    <a:pt x="1284" y="304"/>
                  </a:lnTo>
                  <a:lnTo>
                    <a:pt x="1316" y="304"/>
                  </a:lnTo>
                  <a:lnTo>
                    <a:pt x="1320" y="304"/>
                  </a:lnTo>
                  <a:lnTo>
                    <a:pt x="1322" y="300"/>
                  </a:lnTo>
                  <a:lnTo>
                    <a:pt x="1322" y="188"/>
                  </a:lnTo>
                  <a:lnTo>
                    <a:pt x="1322" y="186"/>
                  </a:lnTo>
                  <a:lnTo>
                    <a:pt x="1336" y="176"/>
                  </a:lnTo>
                  <a:lnTo>
                    <a:pt x="1346" y="168"/>
                  </a:lnTo>
                  <a:lnTo>
                    <a:pt x="1346" y="126"/>
                  </a:lnTo>
                  <a:lnTo>
                    <a:pt x="1338" y="132"/>
                  </a:lnTo>
                  <a:lnTo>
                    <a:pt x="1326" y="140"/>
                  </a:lnTo>
                  <a:lnTo>
                    <a:pt x="1322" y="142"/>
                  </a:lnTo>
                  <a:lnTo>
                    <a:pt x="1322" y="138"/>
                  </a:lnTo>
                  <a:lnTo>
                    <a:pt x="1322" y="84"/>
                  </a:lnTo>
                  <a:lnTo>
                    <a:pt x="1322" y="82"/>
                  </a:lnTo>
                  <a:lnTo>
                    <a:pt x="1324" y="82"/>
                  </a:lnTo>
                  <a:lnTo>
                    <a:pt x="1338" y="82"/>
                  </a:lnTo>
                  <a:lnTo>
                    <a:pt x="1342" y="82"/>
                  </a:lnTo>
                  <a:lnTo>
                    <a:pt x="1344" y="80"/>
                  </a:lnTo>
                  <a:lnTo>
                    <a:pt x="1346" y="76"/>
                  </a:lnTo>
                  <a:lnTo>
                    <a:pt x="1346" y="74"/>
                  </a:lnTo>
                  <a:lnTo>
                    <a:pt x="1346" y="44"/>
                  </a:lnTo>
                  <a:lnTo>
                    <a:pt x="1324" y="44"/>
                  </a:lnTo>
                  <a:lnTo>
                    <a:pt x="1322" y="44"/>
                  </a:lnTo>
                  <a:close/>
                </a:path>
              </a:pathLst>
            </a:custGeom>
            <a:solidFill>
              <a:srgbClr val="3E3A39"/>
            </a:solidFill>
            <a:ln w="9525">
              <a:noFill/>
              <a:round/>
            </a:ln>
          </p:spPr>
          <p:txBody>
            <a:bodyPr/>
            <a:lstStyle/>
            <a:p>
              <a:pPr>
                <a:defRPr/>
              </a:pPr>
              <a:endParaRPr lang="zh-CN" altLang="en-US">
                <a:latin typeface="Arial" panose="020B0604020202020204" pitchFamily="34" charset="0"/>
              </a:endParaRPr>
            </a:p>
          </p:txBody>
        </p:sp>
        <p:sp>
          <p:nvSpPr>
            <p:cNvPr id="13" name="Freeform 6"/>
            <p:cNvSpPr/>
            <p:nvPr/>
          </p:nvSpPr>
          <p:spPr bwMode="auto">
            <a:xfrm>
              <a:off x="4602571" y="2509112"/>
              <a:ext cx="1705202" cy="1704975"/>
            </a:xfrm>
            <a:custGeom>
              <a:avLst/>
              <a:gdLst>
                <a:gd name="T0" fmla="*/ 727075 w 1074"/>
                <a:gd name="T1" fmla="*/ 1165225 h 1074"/>
                <a:gd name="T2" fmla="*/ 615950 w 1074"/>
                <a:gd name="T3" fmla="*/ 1003300 h 1074"/>
                <a:gd name="T4" fmla="*/ 330200 w 1074"/>
                <a:gd name="T5" fmla="*/ 974725 h 1074"/>
                <a:gd name="T6" fmla="*/ 234950 w 1074"/>
                <a:gd name="T7" fmla="*/ 939800 h 1074"/>
                <a:gd name="T8" fmla="*/ 203200 w 1074"/>
                <a:gd name="T9" fmla="*/ 876300 h 1074"/>
                <a:gd name="T10" fmla="*/ 234950 w 1074"/>
                <a:gd name="T11" fmla="*/ 762000 h 1074"/>
                <a:gd name="T12" fmla="*/ 323850 w 1074"/>
                <a:gd name="T13" fmla="*/ 727075 h 1074"/>
                <a:gd name="T14" fmla="*/ 327025 w 1074"/>
                <a:gd name="T15" fmla="*/ 527050 h 1074"/>
                <a:gd name="T16" fmla="*/ 200025 w 1074"/>
                <a:gd name="T17" fmla="*/ 552450 h 1074"/>
                <a:gd name="T18" fmla="*/ 53975 w 1074"/>
                <a:gd name="T19" fmla="*/ 673100 h 1074"/>
                <a:gd name="T20" fmla="*/ 0 w 1074"/>
                <a:gd name="T21" fmla="*/ 850900 h 1074"/>
                <a:gd name="T22" fmla="*/ 53975 w 1074"/>
                <a:gd name="T23" fmla="*/ 1031875 h 1074"/>
                <a:gd name="T24" fmla="*/ 200025 w 1074"/>
                <a:gd name="T25" fmla="*/ 1149350 h 1074"/>
                <a:gd name="T26" fmla="*/ 495300 w 1074"/>
                <a:gd name="T27" fmla="*/ 1174750 h 1074"/>
                <a:gd name="T28" fmla="*/ 517525 w 1074"/>
                <a:gd name="T29" fmla="*/ 1184275 h 1074"/>
                <a:gd name="T30" fmla="*/ 527050 w 1074"/>
                <a:gd name="T31" fmla="*/ 1371600 h 1074"/>
                <a:gd name="T32" fmla="*/ 542925 w 1074"/>
                <a:gd name="T33" fmla="*/ 1476375 h 1074"/>
                <a:gd name="T34" fmla="*/ 647700 w 1074"/>
                <a:gd name="T35" fmla="*/ 1628775 h 1074"/>
                <a:gd name="T36" fmla="*/ 819150 w 1074"/>
                <a:gd name="T37" fmla="*/ 1701800 h 1074"/>
                <a:gd name="T38" fmla="*/ 1003300 w 1074"/>
                <a:gd name="T39" fmla="*/ 1666875 h 1074"/>
                <a:gd name="T40" fmla="*/ 1136650 w 1074"/>
                <a:gd name="T41" fmla="*/ 1533525 h 1074"/>
                <a:gd name="T42" fmla="*/ 1174750 w 1074"/>
                <a:gd name="T43" fmla="*/ 1177925 h 1074"/>
                <a:gd name="T44" fmla="*/ 1168400 w 1074"/>
                <a:gd name="T45" fmla="*/ 1044575 h 1074"/>
                <a:gd name="T46" fmla="*/ 1120775 w 1074"/>
                <a:gd name="T47" fmla="*/ 895350 h 1074"/>
                <a:gd name="T48" fmla="*/ 958850 w 1074"/>
                <a:gd name="T49" fmla="*/ 777875 h 1074"/>
                <a:gd name="T50" fmla="*/ 762000 w 1074"/>
                <a:gd name="T51" fmla="*/ 698500 h 1074"/>
                <a:gd name="T52" fmla="*/ 727075 w 1074"/>
                <a:gd name="T53" fmla="*/ 523875 h 1074"/>
                <a:gd name="T54" fmla="*/ 736600 w 1074"/>
                <a:gd name="T55" fmla="*/ 276225 h 1074"/>
                <a:gd name="T56" fmla="*/ 803275 w 1074"/>
                <a:gd name="T57" fmla="*/ 209550 h 1074"/>
                <a:gd name="T58" fmla="*/ 898525 w 1074"/>
                <a:gd name="T59" fmla="*/ 209550 h 1074"/>
                <a:gd name="T60" fmla="*/ 974725 w 1074"/>
                <a:gd name="T61" fmla="*/ 298450 h 1074"/>
                <a:gd name="T62" fmla="*/ 987425 w 1074"/>
                <a:gd name="T63" fmla="*/ 577850 h 1074"/>
                <a:gd name="T64" fmla="*/ 1127125 w 1074"/>
                <a:gd name="T65" fmla="*/ 717550 h 1074"/>
                <a:gd name="T66" fmla="*/ 1381125 w 1074"/>
                <a:gd name="T67" fmla="*/ 727075 h 1074"/>
                <a:gd name="T68" fmla="*/ 1470025 w 1074"/>
                <a:gd name="T69" fmla="*/ 765175 h 1074"/>
                <a:gd name="T70" fmla="*/ 1504950 w 1074"/>
                <a:gd name="T71" fmla="*/ 850900 h 1074"/>
                <a:gd name="T72" fmla="*/ 1466850 w 1074"/>
                <a:gd name="T73" fmla="*/ 939800 h 1074"/>
                <a:gd name="T74" fmla="*/ 1377950 w 1074"/>
                <a:gd name="T75" fmla="*/ 974725 h 1074"/>
                <a:gd name="T76" fmla="*/ 1381125 w 1074"/>
                <a:gd name="T77" fmla="*/ 1174750 h 1074"/>
                <a:gd name="T78" fmla="*/ 1558925 w 1074"/>
                <a:gd name="T79" fmla="*/ 1120775 h 1074"/>
                <a:gd name="T80" fmla="*/ 1679575 w 1074"/>
                <a:gd name="T81" fmla="*/ 974725 h 1074"/>
                <a:gd name="T82" fmla="*/ 1698625 w 1074"/>
                <a:gd name="T83" fmla="*/ 787400 h 1074"/>
                <a:gd name="T84" fmla="*/ 1609725 w 1074"/>
                <a:gd name="T85" fmla="*/ 622300 h 1074"/>
                <a:gd name="T86" fmla="*/ 1450975 w 1074"/>
                <a:gd name="T87" fmla="*/ 536575 h 1074"/>
                <a:gd name="T88" fmla="*/ 1206500 w 1074"/>
                <a:gd name="T89" fmla="*/ 527050 h 1074"/>
                <a:gd name="T90" fmla="*/ 1174750 w 1074"/>
                <a:gd name="T91" fmla="*/ 495300 h 1074"/>
                <a:gd name="T92" fmla="*/ 1174750 w 1074"/>
                <a:gd name="T93" fmla="*/ 330200 h 1074"/>
                <a:gd name="T94" fmla="*/ 1152525 w 1074"/>
                <a:gd name="T95" fmla="*/ 196850 h 1074"/>
                <a:gd name="T96" fmla="*/ 1031875 w 1074"/>
                <a:gd name="T97" fmla="*/ 53975 h 1074"/>
                <a:gd name="T98" fmla="*/ 850900 w 1074"/>
                <a:gd name="T99" fmla="*/ 0 h 1074"/>
                <a:gd name="T100" fmla="*/ 673100 w 1074"/>
                <a:gd name="T101" fmla="*/ 53975 h 1074"/>
                <a:gd name="T102" fmla="*/ 552450 w 1074"/>
                <a:gd name="T103" fmla="*/ 200025 h 1074"/>
                <a:gd name="T104" fmla="*/ 527050 w 1074"/>
                <a:gd name="T105" fmla="*/ 523875 h 1074"/>
                <a:gd name="T106" fmla="*/ 530225 w 1074"/>
                <a:gd name="T107" fmla="*/ 622300 h 1074"/>
                <a:gd name="T108" fmla="*/ 584200 w 1074"/>
                <a:gd name="T109" fmla="*/ 806450 h 1074"/>
                <a:gd name="T110" fmla="*/ 746125 w 1074"/>
                <a:gd name="T111" fmla="*/ 923925 h 1074"/>
                <a:gd name="T112" fmla="*/ 927100 w 1074"/>
                <a:gd name="T113" fmla="*/ 987425 h 1074"/>
                <a:gd name="T114" fmla="*/ 974725 w 1074"/>
                <a:gd name="T115" fmla="*/ 1177925 h 1074"/>
                <a:gd name="T116" fmla="*/ 974725 w 1074"/>
                <a:gd name="T117" fmla="*/ 1403350 h 1074"/>
                <a:gd name="T118" fmla="*/ 898525 w 1074"/>
                <a:gd name="T119" fmla="*/ 1495425 h 1074"/>
                <a:gd name="T120" fmla="*/ 803275 w 1074"/>
                <a:gd name="T121" fmla="*/ 1495425 h 1074"/>
                <a:gd name="T122" fmla="*/ 730250 w 1074"/>
                <a:gd name="T123" fmla="*/ 1406525 h 10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74" h="1074">
                  <a:moveTo>
                    <a:pt x="460" y="886"/>
                  </a:moveTo>
                  <a:lnTo>
                    <a:pt x="460" y="886"/>
                  </a:lnTo>
                  <a:lnTo>
                    <a:pt x="458" y="874"/>
                  </a:lnTo>
                  <a:lnTo>
                    <a:pt x="458" y="870"/>
                  </a:lnTo>
                  <a:lnTo>
                    <a:pt x="458" y="750"/>
                  </a:lnTo>
                  <a:lnTo>
                    <a:pt x="458" y="748"/>
                  </a:lnTo>
                  <a:lnTo>
                    <a:pt x="458" y="734"/>
                  </a:lnTo>
                  <a:lnTo>
                    <a:pt x="456" y="720"/>
                  </a:lnTo>
                  <a:lnTo>
                    <a:pt x="452" y="708"/>
                  </a:lnTo>
                  <a:lnTo>
                    <a:pt x="448" y="696"/>
                  </a:lnTo>
                  <a:lnTo>
                    <a:pt x="442" y="684"/>
                  </a:lnTo>
                  <a:lnTo>
                    <a:pt x="434" y="674"/>
                  </a:lnTo>
                  <a:lnTo>
                    <a:pt x="418" y="654"/>
                  </a:lnTo>
                  <a:lnTo>
                    <a:pt x="398" y="638"/>
                  </a:lnTo>
                  <a:lnTo>
                    <a:pt x="388" y="632"/>
                  </a:lnTo>
                  <a:lnTo>
                    <a:pt x="376" y="626"/>
                  </a:lnTo>
                  <a:lnTo>
                    <a:pt x="364" y="620"/>
                  </a:lnTo>
                  <a:lnTo>
                    <a:pt x="350" y="618"/>
                  </a:lnTo>
                  <a:lnTo>
                    <a:pt x="338" y="616"/>
                  </a:lnTo>
                  <a:lnTo>
                    <a:pt x="324" y="614"/>
                  </a:lnTo>
                  <a:lnTo>
                    <a:pt x="322" y="614"/>
                  </a:lnTo>
                  <a:lnTo>
                    <a:pt x="210" y="614"/>
                  </a:lnTo>
                  <a:lnTo>
                    <a:pt x="208" y="614"/>
                  </a:lnTo>
                  <a:lnTo>
                    <a:pt x="204" y="614"/>
                  </a:lnTo>
                  <a:lnTo>
                    <a:pt x="188" y="612"/>
                  </a:lnTo>
                  <a:lnTo>
                    <a:pt x="174" y="608"/>
                  </a:lnTo>
                  <a:lnTo>
                    <a:pt x="160" y="602"/>
                  </a:lnTo>
                  <a:lnTo>
                    <a:pt x="148" y="592"/>
                  </a:lnTo>
                  <a:lnTo>
                    <a:pt x="146" y="590"/>
                  </a:lnTo>
                  <a:lnTo>
                    <a:pt x="138" y="580"/>
                  </a:lnTo>
                  <a:lnTo>
                    <a:pt x="132" y="566"/>
                  </a:lnTo>
                  <a:lnTo>
                    <a:pt x="128" y="552"/>
                  </a:lnTo>
                  <a:lnTo>
                    <a:pt x="126" y="536"/>
                  </a:lnTo>
                  <a:lnTo>
                    <a:pt x="128" y="520"/>
                  </a:lnTo>
                  <a:lnTo>
                    <a:pt x="132" y="506"/>
                  </a:lnTo>
                  <a:lnTo>
                    <a:pt x="138" y="492"/>
                  </a:lnTo>
                  <a:lnTo>
                    <a:pt x="148" y="480"/>
                  </a:lnTo>
                  <a:lnTo>
                    <a:pt x="160" y="472"/>
                  </a:lnTo>
                  <a:lnTo>
                    <a:pt x="174" y="464"/>
                  </a:lnTo>
                  <a:lnTo>
                    <a:pt x="188" y="460"/>
                  </a:lnTo>
                  <a:lnTo>
                    <a:pt x="204" y="458"/>
                  </a:lnTo>
                  <a:lnTo>
                    <a:pt x="206" y="458"/>
                  </a:lnTo>
                  <a:lnTo>
                    <a:pt x="268" y="458"/>
                  </a:lnTo>
                  <a:lnTo>
                    <a:pt x="272" y="458"/>
                  </a:lnTo>
                  <a:lnTo>
                    <a:pt x="272" y="454"/>
                  </a:lnTo>
                  <a:lnTo>
                    <a:pt x="272" y="338"/>
                  </a:lnTo>
                  <a:lnTo>
                    <a:pt x="272" y="332"/>
                  </a:lnTo>
                  <a:lnTo>
                    <a:pt x="268" y="332"/>
                  </a:lnTo>
                  <a:lnTo>
                    <a:pt x="206" y="332"/>
                  </a:lnTo>
                  <a:lnTo>
                    <a:pt x="204" y="332"/>
                  </a:lnTo>
                  <a:lnTo>
                    <a:pt x="184" y="334"/>
                  </a:lnTo>
                  <a:lnTo>
                    <a:pt x="164" y="336"/>
                  </a:lnTo>
                  <a:lnTo>
                    <a:pt x="144" y="342"/>
                  </a:lnTo>
                  <a:lnTo>
                    <a:pt x="126" y="348"/>
                  </a:lnTo>
                  <a:lnTo>
                    <a:pt x="108" y="356"/>
                  </a:lnTo>
                  <a:lnTo>
                    <a:pt x="90" y="366"/>
                  </a:lnTo>
                  <a:lnTo>
                    <a:pt x="74" y="378"/>
                  </a:lnTo>
                  <a:lnTo>
                    <a:pt x="60" y="392"/>
                  </a:lnTo>
                  <a:lnTo>
                    <a:pt x="46" y="406"/>
                  </a:lnTo>
                  <a:lnTo>
                    <a:pt x="34" y="424"/>
                  </a:lnTo>
                  <a:lnTo>
                    <a:pt x="24" y="440"/>
                  </a:lnTo>
                  <a:lnTo>
                    <a:pt x="16" y="458"/>
                  </a:lnTo>
                  <a:lnTo>
                    <a:pt x="8" y="476"/>
                  </a:lnTo>
                  <a:lnTo>
                    <a:pt x="4" y="496"/>
                  </a:lnTo>
                  <a:lnTo>
                    <a:pt x="0" y="516"/>
                  </a:lnTo>
                  <a:lnTo>
                    <a:pt x="0" y="536"/>
                  </a:lnTo>
                  <a:lnTo>
                    <a:pt x="0" y="556"/>
                  </a:lnTo>
                  <a:lnTo>
                    <a:pt x="4" y="576"/>
                  </a:lnTo>
                  <a:lnTo>
                    <a:pt x="8" y="596"/>
                  </a:lnTo>
                  <a:lnTo>
                    <a:pt x="16" y="614"/>
                  </a:lnTo>
                  <a:lnTo>
                    <a:pt x="24" y="632"/>
                  </a:lnTo>
                  <a:lnTo>
                    <a:pt x="34" y="650"/>
                  </a:lnTo>
                  <a:lnTo>
                    <a:pt x="46" y="666"/>
                  </a:lnTo>
                  <a:lnTo>
                    <a:pt x="60" y="680"/>
                  </a:lnTo>
                  <a:lnTo>
                    <a:pt x="74" y="694"/>
                  </a:lnTo>
                  <a:lnTo>
                    <a:pt x="90" y="706"/>
                  </a:lnTo>
                  <a:lnTo>
                    <a:pt x="108" y="716"/>
                  </a:lnTo>
                  <a:lnTo>
                    <a:pt x="126" y="724"/>
                  </a:lnTo>
                  <a:lnTo>
                    <a:pt x="142" y="730"/>
                  </a:lnTo>
                  <a:lnTo>
                    <a:pt x="160" y="736"/>
                  </a:lnTo>
                  <a:lnTo>
                    <a:pt x="178" y="738"/>
                  </a:lnTo>
                  <a:lnTo>
                    <a:pt x="196" y="740"/>
                  </a:lnTo>
                  <a:lnTo>
                    <a:pt x="198" y="740"/>
                  </a:lnTo>
                  <a:lnTo>
                    <a:pt x="204" y="740"/>
                  </a:lnTo>
                  <a:lnTo>
                    <a:pt x="312" y="740"/>
                  </a:lnTo>
                  <a:lnTo>
                    <a:pt x="318" y="740"/>
                  </a:lnTo>
                  <a:lnTo>
                    <a:pt x="322" y="742"/>
                  </a:lnTo>
                  <a:lnTo>
                    <a:pt x="326" y="746"/>
                  </a:lnTo>
                  <a:lnTo>
                    <a:pt x="332" y="752"/>
                  </a:lnTo>
                  <a:lnTo>
                    <a:pt x="332" y="760"/>
                  </a:lnTo>
                  <a:lnTo>
                    <a:pt x="332" y="864"/>
                  </a:lnTo>
                  <a:lnTo>
                    <a:pt x="332" y="866"/>
                  </a:lnTo>
                  <a:lnTo>
                    <a:pt x="332" y="870"/>
                  </a:lnTo>
                  <a:lnTo>
                    <a:pt x="334" y="890"/>
                  </a:lnTo>
                  <a:lnTo>
                    <a:pt x="336" y="910"/>
                  </a:lnTo>
                  <a:lnTo>
                    <a:pt x="342" y="930"/>
                  </a:lnTo>
                  <a:lnTo>
                    <a:pt x="348" y="948"/>
                  </a:lnTo>
                  <a:lnTo>
                    <a:pt x="356" y="966"/>
                  </a:lnTo>
                  <a:lnTo>
                    <a:pt x="368" y="982"/>
                  </a:lnTo>
                  <a:lnTo>
                    <a:pt x="380" y="998"/>
                  </a:lnTo>
                  <a:lnTo>
                    <a:pt x="392" y="1014"/>
                  </a:lnTo>
                  <a:lnTo>
                    <a:pt x="408" y="1026"/>
                  </a:lnTo>
                  <a:lnTo>
                    <a:pt x="424" y="1038"/>
                  </a:lnTo>
                  <a:lnTo>
                    <a:pt x="440" y="1050"/>
                  </a:lnTo>
                  <a:lnTo>
                    <a:pt x="458" y="1058"/>
                  </a:lnTo>
                  <a:lnTo>
                    <a:pt x="478" y="1064"/>
                  </a:lnTo>
                  <a:lnTo>
                    <a:pt x="496" y="1070"/>
                  </a:lnTo>
                  <a:lnTo>
                    <a:pt x="516" y="1072"/>
                  </a:lnTo>
                  <a:lnTo>
                    <a:pt x="536" y="1074"/>
                  </a:lnTo>
                  <a:lnTo>
                    <a:pt x="556" y="1072"/>
                  </a:lnTo>
                  <a:lnTo>
                    <a:pt x="576" y="1070"/>
                  </a:lnTo>
                  <a:lnTo>
                    <a:pt x="596" y="1064"/>
                  </a:lnTo>
                  <a:lnTo>
                    <a:pt x="614" y="1058"/>
                  </a:lnTo>
                  <a:lnTo>
                    <a:pt x="632" y="1050"/>
                  </a:lnTo>
                  <a:lnTo>
                    <a:pt x="650" y="1038"/>
                  </a:lnTo>
                  <a:lnTo>
                    <a:pt x="666" y="1026"/>
                  </a:lnTo>
                  <a:lnTo>
                    <a:pt x="680" y="1014"/>
                  </a:lnTo>
                  <a:lnTo>
                    <a:pt x="694" y="998"/>
                  </a:lnTo>
                  <a:lnTo>
                    <a:pt x="706" y="982"/>
                  </a:lnTo>
                  <a:lnTo>
                    <a:pt x="716" y="966"/>
                  </a:lnTo>
                  <a:lnTo>
                    <a:pt x="724" y="948"/>
                  </a:lnTo>
                  <a:lnTo>
                    <a:pt x="732" y="928"/>
                  </a:lnTo>
                  <a:lnTo>
                    <a:pt x="736" y="910"/>
                  </a:lnTo>
                  <a:lnTo>
                    <a:pt x="740" y="890"/>
                  </a:lnTo>
                  <a:lnTo>
                    <a:pt x="740" y="870"/>
                  </a:lnTo>
                  <a:lnTo>
                    <a:pt x="740" y="742"/>
                  </a:lnTo>
                  <a:lnTo>
                    <a:pt x="740" y="736"/>
                  </a:lnTo>
                  <a:lnTo>
                    <a:pt x="740" y="732"/>
                  </a:lnTo>
                  <a:lnTo>
                    <a:pt x="740" y="730"/>
                  </a:lnTo>
                  <a:lnTo>
                    <a:pt x="740" y="728"/>
                  </a:lnTo>
                  <a:lnTo>
                    <a:pt x="738" y="680"/>
                  </a:lnTo>
                  <a:lnTo>
                    <a:pt x="736" y="658"/>
                  </a:lnTo>
                  <a:lnTo>
                    <a:pt x="734" y="638"/>
                  </a:lnTo>
                  <a:lnTo>
                    <a:pt x="730" y="618"/>
                  </a:lnTo>
                  <a:lnTo>
                    <a:pt x="724" y="600"/>
                  </a:lnTo>
                  <a:lnTo>
                    <a:pt x="716" y="582"/>
                  </a:lnTo>
                  <a:lnTo>
                    <a:pt x="706" y="564"/>
                  </a:lnTo>
                  <a:lnTo>
                    <a:pt x="694" y="548"/>
                  </a:lnTo>
                  <a:lnTo>
                    <a:pt x="680" y="534"/>
                  </a:lnTo>
                  <a:lnTo>
                    <a:pt x="664" y="522"/>
                  </a:lnTo>
                  <a:lnTo>
                    <a:pt x="646" y="510"/>
                  </a:lnTo>
                  <a:lnTo>
                    <a:pt x="626" y="500"/>
                  </a:lnTo>
                  <a:lnTo>
                    <a:pt x="604" y="490"/>
                  </a:lnTo>
                  <a:lnTo>
                    <a:pt x="580" y="482"/>
                  </a:lnTo>
                  <a:lnTo>
                    <a:pt x="552" y="476"/>
                  </a:lnTo>
                  <a:lnTo>
                    <a:pt x="534" y="470"/>
                  </a:lnTo>
                  <a:lnTo>
                    <a:pt x="516" y="466"/>
                  </a:lnTo>
                  <a:lnTo>
                    <a:pt x="502" y="458"/>
                  </a:lnTo>
                  <a:lnTo>
                    <a:pt x="490" y="450"/>
                  </a:lnTo>
                  <a:lnTo>
                    <a:pt x="480" y="440"/>
                  </a:lnTo>
                  <a:lnTo>
                    <a:pt x="470" y="428"/>
                  </a:lnTo>
                  <a:lnTo>
                    <a:pt x="464" y="412"/>
                  </a:lnTo>
                  <a:lnTo>
                    <a:pt x="460" y="392"/>
                  </a:lnTo>
                  <a:lnTo>
                    <a:pt x="458" y="366"/>
                  </a:lnTo>
                  <a:lnTo>
                    <a:pt x="458" y="334"/>
                  </a:lnTo>
                  <a:lnTo>
                    <a:pt x="458" y="330"/>
                  </a:lnTo>
                  <a:lnTo>
                    <a:pt x="458" y="326"/>
                  </a:lnTo>
                  <a:lnTo>
                    <a:pt x="458" y="210"/>
                  </a:lnTo>
                  <a:lnTo>
                    <a:pt x="458" y="208"/>
                  </a:lnTo>
                  <a:lnTo>
                    <a:pt x="458" y="204"/>
                  </a:lnTo>
                  <a:lnTo>
                    <a:pt x="460" y="188"/>
                  </a:lnTo>
                  <a:lnTo>
                    <a:pt x="464" y="174"/>
                  </a:lnTo>
                  <a:lnTo>
                    <a:pt x="472" y="160"/>
                  </a:lnTo>
                  <a:lnTo>
                    <a:pt x="482" y="148"/>
                  </a:lnTo>
                  <a:lnTo>
                    <a:pt x="494" y="138"/>
                  </a:lnTo>
                  <a:lnTo>
                    <a:pt x="506" y="132"/>
                  </a:lnTo>
                  <a:lnTo>
                    <a:pt x="522" y="126"/>
                  </a:lnTo>
                  <a:lnTo>
                    <a:pt x="536" y="126"/>
                  </a:lnTo>
                  <a:lnTo>
                    <a:pt x="552" y="126"/>
                  </a:lnTo>
                  <a:lnTo>
                    <a:pt x="566" y="132"/>
                  </a:lnTo>
                  <a:lnTo>
                    <a:pt x="580" y="138"/>
                  </a:lnTo>
                  <a:lnTo>
                    <a:pt x="592" y="148"/>
                  </a:lnTo>
                  <a:lnTo>
                    <a:pt x="602" y="160"/>
                  </a:lnTo>
                  <a:lnTo>
                    <a:pt x="608" y="174"/>
                  </a:lnTo>
                  <a:lnTo>
                    <a:pt x="614" y="188"/>
                  </a:lnTo>
                  <a:lnTo>
                    <a:pt x="614" y="200"/>
                  </a:lnTo>
                  <a:lnTo>
                    <a:pt x="614" y="202"/>
                  </a:lnTo>
                  <a:lnTo>
                    <a:pt x="614" y="324"/>
                  </a:lnTo>
                  <a:lnTo>
                    <a:pt x="614" y="326"/>
                  </a:lnTo>
                  <a:lnTo>
                    <a:pt x="616" y="338"/>
                  </a:lnTo>
                  <a:lnTo>
                    <a:pt x="618" y="352"/>
                  </a:lnTo>
                  <a:lnTo>
                    <a:pt x="622" y="364"/>
                  </a:lnTo>
                  <a:lnTo>
                    <a:pt x="626" y="376"/>
                  </a:lnTo>
                  <a:lnTo>
                    <a:pt x="632" y="388"/>
                  </a:lnTo>
                  <a:lnTo>
                    <a:pt x="638" y="398"/>
                  </a:lnTo>
                  <a:lnTo>
                    <a:pt x="654" y="418"/>
                  </a:lnTo>
                  <a:lnTo>
                    <a:pt x="674" y="434"/>
                  </a:lnTo>
                  <a:lnTo>
                    <a:pt x="686" y="442"/>
                  </a:lnTo>
                  <a:lnTo>
                    <a:pt x="698" y="448"/>
                  </a:lnTo>
                  <a:lnTo>
                    <a:pt x="710" y="452"/>
                  </a:lnTo>
                  <a:lnTo>
                    <a:pt x="722" y="456"/>
                  </a:lnTo>
                  <a:lnTo>
                    <a:pt x="736" y="458"/>
                  </a:lnTo>
                  <a:lnTo>
                    <a:pt x="750" y="458"/>
                  </a:lnTo>
                  <a:lnTo>
                    <a:pt x="752" y="458"/>
                  </a:lnTo>
                  <a:lnTo>
                    <a:pt x="862" y="458"/>
                  </a:lnTo>
                  <a:lnTo>
                    <a:pt x="864" y="458"/>
                  </a:lnTo>
                  <a:lnTo>
                    <a:pt x="870" y="458"/>
                  </a:lnTo>
                  <a:lnTo>
                    <a:pt x="886" y="460"/>
                  </a:lnTo>
                  <a:lnTo>
                    <a:pt x="900" y="464"/>
                  </a:lnTo>
                  <a:lnTo>
                    <a:pt x="914" y="472"/>
                  </a:lnTo>
                  <a:lnTo>
                    <a:pt x="924" y="482"/>
                  </a:lnTo>
                  <a:lnTo>
                    <a:pt x="926" y="482"/>
                  </a:lnTo>
                  <a:lnTo>
                    <a:pt x="934" y="492"/>
                  </a:lnTo>
                  <a:lnTo>
                    <a:pt x="942" y="506"/>
                  </a:lnTo>
                  <a:lnTo>
                    <a:pt x="946" y="522"/>
                  </a:lnTo>
                  <a:lnTo>
                    <a:pt x="948" y="536"/>
                  </a:lnTo>
                  <a:lnTo>
                    <a:pt x="946" y="552"/>
                  </a:lnTo>
                  <a:lnTo>
                    <a:pt x="942" y="566"/>
                  </a:lnTo>
                  <a:lnTo>
                    <a:pt x="934" y="580"/>
                  </a:lnTo>
                  <a:lnTo>
                    <a:pt x="924" y="592"/>
                  </a:lnTo>
                  <a:lnTo>
                    <a:pt x="914" y="602"/>
                  </a:lnTo>
                  <a:lnTo>
                    <a:pt x="900" y="608"/>
                  </a:lnTo>
                  <a:lnTo>
                    <a:pt x="886" y="612"/>
                  </a:lnTo>
                  <a:lnTo>
                    <a:pt x="870" y="614"/>
                  </a:lnTo>
                  <a:lnTo>
                    <a:pt x="868" y="614"/>
                  </a:lnTo>
                  <a:lnTo>
                    <a:pt x="806" y="614"/>
                  </a:lnTo>
                  <a:lnTo>
                    <a:pt x="800" y="614"/>
                  </a:lnTo>
                  <a:lnTo>
                    <a:pt x="800" y="620"/>
                  </a:lnTo>
                  <a:lnTo>
                    <a:pt x="800" y="736"/>
                  </a:lnTo>
                  <a:lnTo>
                    <a:pt x="800" y="740"/>
                  </a:lnTo>
                  <a:lnTo>
                    <a:pt x="806" y="740"/>
                  </a:lnTo>
                  <a:lnTo>
                    <a:pt x="868" y="740"/>
                  </a:lnTo>
                  <a:lnTo>
                    <a:pt x="870" y="740"/>
                  </a:lnTo>
                  <a:lnTo>
                    <a:pt x="890" y="740"/>
                  </a:lnTo>
                  <a:lnTo>
                    <a:pt x="910" y="736"/>
                  </a:lnTo>
                  <a:lnTo>
                    <a:pt x="930" y="732"/>
                  </a:lnTo>
                  <a:lnTo>
                    <a:pt x="948" y="724"/>
                  </a:lnTo>
                  <a:lnTo>
                    <a:pt x="966" y="716"/>
                  </a:lnTo>
                  <a:lnTo>
                    <a:pt x="982" y="706"/>
                  </a:lnTo>
                  <a:lnTo>
                    <a:pt x="1000" y="694"/>
                  </a:lnTo>
                  <a:lnTo>
                    <a:pt x="1014" y="680"/>
                  </a:lnTo>
                  <a:lnTo>
                    <a:pt x="1028" y="666"/>
                  </a:lnTo>
                  <a:lnTo>
                    <a:pt x="1040" y="650"/>
                  </a:lnTo>
                  <a:lnTo>
                    <a:pt x="1050" y="632"/>
                  </a:lnTo>
                  <a:lnTo>
                    <a:pt x="1058" y="614"/>
                  </a:lnTo>
                  <a:lnTo>
                    <a:pt x="1064" y="596"/>
                  </a:lnTo>
                  <a:lnTo>
                    <a:pt x="1070" y="576"/>
                  </a:lnTo>
                  <a:lnTo>
                    <a:pt x="1072" y="556"/>
                  </a:lnTo>
                  <a:lnTo>
                    <a:pt x="1074" y="536"/>
                  </a:lnTo>
                  <a:lnTo>
                    <a:pt x="1072" y="516"/>
                  </a:lnTo>
                  <a:lnTo>
                    <a:pt x="1070" y="496"/>
                  </a:lnTo>
                  <a:lnTo>
                    <a:pt x="1064" y="478"/>
                  </a:lnTo>
                  <a:lnTo>
                    <a:pt x="1058" y="458"/>
                  </a:lnTo>
                  <a:lnTo>
                    <a:pt x="1050" y="440"/>
                  </a:lnTo>
                  <a:lnTo>
                    <a:pt x="1040" y="424"/>
                  </a:lnTo>
                  <a:lnTo>
                    <a:pt x="1028" y="408"/>
                  </a:lnTo>
                  <a:lnTo>
                    <a:pt x="1014" y="392"/>
                  </a:lnTo>
                  <a:lnTo>
                    <a:pt x="1000" y="378"/>
                  </a:lnTo>
                  <a:lnTo>
                    <a:pt x="982" y="366"/>
                  </a:lnTo>
                  <a:lnTo>
                    <a:pt x="966" y="356"/>
                  </a:lnTo>
                  <a:lnTo>
                    <a:pt x="948" y="348"/>
                  </a:lnTo>
                  <a:lnTo>
                    <a:pt x="930" y="342"/>
                  </a:lnTo>
                  <a:lnTo>
                    <a:pt x="914" y="338"/>
                  </a:lnTo>
                  <a:lnTo>
                    <a:pt x="896" y="334"/>
                  </a:lnTo>
                  <a:lnTo>
                    <a:pt x="876" y="332"/>
                  </a:lnTo>
                  <a:lnTo>
                    <a:pt x="874" y="332"/>
                  </a:lnTo>
                  <a:lnTo>
                    <a:pt x="870" y="332"/>
                  </a:lnTo>
                  <a:lnTo>
                    <a:pt x="762" y="332"/>
                  </a:lnTo>
                  <a:lnTo>
                    <a:pt x="760" y="332"/>
                  </a:lnTo>
                  <a:lnTo>
                    <a:pt x="754" y="332"/>
                  </a:lnTo>
                  <a:lnTo>
                    <a:pt x="756" y="332"/>
                  </a:lnTo>
                  <a:lnTo>
                    <a:pt x="750" y="330"/>
                  </a:lnTo>
                  <a:lnTo>
                    <a:pt x="746" y="326"/>
                  </a:lnTo>
                  <a:lnTo>
                    <a:pt x="742" y="320"/>
                  </a:lnTo>
                  <a:lnTo>
                    <a:pt x="740" y="312"/>
                  </a:lnTo>
                  <a:lnTo>
                    <a:pt x="740" y="210"/>
                  </a:lnTo>
                  <a:lnTo>
                    <a:pt x="740" y="208"/>
                  </a:lnTo>
                  <a:lnTo>
                    <a:pt x="740" y="202"/>
                  </a:lnTo>
                  <a:lnTo>
                    <a:pt x="740" y="182"/>
                  </a:lnTo>
                  <a:lnTo>
                    <a:pt x="736" y="162"/>
                  </a:lnTo>
                  <a:lnTo>
                    <a:pt x="732" y="144"/>
                  </a:lnTo>
                  <a:lnTo>
                    <a:pt x="726" y="124"/>
                  </a:lnTo>
                  <a:lnTo>
                    <a:pt x="716" y="106"/>
                  </a:lnTo>
                  <a:lnTo>
                    <a:pt x="706" y="90"/>
                  </a:lnTo>
                  <a:lnTo>
                    <a:pt x="694" y="74"/>
                  </a:lnTo>
                  <a:lnTo>
                    <a:pt x="680" y="60"/>
                  </a:lnTo>
                  <a:lnTo>
                    <a:pt x="666" y="46"/>
                  </a:lnTo>
                  <a:lnTo>
                    <a:pt x="650" y="34"/>
                  </a:lnTo>
                  <a:lnTo>
                    <a:pt x="632" y="24"/>
                  </a:lnTo>
                  <a:lnTo>
                    <a:pt x="614" y="14"/>
                  </a:lnTo>
                  <a:lnTo>
                    <a:pt x="596" y="8"/>
                  </a:lnTo>
                  <a:lnTo>
                    <a:pt x="576" y="4"/>
                  </a:lnTo>
                  <a:lnTo>
                    <a:pt x="556" y="0"/>
                  </a:lnTo>
                  <a:lnTo>
                    <a:pt x="536" y="0"/>
                  </a:lnTo>
                  <a:lnTo>
                    <a:pt x="516" y="0"/>
                  </a:lnTo>
                  <a:lnTo>
                    <a:pt x="496" y="4"/>
                  </a:lnTo>
                  <a:lnTo>
                    <a:pt x="478" y="8"/>
                  </a:lnTo>
                  <a:lnTo>
                    <a:pt x="458" y="14"/>
                  </a:lnTo>
                  <a:lnTo>
                    <a:pt x="440" y="24"/>
                  </a:lnTo>
                  <a:lnTo>
                    <a:pt x="424" y="34"/>
                  </a:lnTo>
                  <a:lnTo>
                    <a:pt x="408" y="46"/>
                  </a:lnTo>
                  <a:lnTo>
                    <a:pt x="392" y="60"/>
                  </a:lnTo>
                  <a:lnTo>
                    <a:pt x="380" y="74"/>
                  </a:lnTo>
                  <a:lnTo>
                    <a:pt x="368" y="90"/>
                  </a:lnTo>
                  <a:lnTo>
                    <a:pt x="356" y="108"/>
                  </a:lnTo>
                  <a:lnTo>
                    <a:pt x="348" y="126"/>
                  </a:lnTo>
                  <a:lnTo>
                    <a:pt x="342" y="144"/>
                  </a:lnTo>
                  <a:lnTo>
                    <a:pt x="336" y="164"/>
                  </a:lnTo>
                  <a:lnTo>
                    <a:pt x="334" y="184"/>
                  </a:lnTo>
                  <a:lnTo>
                    <a:pt x="332" y="204"/>
                  </a:lnTo>
                  <a:lnTo>
                    <a:pt x="332" y="330"/>
                  </a:lnTo>
                  <a:lnTo>
                    <a:pt x="332" y="338"/>
                  </a:lnTo>
                  <a:lnTo>
                    <a:pt x="332" y="340"/>
                  </a:lnTo>
                  <a:lnTo>
                    <a:pt x="332" y="344"/>
                  </a:lnTo>
                  <a:lnTo>
                    <a:pt x="334" y="392"/>
                  </a:lnTo>
                  <a:lnTo>
                    <a:pt x="336" y="414"/>
                  </a:lnTo>
                  <a:lnTo>
                    <a:pt x="340" y="434"/>
                  </a:lnTo>
                  <a:lnTo>
                    <a:pt x="344" y="454"/>
                  </a:lnTo>
                  <a:lnTo>
                    <a:pt x="350" y="474"/>
                  </a:lnTo>
                  <a:lnTo>
                    <a:pt x="358" y="492"/>
                  </a:lnTo>
                  <a:lnTo>
                    <a:pt x="368" y="508"/>
                  </a:lnTo>
                  <a:lnTo>
                    <a:pt x="380" y="524"/>
                  </a:lnTo>
                  <a:lnTo>
                    <a:pt x="394" y="538"/>
                  </a:lnTo>
                  <a:lnTo>
                    <a:pt x="410" y="552"/>
                  </a:lnTo>
                  <a:lnTo>
                    <a:pt x="428" y="562"/>
                  </a:lnTo>
                  <a:lnTo>
                    <a:pt x="446" y="572"/>
                  </a:lnTo>
                  <a:lnTo>
                    <a:pt x="470" y="582"/>
                  </a:lnTo>
                  <a:lnTo>
                    <a:pt x="494" y="590"/>
                  </a:lnTo>
                  <a:lnTo>
                    <a:pt x="522" y="598"/>
                  </a:lnTo>
                  <a:lnTo>
                    <a:pt x="540" y="602"/>
                  </a:lnTo>
                  <a:lnTo>
                    <a:pt x="556" y="608"/>
                  </a:lnTo>
                  <a:lnTo>
                    <a:pt x="570" y="614"/>
                  </a:lnTo>
                  <a:lnTo>
                    <a:pt x="584" y="622"/>
                  </a:lnTo>
                  <a:lnTo>
                    <a:pt x="594" y="632"/>
                  </a:lnTo>
                  <a:lnTo>
                    <a:pt x="602" y="646"/>
                  </a:lnTo>
                  <a:lnTo>
                    <a:pt x="608" y="660"/>
                  </a:lnTo>
                  <a:lnTo>
                    <a:pt x="612" y="680"/>
                  </a:lnTo>
                  <a:lnTo>
                    <a:pt x="614" y="706"/>
                  </a:lnTo>
                  <a:lnTo>
                    <a:pt x="614" y="738"/>
                  </a:lnTo>
                  <a:lnTo>
                    <a:pt x="614" y="742"/>
                  </a:lnTo>
                  <a:lnTo>
                    <a:pt x="614" y="746"/>
                  </a:lnTo>
                  <a:lnTo>
                    <a:pt x="614" y="862"/>
                  </a:lnTo>
                  <a:lnTo>
                    <a:pt x="614" y="864"/>
                  </a:lnTo>
                  <a:lnTo>
                    <a:pt x="614" y="870"/>
                  </a:lnTo>
                  <a:lnTo>
                    <a:pt x="614" y="884"/>
                  </a:lnTo>
                  <a:lnTo>
                    <a:pt x="608" y="900"/>
                  </a:lnTo>
                  <a:lnTo>
                    <a:pt x="602" y="912"/>
                  </a:lnTo>
                  <a:lnTo>
                    <a:pt x="592" y="924"/>
                  </a:lnTo>
                  <a:lnTo>
                    <a:pt x="580" y="934"/>
                  </a:lnTo>
                  <a:lnTo>
                    <a:pt x="566" y="942"/>
                  </a:lnTo>
                  <a:lnTo>
                    <a:pt x="552" y="946"/>
                  </a:lnTo>
                  <a:lnTo>
                    <a:pt x="536" y="948"/>
                  </a:lnTo>
                  <a:lnTo>
                    <a:pt x="522" y="946"/>
                  </a:lnTo>
                  <a:lnTo>
                    <a:pt x="506" y="942"/>
                  </a:lnTo>
                  <a:lnTo>
                    <a:pt x="494" y="934"/>
                  </a:lnTo>
                  <a:lnTo>
                    <a:pt x="482" y="924"/>
                  </a:lnTo>
                  <a:lnTo>
                    <a:pt x="472" y="912"/>
                  </a:lnTo>
                  <a:lnTo>
                    <a:pt x="464" y="900"/>
                  </a:lnTo>
                  <a:lnTo>
                    <a:pt x="460" y="886"/>
                  </a:lnTo>
                  <a:close/>
                </a:path>
              </a:pathLst>
            </a:custGeom>
            <a:solidFill>
              <a:srgbClr val="E60039"/>
            </a:solidFill>
            <a:ln w="9525">
              <a:noFill/>
              <a:round/>
            </a:ln>
          </p:spPr>
          <p:txBody>
            <a:bodyPr/>
            <a:lstStyle/>
            <a:p>
              <a:pPr>
                <a:defRPr/>
              </a:pPr>
              <a:endParaRPr lang="zh-CN" altLang="en-US">
                <a:latin typeface="Arial" panose="020B0604020202020204" pitchFamily="34" charset="0"/>
              </a:endParaRPr>
            </a:p>
          </p:txBody>
        </p:sp>
      </p:grpSp>
      <p:sp>
        <p:nvSpPr>
          <p:cNvPr id="14" name="同侧圆角矩形 13"/>
          <p:cNvSpPr/>
          <p:nvPr userDrawn="1"/>
        </p:nvSpPr>
        <p:spPr>
          <a:xfrm rot="5400000">
            <a:off x="-45259" y="616739"/>
            <a:ext cx="376237" cy="28572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DBADE1D-97C2-4C77-83F7-49E6B4C1B8C7}" type="datetimeFigureOut">
              <a:rPr lang="zh-CN" altLang="en-US" smtClean="0"/>
              <a:pPr/>
              <a:t>2017/3/15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r>
              <a:rPr lang="en-US" altLang="zh-CN" dirty="0" smtClean="0"/>
              <a:t>2</a:t>
            </a:r>
            <a:endParaRPr lang="zh-CN" altLang="en-US" dirty="0"/>
          </a:p>
        </p:txBody>
      </p:sp>
      <p:sp>
        <p:nvSpPr>
          <p:cNvPr id="14" name="同侧圆角矩形 13"/>
          <p:cNvSpPr/>
          <p:nvPr userDrawn="1"/>
        </p:nvSpPr>
        <p:spPr>
          <a:xfrm rot="5400000">
            <a:off x="-45259" y="616739"/>
            <a:ext cx="376237" cy="285720"/>
          </a:xfrm>
          <a:prstGeom prst="round2SameRect">
            <a:avLst>
              <a:gd name="adj1" fmla="val 16269"/>
              <a:gd name="adj2" fmla="val 0"/>
            </a:avLst>
          </a:prstGeom>
          <a:solidFill>
            <a:srgbClr val="DA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BADE1D-97C2-4C77-83F7-49E6B4C1B8C7}" type="datetimeFigureOut">
              <a:rPr lang="zh-CN" altLang="en-US" smtClean="0"/>
              <a:pPr/>
              <a:t>2017/3/15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C54FA0-C77D-467A-ABDE-5CE6DA412D4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539552" y="1628800"/>
            <a:ext cx="7643866" cy="1885962"/>
          </a:xfrm>
          <a:prstGeom prst="rect">
            <a:avLst/>
          </a:prstGeom>
        </p:spPr>
        <p:txBody>
          <a:bodyPr>
            <a:noAutofit/>
          </a:bodyPr>
          <a:lstStyle/>
          <a:p>
            <a:pPr lvl="0" algn="ctr">
              <a:lnSpc>
                <a:spcPct val="150000"/>
              </a:lnSpc>
              <a:spcBef>
                <a:spcPct val="0"/>
              </a:spcBef>
            </a:pPr>
            <a:r>
              <a:rPr lang="zh-CN" altLang="en-US" sz="3600" b="1" dirty="0" smtClean="0">
                <a:solidFill>
                  <a:schemeClr val="bg1"/>
                </a:solidFill>
                <a:latin typeface="微软雅黑" panose="020B0503020204020204" pitchFamily="34" charset="-122"/>
                <a:ea typeface="微软雅黑" panose="020B0503020204020204" pitchFamily="34" charset="-122"/>
                <a:cs typeface="+mj-cs"/>
              </a:rPr>
              <a:t>国家科学技术进步奖</a:t>
            </a:r>
            <a:endParaRPr lang="en-US" altLang="zh-CN" sz="3600" b="1" dirty="0" smtClean="0">
              <a:solidFill>
                <a:schemeClr val="bg1"/>
              </a:solidFill>
              <a:latin typeface="微软雅黑" panose="020B0503020204020204" pitchFamily="34" charset="-122"/>
              <a:ea typeface="微软雅黑" panose="020B0503020204020204" pitchFamily="34" charset="-122"/>
              <a:cs typeface="+mj-cs"/>
            </a:endParaRPr>
          </a:p>
          <a:p>
            <a:pPr lvl="0" algn="ctr">
              <a:lnSpc>
                <a:spcPct val="150000"/>
              </a:lnSpc>
              <a:spcBef>
                <a:spcPct val="0"/>
              </a:spcBef>
            </a:pPr>
            <a:endParaRPr lang="en-US" altLang="zh-CN" sz="2800" b="1" dirty="0" smtClean="0">
              <a:solidFill>
                <a:schemeClr val="bg1"/>
              </a:solidFill>
              <a:latin typeface="微软雅黑" panose="020B0503020204020204" pitchFamily="34" charset="-122"/>
              <a:ea typeface="微软雅黑" panose="020B0503020204020204" pitchFamily="34" charset="-122"/>
              <a:cs typeface="+mj-cs"/>
            </a:endParaRPr>
          </a:p>
          <a:p>
            <a:pPr lvl="0" algn="ctr">
              <a:lnSpc>
                <a:spcPct val="150000"/>
              </a:lnSpc>
              <a:spcBef>
                <a:spcPct val="0"/>
              </a:spcBef>
            </a:pPr>
            <a:endParaRPr kumimoji="0" lang="zh-CN" altLang="en-US" sz="3600" b="1" i="0" u="none" strike="noStrike" kern="1200" cap="none" spc="0" normalizeH="0" baseline="0" noProof="0" dirty="0">
              <a:ln>
                <a:noFill/>
              </a:ln>
              <a:solidFill>
                <a:schemeClr val="bg1"/>
              </a:solidFill>
              <a:uLnTx/>
              <a:uFillTx/>
              <a:latin typeface="微软雅黑" panose="020B0503020204020204" pitchFamily="34" charset="-122"/>
              <a:ea typeface="微软雅黑" panose="020B0503020204020204" pitchFamily="34" charset="-122"/>
              <a:cs typeface="+mj-cs"/>
            </a:endParaRPr>
          </a:p>
        </p:txBody>
      </p:sp>
      <p:sp>
        <p:nvSpPr>
          <p:cNvPr id="7" name="副标题 4"/>
          <p:cNvSpPr>
            <a:spLocks noGrp="1"/>
          </p:cNvSpPr>
          <p:nvPr>
            <p:ph type="subTitle" idx="1"/>
          </p:nvPr>
        </p:nvSpPr>
        <p:spPr>
          <a:xfrm>
            <a:off x="1553498" y="4218796"/>
            <a:ext cx="6400800" cy="792088"/>
          </a:xfrm>
        </p:spPr>
        <p:txBody>
          <a:bodyPr>
            <a:noAutofit/>
          </a:bodyPr>
          <a:lstStyle/>
          <a:p>
            <a:pPr algn="ctr"/>
            <a:endParaRPr lang="en-US" altLang="zh-CN" sz="1400" dirty="0" smtClean="0">
              <a:solidFill>
                <a:schemeClr val="bg1">
                  <a:lumMod val="85000"/>
                </a:schemeClr>
              </a:solidFill>
            </a:endParaRPr>
          </a:p>
          <a:p>
            <a:pPr algn="ctr"/>
            <a:r>
              <a:rPr lang="zh-CN" altLang="en-US" sz="2400" dirty="0" smtClean="0">
                <a:solidFill>
                  <a:schemeClr val="bg1"/>
                </a:solidFill>
                <a:latin typeface="微软雅黑" panose="020B0503020204020204" pitchFamily="34" charset="-122"/>
                <a:ea typeface="微软雅黑" panose="020B0503020204020204" pitchFamily="34" charset="-122"/>
              </a:rPr>
              <a:t>王军  博士</a:t>
            </a:r>
          </a:p>
        </p:txBody>
      </p:sp>
      <p:sp>
        <p:nvSpPr>
          <p:cNvPr id="5" name="矩形 4"/>
          <p:cNvSpPr/>
          <p:nvPr/>
        </p:nvSpPr>
        <p:spPr>
          <a:xfrm>
            <a:off x="899592" y="2708920"/>
            <a:ext cx="7380312" cy="978729"/>
          </a:xfrm>
          <a:prstGeom prst="rect">
            <a:avLst/>
          </a:prstGeom>
        </p:spPr>
        <p:txBody>
          <a:bodyPr wrap="square">
            <a:spAutoFit/>
          </a:bodyPr>
          <a:lstStyle/>
          <a:p>
            <a:pPr algn="ctr">
              <a:lnSpc>
                <a:spcPct val="120000"/>
              </a:lnSpc>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                             </a:t>
            </a:r>
            <a:r>
              <a:rPr lang="en-US" altLang="zh-CN" sz="2400" b="1" kern="0" dirty="0" smtClean="0">
                <a:solidFill>
                  <a:schemeClr val="bg1"/>
                </a:solidFill>
                <a:latin typeface="微软雅黑" panose="020B0503020204020204" pitchFamily="34" charset="-122"/>
                <a:ea typeface="微软雅黑" panose="020B0503020204020204" pitchFamily="34" charset="-122"/>
              </a:rPr>
              <a:t>----</a:t>
            </a:r>
            <a:r>
              <a:rPr lang="zh-CN" altLang="en-US" sz="2400" b="1" kern="0" dirty="0" smtClean="0">
                <a:solidFill>
                  <a:schemeClr val="bg1"/>
                </a:solidFill>
                <a:latin typeface="微软雅黑" panose="020B0503020204020204" pitchFamily="34" charset="-122"/>
                <a:ea typeface="微软雅黑" panose="020B0503020204020204" pitchFamily="34" charset="-122"/>
              </a:rPr>
              <a:t>慢性乙型肝炎诊疗的创新</a:t>
            </a:r>
          </a:p>
          <a:p>
            <a:pPr algn="ctr" fontAlgn="auto">
              <a:lnSpc>
                <a:spcPct val="120000"/>
              </a:lnSpc>
              <a:spcBef>
                <a:spcPts val="0"/>
              </a:spcBef>
              <a:spcAft>
                <a:spcPts val="0"/>
              </a:spcAft>
              <a:defRPr/>
            </a:pPr>
            <a:endParaRPr lang="en-US" altLang="zh-CN" sz="2400" b="1" kern="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Box 4"/>
          <p:cNvSpPr>
            <a:spLocks noChangeArrowheads="1"/>
          </p:cNvSpPr>
          <p:nvPr/>
        </p:nvSpPr>
        <p:spPr bwMode="auto">
          <a:xfrm>
            <a:off x="413385" y="474345"/>
            <a:ext cx="7087870" cy="678815"/>
          </a:xfrm>
          <a:prstGeom prst="rect">
            <a:avLst/>
          </a:prstGeom>
          <a:noFill/>
          <a:ln w="9525" cmpd="sng">
            <a:noFill/>
            <a:miter lim="800000"/>
          </a:ln>
        </p:spPr>
        <p:txBody>
          <a:bodyPr wrap="square">
            <a:spAutoFit/>
          </a:bodyPr>
          <a:lstStyle/>
          <a:p>
            <a:pPr algn="l"/>
            <a:r>
              <a:rPr lang="zh-CN" altLang="en-US" sz="3600" b="1" dirty="0">
                <a:solidFill>
                  <a:srgbClr val="E60039"/>
                </a:solidFill>
                <a:latin typeface="微软雅黑" panose="020B0503020204020204" pitchFamily="34" charset="-122"/>
                <a:ea typeface="微软雅黑" panose="020B0503020204020204" pitchFamily="34" charset="-122"/>
                <a:cs typeface="+mj-cs"/>
                <a:sym typeface="+mn-ea"/>
              </a:rPr>
              <a:t>精准诊断和有效治疗阻断疾病进展</a:t>
            </a:r>
            <a:endParaRPr lang="zh-CN" altLang="en-US" sz="3600" b="1" dirty="0">
              <a:solidFill>
                <a:srgbClr val="E60039"/>
              </a:solidFill>
              <a:latin typeface="微软雅黑" panose="020B0503020204020204" pitchFamily="34" charset="-122"/>
              <a:ea typeface="微软雅黑" panose="020B0503020204020204" pitchFamily="34" charset="-122"/>
              <a:cs typeface="+mj-cs"/>
              <a:sym typeface="Calibri" panose="020F0502020204030204" pitchFamily="34" charset="0"/>
            </a:endParaRPr>
          </a:p>
        </p:txBody>
      </p:sp>
      <p:grpSp>
        <p:nvGrpSpPr>
          <p:cNvPr id="2" name="组合 16"/>
          <p:cNvGrpSpPr/>
          <p:nvPr/>
        </p:nvGrpSpPr>
        <p:grpSpPr>
          <a:xfrm>
            <a:off x="492992" y="1492707"/>
            <a:ext cx="1793294" cy="1666767"/>
            <a:chOff x="269356" y="1543592"/>
            <a:chExt cx="1986536" cy="1846375"/>
          </a:xfrm>
        </p:grpSpPr>
        <p:grpSp>
          <p:nvGrpSpPr>
            <p:cNvPr id="3" name="组合 2"/>
            <p:cNvGrpSpPr/>
            <p:nvPr/>
          </p:nvGrpSpPr>
          <p:grpSpPr>
            <a:xfrm>
              <a:off x="269356" y="1900065"/>
              <a:ext cx="1986536" cy="1489902"/>
              <a:chOff x="269356" y="2821881"/>
              <a:chExt cx="1986536" cy="1489902"/>
            </a:xfrm>
          </p:grpSpPr>
          <p:sp>
            <p:nvSpPr>
              <p:cNvPr id="15" name="矩形 14"/>
              <p:cNvSpPr/>
              <p:nvPr/>
            </p:nvSpPr>
            <p:spPr>
              <a:xfrm>
                <a:off x="269356" y="2821881"/>
                <a:ext cx="1986536" cy="1489902"/>
              </a:xfrm>
              <a:prstGeom prst="rect">
                <a:avLst/>
              </a:prstGeom>
              <a:solidFill>
                <a:schemeClr val="accent4">
                  <a:lumMod val="20000"/>
                  <a:lumOff val="8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3186" name="Picture 2" descr="C:\Users\Administrator\Desktop\未标题-2.pn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3885" t="5809" r="3033" b="5710"/>
              <a:stretch>
                <a:fillRect/>
              </a:stretch>
            </p:blipFill>
            <p:spPr bwMode="auto">
              <a:xfrm>
                <a:off x="346543" y="2908447"/>
                <a:ext cx="1849094" cy="1318264"/>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16" name="矩形 15"/>
            <p:cNvSpPr/>
            <p:nvPr/>
          </p:nvSpPr>
          <p:spPr>
            <a:xfrm>
              <a:off x="269356" y="1543592"/>
              <a:ext cx="1986536" cy="359216"/>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prstClr val="black"/>
                  </a:solidFill>
                  <a:latin typeface="微软雅黑" panose="020B0503020204020204" pitchFamily="34" charset="-122"/>
                  <a:ea typeface="微软雅黑" panose="020B0503020204020204" pitchFamily="34" charset="-122"/>
                </a:rPr>
                <a:t>慢性</a:t>
              </a:r>
              <a:r>
                <a:rPr lang="en-US" altLang="zh-CN" b="1" dirty="0">
                  <a:solidFill>
                    <a:prstClr val="black"/>
                  </a:solidFill>
                  <a:latin typeface="微软雅黑" panose="020B0503020204020204" pitchFamily="34" charset="-122"/>
                  <a:ea typeface="微软雅黑" panose="020B0503020204020204" pitchFamily="34" charset="-122"/>
                </a:rPr>
                <a:t>HBV</a:t>
              </a:r>
              <a:r>
                <a:rPr lang="zh-CN" altLang="en-US" b="1" dirty="0" smtClean="0">
                  <a:solidFill>
                    <a:prstClr val="black"/>
                  </a:solidFill>
                  <a:latin typeface="微软雅黑" panose="020B0503020204020204" pitchFamily="34" charset="-122"/>
                  <a:ea typeface="微软雅黑" panose="020B0503020204020204" pitchFamily="34" charset="-122"/>
                </a:rPr>
                <a:t>感染</a:t>
              </a:r>
              <a:endParaRPr lang="zh-CN" altLang="en-US" b="1" dirty="0">
                <a:solidFill>
                  <a:prstClr val="black"/>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2599107" y="1814504"/>
            <a:ext cx="1793294" cy="1344970"/>
            <a:chOff x="2536344" y="2821881"/>
            <a:chExt cx="1986536" cy="1489902"/>
          </a:xfrm>
        </p:grpSpPr>
        <p:sp>
          <p:nvSpPr>
            <p:cNvPr id="32" name="矩形 31"/>
            <p:cNvSpPr/>
            <p:nvPr/>
          </p:nvSpPr>
          <p:spPr>
            <a:xfrm>
              <a:off x="2536344" y="2821881"/>
              <a:ext cx="1986536" cy="1489902"/>
            </a:xfrm>
            <a:prstGeom prst="rect">
              <a:avLst/>
            </a:prstGeom>
            <a:solidFill>
              <a:schemeClr val="accent2">
                <a:lumMod val="20000"/>
                <a:lumOff val="8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4210" name="Picture 2" descr="C:\Users\Administrator\Desktop\未标题-3.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571736" y="2902113"/>
              <a:ext cx="1918653" cy="1347008"/>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39" name="矩形 38"/>
          <p:cNvSpPr/>
          <p:nvPr/>
        </p:nvSpPr>
        <p:spPr>
          <a:xfrm>
            <a:off x="2599107" y="1492707"/>
            <a:ext cx="1793294" cy="324273"/>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prstClr val="black"/>
                </a:solidFill>
                <a:latin typeface="微软雅黑" panose="020B0503020204020204" pitchFamily="34" charset="-122"/>
                <a:ea typeface="微软雅黑" panose="020B0503020204020204" pitchFamily="34" charset="-122"/>
              </a:rPr>
              <a:t>慢性</a:t>
            </a:r>
            <a:r>
              <a:rPr lang="zh-CN" altLang="en-US" b="1" dirty="0" smtClean="0">
                <a:solidFill>
                  <a:prstClr val="black"/>
                </a:solidFill>
                <a:latin typeface="微软雅黑" panose="020B0503020204020204" pitchFamily="34" charset="-122"/>
                <a:ea typeface="微软雅黑" panose="020B0503020204020204" pitchFamily="34" charset="-122"/>
              </a:rPr>
              <a:t>乙型肝炎</a:t>
            </a:r>
            <a:endParaRPr lang="zh-CN" altLang="en-US" b="1" dirty="0">
              <a:solidFill>
                <a:prstClr val="black"/>
              </a:solidFill>
              <a:latin typeface="微软雅黑" panose="020B0503020204020204" pitchFamily="34" charset="-122"/>
              <a:ea typeface="微软雅黑" panose="020B0503020204020204" pitchFamily="34" charset="-122"/>
            </a:endParaRPr>
          </a:p>
        </p:txBody>
      </p:sp>
      <p:grpSp>
        <p:nvGrpSpPr>
          <p:cNvPr id="5" name="组合 733184"/>
          <p:cNvGrpSpPr/>
          <p:nvPr/>
        </p:nvGrpSpPr>
        <p:grpSpPr>
          <a:xfrm>
            <a:off x="4693789" y="1492707"/>
            <a:ext cx="1793294" cy="1666767"/>
            <a:chOff x="4740782" y="1543592"/>
            <a:chExt cx="1986536" cy="1846375"/>
          </a:xfrm>
        </p:grpSpPr>
        <p:grpSp>
          <p:nvGrpSpPr>
            <p:cNvPr id="6" name="组合 4"/>
            <p:cNvGrpSpPr/>
            <p:nvPr/>
          </p:nvGrpSpPr>
          <p:grpSpPr>
            <a:xfrm>
              <a:off x="4740782" y="1900065"/>
              <a:ext cx="1986536" cy="1489902"/>
              <a:chOff x="4740782" y="2821881"/>
              <a:chExt cx="1986536" cy="1489902"/>
            </a:xfrm>
          </p:grpSpPr>
          <p:sp>
            <p:nvSpPr>
              <p:cNvPr id="34" name="矩形 33"/>
              <p:cNvSpPr/>
              <p:nvPr/>
            </p:nvSpPr>
            <p:spPr>
              <a:xfrm>
                <a:off x="4740782" y="2821881"/>
                <a:ext cx="1986536" cy="1489902"/>
              </a:xfrm>
              <a:prstGeom prst="rect">
                <a:avLst/>
              </a:prstGeom>
              <a:solidFill>
                <a:schemeClr val="accent2">
                  <a:lumMod val="20000"/>
                  <a:lumOff val="8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4211" name="Picture 3" descr="C:\Users\Administrator\Desktop\未标题-3.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754951" y="2878963"/>
                <a:ext cx="1958198" cy="1381733"/>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40" name="矩形 39"/>
            <p:cNvSpPr/>
            <p:nvPr/>
          </p:nvSpPr>
          <p:spPr>
            <a:xfrm>
              <a:off x="4740782" y="1543592"/>
              <a:ext cx="1986536" cy="359216"/>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anose="020B0503020204020204" pitchFamily="34" charset="-122"/>
                  <a:ea typeface="微软雅黑" panose="020B0503020204020204" pitchFamily="34" charset="-122"/>
                </a:rPr>
                <a:t>肝纤维化</a:t>
              </a:r>
              <a:endParaRPr lang="zh-CN" altLang="en-US" b="1" dirty="0">
                <a:solidFill>
                  <a:prstClr val="black"/>
                </a:solidFill>
                <a:latin typeface="微软雅黑" panose="020B0503020204020204" pitchFamily="34" charset="-122"/>
                <a:ea typeface="微软雅黑" panose="020B0503020204020204" pitchFamily="34" charset="-122"/>
              </a:endParaRPr>
            </a:p>
          </p:txBody>
        </p:sp>
      </p:grpSp>
      <p:grpSp>
        <p:nvGrpSpPr>
          <p:cNvPr id="7" name="组合 5"/>
          <p:cNvGrpSpPr/>
          <p:nvPr/>
        </p:nvGrpSpPr>
        <p:grpSpPr>
          <a:xfrm>
            <a:off x="6787675" y="1814504"/>
            <a:ext cx="1807838" cy="1344970"/>
            <a:chOff x="6899714" y="2821881"/>
            <a:chExt cx="2002648" cy="1489902"/>
          </a:xfrm>
        </p:grpSpPr>
        <p:sp>
          <p:nvSpPr>
            <p:cNvPr id="35" name="矩形 34"/>
            <p:cNvSpPr/>
            <p:nvPr/>
          </p:nvSpPr>
          <p:spPr>
            <a:xfrm>
              <a:off x="6915826" y="2821881"/>
              <a:ext cx="1986536" cy="1489902"/>
            </a:xfrm>
            <a:prstGeom prst="rect">
              <a:avLst/>
            </a:prstGeom>
            <a:solidFill>
              <a:schemeClr val="accent2">
                <a:lumMod val="20000"/>
                <a:lumOff val="8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4212" name="Picture 4" descr="C:\Users\Administrator\Desktop\未标题-3.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899714" y="2824624"/>
              <a:ext cx="1957963" cy="1468472"/>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41" name="矩形 40"/>
          <p:cNvSpPr/>
          <p:nvPr/>
        </p:nvSpPr>
        <p:spPr>
          <a:xfrm>
            <a:off x="6802220" y="1492707"/>
            <a:ext cx="1793293" cy="324273"/>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prstClr val="black"/>
                </a:solidFill>
                <a:latin typeface="微软雅黑" panose="020B0503020204020204" pitchFamily="34" charset="-122"/>
                <a:ea typeface="微软雅黑" panose="020B0503020204020204" pitchFamily="34" charset="-122"/>
              </a:rPr>
              <a:t>肝癌</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733188" name="右箭头 733187"/>
          <p:cNvSpPr/>
          <p:nvPr/>
        </p:nvSpPr>
        <p:spPr>
          <a:xfrm>
            <a:off x="2297861" y="1845334"/>
            <a:ext cx="300592" cy="318441"/>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右箭头 46"/>
          <p:cNvSpPr/>
          <p:nvPr/>
        </p:nvSpPr>
        <p:spPr>
          <a:xfrm>
            <a:off x="4405988" y="1845334"/>
            <a:ext cx="300592" cy="318441"/>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右箭头 47"/>
          <p:cNvSpPr/>
          <p:nvPr/>
        </p:nvSpPr>
        <p:spPr>
          <a:xfrm>
            <a:off x="6501628" y="1845334"/>
            <a:ext cx="300592" cy="318441"/>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33199"/>
          <p:cNvGrpSpPr/>
          <p:nvPr/>
        </p:nvGrpSpPr>
        <p:grpSpPr>
          <a:xfrm>
            <a:off x="2827283" y="3159474"/>
            <a:ext cx="3147981" cy="3131043"/>
            <a:chOff x="2827283" y="3159474"/>
            <a:chExt cx="3147981" cy="3131043"/>
          </a:xfrm>
        </p:grpSpPr>
        <p:sp>
          <p:nvSpPr>
            <p:cNvPr id="81" name="饼形 80"/>
            <p:cNvSpPr/>
            <p:nvPr/>
          </p:nvSpPr>
          <p:spPr>
            <a:xfrm>
              <a:off x="3239264" y="3554517"/>
              <a:ext cx="2592000" cy="2592000"/>
            </a:xfrm>
            <a:prstGeom prst="pie">
              <a:avLst>
                <a:gd name="adj1" fmla="val 9135379"/>
                <a:gd name="adj2" fmla="val 1620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环形箭头 81"/>
            <p:cNvSpPr/>
            <p:nvPr/>
          </p:nvSpPr>
          <p:spPr>
            <a:xfrm>
              <a:off x="3095264" y="3410517"/>
              <a:ext cx="2880000" cy="2880000"/>
            </a:xfrm>
            <a:prstGeom prst="circularArrow">
              <a:avLst>
                <a:gd name="adj1" fmla="val 4146"/>
                <a:gd name="adj2" fmla="val 430925"/>
                <a:gd name="adj3" fmla="val 15758031"/>
                <a:gd name="adj4" fmla="val 9142337"/>
                <a:gd name="adj5" fmla="val 6001"/>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矩形 84"/>
            <p:cNvSpPr/>
            <p:nvPr/>
          </p:nvSpPr>
          <p:spPr>
            <a:xfrm>
              <a:off x="3315093" y="4243460"/>
              <a:ext cx="1296000" cy="646331"/>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精准定量</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新技术</a:t>
              </a:r>
            </a:p>
          </p:txBody>
        </p:sp>
        <p:sp>
          <p:nvSpPr>
            <p:cNvPr id="733198" name="圆角右箭头 733197"/>
            <p:cNvSpPr/>
            <p:nvPr/>
          </p:nvSpPr>
          <p:spPr>
            <a:xfrm flipV="1">
              <a:off x="2827283" y="3159474"/>
              <a:ext cx="592589" cy="1083986"/>
            </a:xfrm>
            <a:prstGeom prst="bentArrow">
              <a:avLst>
                <a:gd name="adj1" fmla="val 14358"/>
                <a:gd name="adj2" fmla="val 25000"/>
                <a:gd name="adj3" fmla="val 25000"/>
                <a:gd name="adj4" fmla="val 437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733201"/>
          <p:cNvGrpSpPr/>
          <p:nvPr/>
        </p:nvGrpSpPr>
        <p:grpSpPr>
          <a:xfrm>
            <a:off x="3112966" y="3470954"/>
            <a:ext cx="2880000" cy="2880000"/>
            <a:chOff x="3112966" y="3470954"/>
            <a:chExt cx="2880000" cy="2880000"/>
          </a:xfrm>
        </p:grpSpPr>
        <p:sp>
          <p:nvSpPr>
            <p:cNvPr id="84" name="饼形 83"/>
            <p:cNvSpPr/>
            <p:nvPr/>
          </p:nvSpPr>
          <p:spPr>
            <a:xfrm flipH="1">
              <a:off x="3270794" y="3638597"/>
              <a:ext cx="2592000" cy="2592000"/>
            </a:xfrm>
            <a:prstGeom prst="pie">
              <a:avLst>
                <a:gd name="adj1" fmla="val 1682994"/>
                <a:gd name="adj2" fmla="val 9114376"/>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矩形 86"/>
            <p:cNvSpPr/>
            <p:nvPr/>
          </p:nvSpPr>
          <p:spPr>
            <a:xfrm>
              <a:off x="3845785" y="5291569"/>
              <a:ext cx="1476586" cy="646331"/>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转化医学</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新机制</a:t>
              </a:r>
            </a:p>
          </p:txBody>
        </p:sp>
        <p:sp>
          <p:nvSpPr>
            <p:cNvPr id="93" name="环形箭头 92"/>
            <p:cNvSpPr/>
            <p:nvPr/>
          </p:nvSpPr>
          <p:spPr>
            <a:xfrm rot="14400000">
              <a:off x="3112966" y="3470954"/>
              <a:ext cx="2880000" cy="2880000"/>
            </a:xfrm>
            <a:prstGeom prst="circularArrow">
              <a:avLst>
                <a:gd name="adj1" fmla="val 4146"/>
                <a:gd name="adj2" fmla="val 430925"/>
                <a:gd name="adj3" fmla="val 15758031"/>
                <a:gd name="adj4" fmla="val 8933389"/>
                <a:gd name="adj5" fmla="val 6001"/>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733200"/>
          <p:cNvGrpSpPr/>
          <p:nvPr/>
        </p:nvGrpSpPr>
        <p:grpSpPr>
          <a:xfrm>
            <a:off x="3168833" y="3164639"/>
            <a:ext cx="3134501" cy="3136389"/>
            <a:chOff x="3168833" y="3164639"/>
            <a:chExt cx="3134501" cy="3136389"/>
          </a:xfrm>
        </p:grpSpPr>
        <p:sp>
          <p:nvSpPr>
            <p:cNvPr id="83" name="饼形 82"/>
            <p:cNvSpPr/>
            <p:nvPr/>
          </p:nvSpPr>
          <p:spPr>
            <a:xfrm flipH="1">
              <a:off x="3323344" y="3554517"/>
              <a:ext cx="2592000" cy="2592000"/>
            </a:xfrm>
            <a:prstGeom prst="pie">
              <a:avLst>
                <a:gd name="adj1" fmla="val 9135379"/>
                <a:gd name="adj2" fmla="val 1620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矩形 85"/>
            <p:cNvSpPr/>
            <p:nvPr/>
          </p:nvSpPr>
          <p:spPr>
            <a:xfrm>
              <a:off x="4493224" y="4243460"/>
              <a:ext cx="1296000" cy="646331"/>
            </a:xfrm>
            <a:prstGeom prst="rect">
              <a:avLst/>
            </a:prstGeom>
          </p:spPr>
          <p:txBody>
            <a:bodyPr wrap="squar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优化</a:t>
              </a:r>
              <a:r>
                <a:rPr lang="zh-CN" altLang="en-US" b="1" dirty="0">
                  <a:solidFill>
                    <a:schemeClr val="bg1"/>
                  </a:solidFill>
                  <a:latin typeface="微软雅黑" panose="020B0503020204020204" pitchFamily="34" charset="-122"/>
                  <a:ea typeface="微软雅黑" panose="020B0503020204020204" pitchFamily="34" charset="-122"/>
                </a:rPr>
                <a:t>治疗</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新方案</a:t>
              </a:r>
            </a:p>
          </p:txBody>
        </p:sp>
        <p:sp>
          <p:nvSpPr>
            <p:cNvPr id="91" name="圆角右箭头 90"/>
            <p:cNvSpPr/>
            <p:nvPr/>
          </p:nvSpPr>
          <p:spPr>
            <a:xfrm flipH="1" flipV="1">
              <a:off x="5710745" y="3164639"/>
              <a:ext cx="592589" cy="1083986"/>
            </a:xfrm>
            <a:prstGeom prst="bentArrow">
              <a:avLst>
                <a:gd name="adj1" fmla="val 14358"/>
                <a:gd name="adj2" fmla="val 25000"/>
                <a:gd name="adj3" fmla="val 25000"/>
                <a:gd name="adj4" fmla="val 437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环形箭头 93"/>
            <p:cNvSpPr/>
            <p:nvPr/>
          </p:nvSpPr>
          <p:spPr>
            <a:xfrm rot="7140000">
              <a:off x="3168833" y="3421028"/>
              <a:ext cx="2880000" cy="2880000"/>
            </a:xfrm>
            <a:prstGeom prst="circularArrow">
              <a:avLst>
                <a:gd name="adj1" fmla="val 4146"/>
                <a:gd name="adj2" fmla="val 430925"/>
                <a:gd name="adj3" fmla="val 15758031"/>
                <a:gd name="adj4" fmla="val 9060636"/>
                <a:gd name="adj5" fmla="val 6001"/>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416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
                                        <p:tgtEl>
                                          <p:spTgt spid="8"/>
                                        </p:tgtEl>
                                        <p:attrNameLst>
                                          <p:attrName>ppt_y</p:attrName>
                                        </p:attrNameLst>
                                      </p:cBhvr>
                                      <p:tavLst>
                                        <p:tav tm="0">
                                          <p:val>
                                            <p:strVal val="#ppt_y-#ppt_h*1.125000"/>
                                          </p:val>
                                        </p:tav>
                                        <p:tav tm="100000">
                                          <p:val>
                                            <p:strVal val="#ppt_y"/>
                                          </p:val>
                                        </p:tav>
                                      </p:tavLst>
                                    </p:anim>
                                    <p:animEffect transition="in" filter="wipe(down)">
                                      <p:cBhvr>
                                        <p:cTn id="8" dur="200"/>
                                        <p:tgtEl>
                                          <p:spTgt spid="8"/>
                                        </p:tgtEl>
                                      </p:cBhvr>
                                    </p:animEffect>
                                  </p:childTnLst>
                                </p:cTn>
                              </p:par>
                              <p:par>
                                <p:cTn id="9" presetID="12" presetClass="entr" presetSubtype="1" fill="hold" nodeType="withEffect">
                                  <p:stCondLst>
                                    <p:cond delay="687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00"/>
                                        <p:tgtEl>
                                          <p:spTgt spid="10"/>
                                        </p:tgtEl>
                                        <p:attrNameLst>
                                          <p:attrName>ppt_y</p:attrName>
                                        </p:attrNameLst>
                                      </p:cBhvr>
                                      <p:tavLst>
                                        <p:tav tm="0">
                                          <p:val>
                                            <p:strVal val="#ppt_y-#ppt_h*1.125000"/>
                                          </p:val>
                                        </p:tav>
                                        <p:tav tm="100000">
                                          <p:val>
                                            <p:strVal val="#ppt_y"/>
                                          </p:val>
                                        </p:tav>
                                      </p:tavLst>
                                    </p:anim>
                                    <p:animEffect transition="in" filter="wipe(down)">
                                      <p:cBhvr>
                                        <p:cTn id="12" dur="200"/>
                                        <p:tgtEl>
                                          <p:spTgt spid="10"/>
                                        </p:tgtEl>
                                      </p:cBhvr>
                                    </p:animEffect>
                                  </p:childTnLst>
                                </p:cTn>
                              </p:par>
                              <p:par>
                                <p:cTn id="13" presetID="12" presetClass="entr" presetSubtype="4" fill="hold" nodeType="withEffect">
                                  <p:stCondLst>
                                    <p:cond delay="153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200"/>
                                        <p:tgtEl>
                                          <p:spTgt spid="9"/>
                                        </p:tgtEl>
                                        <p:attrNameLst>
                                          <p:attrName>ppt_y</p:attrName>
                                        </p:attrNameLst>
                                      </p:cBhvr>
                                      <p:tavLst>
                                        <p:tav tm="0">
                                          <p:val>
                                            <p:strVal val="#ppt_y+#ppt_h*1.125000"/>
                                          </p:val>
                                        </p:tav>
                                        <p:tav tm="100000">
                                          <p:val>
                                            <p:strVal val="#ppt_y"/>
                                          </p:val>
                                        </p:tav>
                                      </p:tavLst>
                                    </p:anim>
                                    <p:animEffect transition="in" filter="wipe(up)">
                                      <p:cBhvr>
                                        <p:cTn id="16"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nvSpPr>
        <p:spPr>
          <a:xfrm>
            <a:off x="658813" y="423228"/>
            <a:ext cx="7683500" cy="639762"/>
          </a:xfrm>
          <a:prstGeom prst="rect">
            <a:avLst/>
          </a:prstGeom>
          <a:noFill/>
          <a:ln w="9525">
            <a:noFill/>
          </a:ln>
        </p:spPr>
        <p:txBody>
          <a:bodyPr wrap="square" lIns="91440" tIns="45720" rIns="91440" bIns="45720" anchor="ctr">
            <a:noAutofit/>
          </a:bodyPr>
          <a:lstStyle>
            <a:lvl1pPr algn="l" rtl="0" eaLnBrk="0" fontAlgn="base" hangingPunct="0">
              <a:spcBef>
                <a:spcPct val="0"/>
              </a:spcBef>
              <a:spcAft>
                <a:spcPct val="0"/>
              </a:spcAft>
              <a:defRPr sz="3600" b="1" kern="1200">
                <a:solidFill>
                  <a:srgbClr val="E60039"/>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eaLnBrk="1" hangingPunct="1">
              <a:lnSpc>
                <a:spcPct val="90000"/>
              </a:lnSpc>
            </a:pPr>
            <a:r>
              <a:rPr lang="zh-CN" altLang="en-US" sz="3200" kern="1200" dirty="0">
                <a:solidFill>
                  <a:srgbClr val="E60039"/>
                </a:solidFill>
                <a:latin typeface="微软雅黑" panose="020B0503020204020204" pitchFamily="34" charset="-122"/>
                <a:ea typeface="微软雅黑" panose="020B0503020204020204" pitchFamily="34" charset="-122"/>
                <a:cs typeface="+mj-cs"/>
                <a:sym typeface="Arial" panose="020B0604020202020204" pitchFamily="34" charset="0"/>
              </a:rPr>
              <a:t>过</a:t>
            </a:r>
            <a:r>
              <a:rPr lang="zh-CN" altLang="en-US" sz="3200" kern="1200" dirty="0" smtClean="0">
                <a:solidFill>
                  <a:srgbClr val="E60039"/>
                </a:solidFill>
                <a:latin typeface="微软雅黑" panose="020B0503020204020204" pitchFamily="34" charset="-122"/>
                <a:ea typeface="微软雅黑" panose="020B0503020204020204" pitchFamily="34" charset="-122"/>
                <a:cs typeface="+mj-cs"/>
                <a:sym typeface="Arial" panose="020B0604020202020204" pitchFamily="34" charset="0"/>
              </a:rPr>
              <a:t>去的国</a:t>
            </a:r>
            <a:r>
              <a:rPr lang="zh-CN" altLang="en-US" sz="3200" kern="1200" dirty="0">
                <a:solidFill>
                  <a:srgbClr val="E60039"/>
                </a:solidFill>
                <a:latin typeface="微软雅黑" panose="020B0503020204020204" pitchFamily="34" charset="-122"/>
                <a:ea typeface="微软雅黑" panose="020B0503020204020204" pitchFamily="34" charset="-122"/>
                <a:cs typeface="+mj-cs"/>
                <a:sym typeface="Arial" panose="020B0604020202020204" pitchFamily="34" charset="0"/>
              </a:rPr>
              <a:t>产</a:t>
            </a:r>
            <a:r>
              <a:rPr lang="en-US" altLang="zh-CN" sz="3200" kern="1200" dirty="0">
                <a:solidFill>
                  <a:srgbClr val="E60039"/>
                </a:solidFill>
                <a:latin typeface="微软雅黑" panose="020B0503020204020204" pitchFamily="34" charset="-122"/>
                <a:ea typeface="微软雅黑" panose="020B0503020204020204" pitchFamily="34" charset="-122"/>
                <a:cs typeface="+mj-cs"/>
                <a:sym typeface="Arial" panose="020B0604020202020204" pitchFamily="34" charset="0"/>
              </a:rPr>
              <a:t>HBV DNA</a:t>
            </a:r>
            <a:r>
              <a:rPr lang="zh-CN" altLang="en-US" sz="3200" kern="1200" dirty="0">
                <a:solidFill>
                  <a:srgbClr val="E60039"/>
                </a:solidFill>
                <a:latin typeface="微软雅黑" panose="020B0503020204020204" pitchFamily="34" charset="-122"/>
                <a:ea typeface="微软雅黑" panose="020B0503020204020204" pitchFamily="34" charset="-122"/>
                <a:cs typeface="+mj-cs"/>
                <a:sym typeface="Arial" panose="020B0604020202020204" pitchFamily="34" charset="0"/>
              </a:rPr>
              <a:t>检</a:t>
            </a:r>
            <a:r>
              <a:rPr lang="zh-CN" altLang="en-US" sz="3200" kern="1200" dirty="0" smtClean="0">
                <a:solidFill>
                  <a:srgbClr val="E60039"/>
                </a:solidFill>
                <a:latin typeface="微软雅黑" panose="020B0503020204020204" pitchFamily="34" charset="-122"/>
                <a:ea typeface="微软雅黑" panose="020B0503020204020204" pitchFamily="34" charset="-122"/>
                <a:cs typeface="+mj-cs"/>
                <a:sym typeface="Arial" panose="020B0604020202020204" pitchFamily="34" charset="0"/>
              </a:rPr>
              <a:t>测</a:t>
            </a:r>
            <a:endParaRPr lang="zh-CN" altLang="en-US" sz="3200" kern="1200" dirty="0">
              <a:solidFill>
                <a:srgbClr val="E60039"/>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3315" name="TextBox 6"/>
          <p:cNvSpPr txBox="1"/>
          <p:nvPr/>
        </p:nvSpPr>
        <p:spPr>
          <a:xfrm>
            <a:off x="5973763" y="5675313"/>
            <a:ext cx="2917825" cy="261937"/>
          </a:xfrm>
          <a:prstGeom prst="rect">
            <a:avLst/>
          </a:prstGeom>
          <a:noFill/>
          <a:ln w="9525">
            <a:noFill/>
          </a:ln>
        </p:spPr>
        <p:txBody>
          <a:bodyPr anchor="t">
            <a:spAutoFit/>
          </a:bodyPr>
          <a:lstStyle/>
          <a:p>
            <a:pPr lvl="0" indent="0" latinLnBrk="1"/>
            <a:r>
              <a:rPr lang="zh-CN" altLang="en-US" sz="1100" dirty="0">
                <a:latin typeface="Times New Roman" panose="02020603050405020304" pitchFamily="18" charset="0"/>
                <a:ea typeface="微软雅黑" panose="020B0503020204020204" pitchFamily="34" charset="-122"/>
              </a:rPr>
              <a:t>（鲁凤民，乙型肝炎实验室诊断的研究进展）</a:t>
            </a:r>
          </a:p>
        </p:txBody>
      </p:sp>
      <p:sp>
        <p:nvSpPr>
          <p:cNvPr id="13316" name="矩形 47"/>
          <p:cNvSpPr/>
          <p:nvPr/>
        </p:nvSpPr>
        <p:spPr>
          <a:xfrm>
            <a:off x="723900" y="2497773"/>
            <a:ext cx="1897380" cy="502920"/>
          </a:xfrm>
          <a:prstGeom prst="rect">
            <a:avLst/>
          </a:prstGeom>
          <a:noFill/>
          <a:ln w="9525">
            <a:noFill/>
          </a:ln>
        </p:spPr>
        <p:txBody>
          <a:bodyPr wrap="none" anchor="t">
            <a:spAutoFit/>
          </a:bodyPr>
          <a:lstStyle/>
          <a:p>
            <a:pPr marL="342900" lvl="0" indent="-342900" latinLnBrk="1">
              <a:lnSpc>
                <a:spcPct val="150000"/>
              </a:lnSpc>
              <a:buClr>
                <a:srgbClr val="FF0000"/>
              </a:buClr>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检测灵敏度低</a:t>
            </a:r>
          </a:p>
        </p:txBody>
      </p:sp>
      <p:sp>
        <p:nvSpPr>
          <p:cNvPr id="13317" name="矩形 51"/>
          <p:cNvSpPr/>
          <p:nvPr/>
        </p:nvSpPr>
        <p:spPr>
          <a:xfrm>
            <a:off x="723900" y="3218498"/>
            <a:ext cx="1897380" cy="502920"/>
          </a:xfrm>
          <a:prstGeom prst="rect">
            <a:avLst/>
          </a:prstGeom>
          <a:noFill/>
          <a:ln w="9525">
            <a:noFill/>
          </a:ln>
        </p:spPr>
        <p:txBody>
          <a:bodyPr wrap="none" anchor="t">
            <a:spAutoFit/>
          </a:bodyPr>
          <a:lstStyle/>
          <a:p>
            <a:pPr marL="342900" lvl="0" indent="-342900" latinLnBrk="1">
              <a:lnSpc>
                <a:spcPct val="150000"/>
              </a:lnSpc>
              <a:buClr>
                <a:srgbClr val="FF0000"/>
              </a:buClr>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定量精密度差</a:t>
            </a:r>
          </a:p>
        </p:txBody>
      </p:sp>
      <p:sp>
        <p:nvSpPr>
          <p:cNvPr id="13318" name="矩形 52"/>
          <p:cNvSpPr/>
          <p:nvPr/>
        </p:nvSpPr>
        <p:spPr>
          <a:xfrm>
            <a:off x="723900" y="3937635"/>
            <a:ext cx="2125980" cy="502920"/>
          </a:xfrm>
          <a:prstGeom prst="rect">
            <a:avLst/>
          </a:prstGeom>
          <a:noFill/>
          <a:ln w="9525">
            <a:noFill/>
          </a:ln>
        </p:spPr>
        <p:txBody>
          <a:bodyPr wrap="none" anchor="t">
            <a:spAutoFit/>
          </a:bodyPr>
          <a:lstStyle/>
          <a:p>
            <a:pPr marL="342900" lvl="0" indent="-342900" latinLnBrk="1">
              <a:lnSpc>
                <a:spcPct val="150000"/>
              </a:lnSpc>
              <a:buClr>
                <a:srgbClr val="FF0000"/>
              </a:buClr>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线性定量范围窄</a:t>
            </a:r>
          </a:p>
        </p:txBody>
      </p:sp>
      <p:sp>
        <p:nvSpPr>
          <p:cNvPr id="13319" name="矩形 53"/>
          <p:cNvSpPr/>
          <p:nvPr/>
        </p:nvSpPr>
        <p:spPr>
          <a:xfrm>
            <a:off x="723900" y="4514215"/>
            <a:ext cx="3117850" cy="914400"/>
          </a:xfrm>
          <a:prstGeom prst="rect">
            <a:avLst/>
          </a:prstGeom>
          <a:noFill/>
          <a:ln w="9525">
            <a:noFill/>
          </a:ln>
        </p:spPr>
        <p:txBody>
          <a:bodyPr wrap="square" anchor="t">
            <a:spAutoFit/>
          </a:bodyPr>
          <a:lstStyle/>
          <a:p>
            <a:pPr marL="342900" lvl="0" indent="-342900" latinLnBrk="1">
              <a:lnSpc>
                <a:spcPct val="150000"/>
              </a:lnSpc>
              <a:buClr>
                <a:srgbClr val="FF0000"/>
              </a:buClr>
              <a:buFont typeface="Wingdings" panose="05000000000000000000" pitchFamily="2" charset="2"/>
              <a:buChar char="p"/>
            </a:pPr>
            <a:r>
              <a:rPr lang="zh-CN" altLang="en-US" dirty="0">
                <a:latin typeface="微软雅黑" panose="020B0503020204020204" pitchFamily="34" charset="-122"/>
                <a:ea typeface="微软雅黑" panose="020B0503020204020204" pitchFamily="34" charset="-122"/>
              </a:rPr>
              <a:t>低病毒载量和高病毒载量的检测困难</a:t>
            </a:r>
          </a:p>
        </p:txBody>
      </p:sp>
      <p:grpSp>
        <p:nvGrpSpPr>
          <p:cNvPr id="2" name="组合 75"/>
          <p:cNvGrpSpPr/>
          <p:nvPr/>
        </p:nvGrpSpPr>
        <p:grpSpPr>
          <a:xfrm>
            <a:off x="3961130" y="2211388"/>
            <a:ext cx="4865688" cy="3175000"/>
            <a:chOff x="4176969" y="1811020"/>
            <a:chExt cx="4865802" cy="3174793"/>
          </a:xfrm>
        </p:grpSpPr>
        <p:grpSp>
          <p:nvGrpSpPr>
            <p:cNvPr id="3" name="组合 43"/>
            <p:cNvGrpSpPr/>
            <p:nvPr/>
          </p:nvGrpSpPr>
          <p:grpSpPr>
            <a:xfrm>
              <a:off x="4317986" y="2281286"/>
              <a:ext cx="4724785" cy="2439742"/>
              <a:chOff x="3767197" y="1112233"/>
              <a:chExt cx="4724785" cy="2439742"/>
            </a:xfrm>
          </p:grpSpPr>
          <p:cxnSp>
            <p:nvCxnSpPr>
              <p:cNvPr id="139" name="直接连接符 138"/>
              <p:cNvCxnSpPr/>
              <p:nvPr/>
            </p:nvCxnSpPr>
            <p:spPr>
              <a:xfrm>
                <a:off x="5343895" y="1357883"/>
                <a:ext cx="6350" cy="207790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5709029" y="1357883"/>
                <a:ext cx="6350" cy="207790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6074163" y="1357883"/>
                <a:ext cx="6350" cy="207790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6437708" y="1357883"/>
                <a:ext cx="6350" cy="207790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6802842" y="1357883"/>
                <a:ext cx="6350" cy="207790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7166389" y="1357883"/>
                <a:ext cx="6350" cy="207790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7537872" y="1357883"/>
                <a:ext cx="6350" cy="207790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7896656" y="1357883"/>
                <a:ext cx="6350" cy="2077902"/>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8266552" y="1357883"/>
                <a:ext cx="6350" cy="207790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8" name="右箭头 147"/>
              <p:cNvSpPr/>
              <p:nvPr/>
            </p:nvSpPr>
            <p:spPr>
              <a:xfrm>
                <a:off x="5867783" y="1473762"/>
                <a:ext cx="1800268" cy="161914"/>
              </a:xfrm>
              <a:prstGeom prst="rightArrow">
                <a:avLst>
                  <a:gd name="adj1" fmla="val 50000"/>
                  <a:gd name="adj2" fmla="val 130079"/>
                </a:avLst>
              </a:prstGeom>
              <a:solidFill>
                <a:srgbClr val="00A8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1"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9" name="右箭头 148"/>
              <p:cNvSpPr/>
              <p:nvPr/>
            </p:nvSpPr>
            <p:spPr>
              <a:xfrm>
                <a:off x="5720141" y="1713460"/>
                <a:ext cx="1581187" cy="161914"/>
              </a:xfrm>
              <a:prstGeom prst="rightArrow">
                <a:avLst>
                  <a:gd name="adj1" fmla="val 50000"/>
                  <a:gd name="adj2" fmla="val 130079"/>
                </a:avLst>
              </a:prstGeom>
              <a:solidFill>
                <a:srgbClr val="00A8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1"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0" name="右箭头 149"/>
              <p:cNvSpPr/>
              <p:nvPr/>
            </p:nvSpPr>
            <p:spPr>
              <a:xfrm>
                <a:off x="6444058" y="1984904"/>
                <a:ext cx="1092226" cy="161914"/>
              </a:xfrm>
              <a:prstGeom prst="rightArrow">
                <a:avLst>
                  <a:gd name="adj1" fmla="val 50000"/>
                  <a:gd name="adj2" fmla="val 130079"/>
                </a:avLst>
              </a:prstGeom>
              <a:solidFill>
                <a:srgbClr val="00A8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1"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1" name="右箭头 150"/>
              <p:cNvSpPr/>
              <p:nvPr/>
            </p:nvSpPr>
            <p:spPr>
              <a:xfrm>
                <a:off x="5343895" y="2275398"/>
                <a:ext cx="2684526" cy="161914"/>
              </a:xfrm>
              <a:prstGeom prst="rightArrow">
                <a:avLst>
                  <a:gd name="adj1" fmla="val 50000"/>
                  <a:gd name="adj2" fmla="val 130079"/>
                </a:avLst>
              </a:prstGeom>
              <a:solidFill>
                <a:srgbClr val="FCB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1"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2" name="右箭头 151"/>
              <p:cNvSpPr/>
              <p:nvPr/>
            </p:nvSpPr>
            <p:spPr>
              <a:xfrm>
                <a:off x="5412159" y="2572241"/>
                <a:ext cx="2616262" cy="161914"/>
              </a:xfrm>
              <a:prstGeom prst="rightArrow">
                <a:avLst>
                  <a:gd name="adj1" fmla="val 50000"/>
                  <a:gd name="adj2" fmla="val 130079"/>
                </a:avLst>
              </a:prstGeom>
              <a:solidFill>
                <a:srgbClr val="FCB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1"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3" name="右箭头 152"/>
              <p:cNvSpPr/>
              <p:nvPr/>
            </p:nvSpPr>
            <p:spPr>
              <a:xfrm>
                <a:off x="5343895" y="2856385"/>
                <a:ext cx="2684526" cy="161914"/>
              </a:xfrm>
              <a:prstGeom prst="rightArrow">
                <a:avLst>
                  <a:gd name="adj1" fmla="val 50000"/>
                  <a:gd name="adj2" fmla="val 130079"/>
                </a:avLst>
              </a:prstGeom>
              <a:solidFill>
                <a:srgbClr val="FCB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1"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4" name="右箭头 153"/>
              <p:cNvSpPr/>
              <p:nvPr/>
            </p:nvSpPr>
            <p:spPr>
              <a:xfrm>
                <a:off x="5350246" y="3172277"/>
                <a:ext cx="3092523" cy="161914"/>
              </a:xfrm>
              <a:prstGeom prst="rightArrow">
                <a:avLst>
                  <a:gd name="adj1" fmla="val 50000"/>
                  <a:gd name="adj2" fmla="val 130079"/>
                </a:avLst>
              </a:prstGeom>
              <a:solidFill>
                <a:srgbClr val="FCB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1"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38" name="TextBox 15"/>
              <p:cNvSpPr txBox="1"/>
              <p:nvPr/>
            </p:nvSpPr>
            <p:spPr>
              <a:xfrm>
                <a:off x="4499992" y="1452303"/>
                <a:ext cx="792088" cy="254618"/>
              </a:xfrm>
              <a:prstGeom prst="rect">
                <a:avLst/>
              </a:prstGeom>
              <a:noFill/>
              <a:ln w="9525">
                <a:noFill/>
              </a:ln>
            </p:spPr>
            <p:txBody>
              <a:bodyPr anchor="t">
                <a:spAutoFit/>
              </a:bodyPr>
              <a:lstStyle/>
              <a:p>
                <a:pPr lvl="0" indent="0" latinLnBrk="1"/>
                <a:r>
                  <a:rPr lang="zh-CN" altLang="en-US" sz="1000" b="1" dirty="0">
                    <a:latin typeface="微软雅黑" panose="020B0503020204020204" pitchFamily="34" charset="-122"/>
                    <a:ea typeface="微软雅黑" panose="020B0503020204020204" pitchFamily="34" charset="-122"/>
                  </a:rPr>
                  <a:t>国产品牌</a:t>
                </a:r>
                <a:r>
                  <a:rPr lang="en-US" altLang="zh-CN" sz="1000" b="1" dirty="0">
                    <a:latin typeface="微软雅黑" panose="020B0503020204020204" pitchFamily="34" charset="-122"/>
                    <a:ea typeface="微软雅黑" panose="020B0503020204020204" pitchFamily="34" charset="-122"/>
                  </a:rPr>
                  <a:t>1</a:t>
                </a:r>
                <a:endParaRPr lang="zh-CN" altLang="en-US" sz="1000" b="1" dirty="0">
                  <a:latin typeface="微软雅黑" panose="020B0503020204020204" pitchFamily="34" charset="-122"/>
                  <a:ea typeface="微软雅黑" panose="020B0503020204020204" pitchFamily="34" charset="-122"/>
                </a:endParaRPr>
              </a:p>
            </p:txBody>
          </p:sp>
          <p:sp>
            <p:nvSpPr>
              <p:cNvPr id="13339" name="TextBox 25"/>
              <p:cNvSpPr txBox="1"/>
              <p:nvPr/>
            </p:nvSpPr>
            <p:spPr>
              <a:xfrm>
                <a:off x="4499992" y="1693260"/>
                <a:ext cx="792088" cy="254618"/>
              </a:xfrm>
              <a:prstGeom prst="rect">
                <a:avLst/>
              </a:prstGeom>
              <a:noFill/>
              <a:ln w="9525">
                <a:noFill/>
              </a:ln>
            </p:spPr>
            <p:txBody>
              <a:bodyPr anchor="t">
                <a:spAutoFit/>
              </a:bodyPr>
              <a:lstStyle/>
              <a:p>
                <a:pPr lvl="0" indent="0" latinLnBrk="1"/>
                <a:r>
                  <a:rPr lang="zh-CN" altLang="en-US" sz="1000" b="1" dirty="0">
                    <a:latin typeface="微软雅黑" panose="020B0503020204020204" pitchFamily="34" charset="-122"/>
                    <a:ea typeface="微软雅黑" panose="020B0503020204020204" pitchFamily="34" charset="-122"/>
                  </a:rPr>
                  <a:t>国产品牌</a:t>
                </a:r>
                <a:r>
                  <a:rPr lang="en-US" altLang="zh-CN" sz="1000" b="1" dirty="0">
                    <a:latin typeface="微软雅黑" panose="020B0503020204020204" pitchFamily="34" charset="-122"/>
                    <a:ea typeface="微软雅黑" panose="020B0503020204020204" pitchFamily="34" charset="-122"/>
                  </a:rPr>
                  <a:t>2</a:t>
                </a:r>
                <a:endParaRPr lang="zh-CN" altLang="en-US" sz="1000" b="1" dirty="0">
                  <a:latin typeface="微软雅黑" panose="020B0503020204020204" pitchFamily="34" charset="-122"/>
                  <a:ea typeface="微软雅黑" panose="020B0503020204020204" pitchFamily="34" charset="-122"/>
                </a:endParaRPr>
              </a:p>
            </p:txBody>
          </p:sp>
          <p:sp>
            <p:nvSpPr>
              <p:cNvPr id="13340" name="TextBox 26"/>
              <p:cNvSpPr txBox="1"/>
              <p:nvPr/>
            </p:nvSpPr>
            <p:spPr>
              <a:xfrm>
                <a:off x="4500682" y="1958285"/>
                <a:ext cx="790639" cy="254618"/>
              </a:xfrm>
              <a:prstGeom prst="rect">
                <a:avLst/>
              </a:prstGeom>
              <a:noFill/>
              <a:ln w="9525">
                <a:noFill/>
              </a:ln>
            </p:spPr>
            <p:txBody>
              <a:bodyPr anchor="t">
                <a:spAutoFit/>
              </a:bodyPr>
              <a:lstStyle/>
              <a:p>
                <a:pPr lvl="0" indent="0" latinLnBrk="1"/>
                <a:r>
                  <a:rPr lang="zh-CN" altLang="en-US" sz="1000" b="1" dirty="0">
                    <a:latin typeface="微软雅黑" panose="020B0503020204020204" pitchFamily="34" charset="-122"/>
                    <a:ea typeface="微软雅黑" panose="020B0503020204020204" pitchFamily="34" charset="-122"/>
                  </a:rPr>
                  <a:t>国产品牌</a:t>
                </a:r>
                <a:r>
                  <a:rPr lang="en-US" altLang="zh-CN" sz="1000" b="1" dirty="0">
                    <a:latin typeface="微软雅黑" panose="020B0503020204020204" pitchFamily="34" charset="-122"/>
                    <a:ea typeface="微软雅黑" panose="020B0503020204020204" pitchFamily="34" charset="-122"/>
                  </a:rPr>
                  <a:t>3</a:t>
                </a:r>
                <a:endParaRPr lang="zh-CN" altLang="en-US" sz="1000" b="1" dirty="0">
                  <a:latin typeface="微软雅黑" panose="020B0503020204020204" pitchFamily="34" charset="-122"/>
                  <a:ea typeface="微软雅黑" panose="020B0503020204020204" pitchFamily="34" charset="-122"/>
                </a:endParaRPr>
              </a:p>
            </p:txBody>
          </p:sp>
          <p:sp>
            <p:nvSpPr>
              <p:cNvPr id="13341" name="TextBox 27"/>
              <p:cNvSpPr txBox="1"/>
              <p:nvPr/>
            </p:nvSpPr>
            <p:spPr>
              <a:xfrm>
                <a:off x="4139952" y="2239210"/>
                <a:ext cx="1264436"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Cobas TaqMan</a:t>
                </a:r>
                <a:endParaRPr lang="zh-CN" altLang="en-US" sz="1000" b="1" dirty="0">
                  <a:latin typeface="微软雅黑" panose="020B0503020204020204" pitchFamily="34" charset="-122"/>
                  <a:ea typeface="微软雅黑" panose="020B0503020204020204" pitchFamily="34" charset="-122"/>
                </a:endParaRPr>
              </a:p>
            </p:txBody>
          </p:sp>
          <p:sp>
            <p:nvSpPr>
              <p:cNvPr id="13342" name="TextBox 28"/>
              <p:cNvSpPr txBox="1"/>
              <p:nvPr/>
            </p:nvSpPr>
            <p:spPr>
              <a:xfrm>
                <a:off x="3822764" y="2494806"/>
                <a:ext cx="1787671" cy="396835"/>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RealArt HBV LC PCR</a:t>
                </a:r>
              </a:p>
              <a:p>
                <a:pPr lvl="0" indent="0" latinLnBrk="1"/>
                <a:r>
                  <a:rPr lang="en-US" altLang="zh-CN" sz="1000" b="1" dirty="0">
                    <a:latin typeface="微软雅黑" panose="020B0503020204020204" pitchFamily="34" charset="-122"/>
                    <a:ea typeface="微软雅黑" panose="020B0503020204020204" pitchFamily="34" charset="-122"/>
                  </a:rPr>
                  <a:t>      </a:t>
                </a:r>
                <a:r>
                  <a:rPr lang="en-US" altLang="zh-CN" sz="900" dirty="0">
                    <a:latin typeface="微软雅黑" panose="020B0503020204020204" pitchFamily="34" charset="-122"/>
                    <a:ea typeface="微软雅黑" panose="020B0503020204020204" pitchFamily="34" charset="-122"/>
                  </a:rPr>
                  <a:t>(Artus Biotech)</a:t>
                </a:r>
                <a:endParaRPr lang="zh-CN" altLang="en-US" sz="900" dirty="0">
                  <a:latin typeface="微软雅黑" panose="020B0503020204020204" pitchFamily="34" charset="-122"/>
                  <a:ea typeface="微软雅黑" panose="020B0503020204020204" pitchFamily="34" charset="-122"/>
                </a:endParaRPr>
              </a:p>
            </p:txBody>
          </p:sp>
          <p:sp>
            <p:nvSpPr>
              <p:cNvPr id="13343" name="TextBox 29"/>
              <p:cNvSpPr txBox="1"/>
              <p:nvPr/>
            </p:nvSpPr>
            <p:spPr>
              <a:xfrm>
                <a:off x="3767197" y="2826560"/>
                <a:ext cx="1787671" cy="396836"/>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Versant HBV DNA1.0</a:t>
                </a:r>
              </a:p>
              <a:p>
                <a:pPr lvl="0" indent="0" latinLnBrk="1"/>
                <a:r>
                  <a:rPr lang="en-US" altLang="zh-CN" sz="1000" b="1" dirty="0">
                    <a:latin typeface="微软雅黑" panose="020B0503020204020204" pitchFamily="34" charset="-122"/>
                    <a:ea typeface="微软雅黑" panose="020B0503020204020204" pitchFamily="34" charset="-122"/>
                  </a:rPr>
                  <a:t>       </a:t>
                </a:r>
                <a:r>
                  <a:rPr lang="en-US" altLang="zh-CN" sz="900" dirty="0">
                    <a:latin typeface="微软雅黑" panose="020B0503020204020204" pitchFamily="34" charset="-122"/>
                    <a:ea typeface="微软雅黑" panose="020B0503020204020204" pitchFamily="34" charset="-122"/>
                  </a:rPr>
                  <a:t>(Kpcr,Siemens)</a:t>
                </a:r>
                <a:endParaRPr lang="zh-CN" altLang="en-US" sz="900" dirty="0">
                  <a:latin typeface="微软雅黑" panose="020B0503020204020204" pitchFamily="34" charset="-122"/>
                  <a:ea typeface="微软雅黑" panose="020B0503020204020204" pitchFamily="34" charset="-122"/>
                </a:endParaRPr>
              </a:p>
            </p:txBody>
          </p:sp>
          <p:sp>
            <p:nvSpPr>
              <p:cNvPr id="13344" name="TextBox 30"/>
              <p:cNvSpPr txBox="1"/>
              <p:nvPr/>
            </p:nvSpPr>
            <p:spPr>
              <a:xfrm>
                <a:off x="4008517" y="3155140"/>
                <a:ext cx="1787670" cy="396835"/>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Abbott Real-time</a:t>
                </a:r>
              </a:p>
              <a:p>
                <a:pPr lvl="0" indent="0" latinLnBrk="1"/>
                <a:r>
                  <a:rPr lang="en-US" altLang="zh-CN" sz="1000" b="1" dirty="0">
                    <a:latin typeface="微软雅黑" panose="020B0503020204020204" pitchFamily="34" charset="-122"/>
                    <a:ea typeface="微软雅黑" panose="020B0503020204020204" pitchFamily="34" charset="-122"/>
                  </a:rPr>
                  <a:t>   </a:t>
                </a:r>
                <a:r>
                  <a:rPr lang="en-US" altLang="zh-CN" sz="900" dirty="0">
                    <a:latin typeface="微软雅黑" panose="020B0503020204020204" pitchFamily="34" charset="-122"/>
                    <a:ea typeface="微软雅黑" panose="020B0503020204020204" pitchFamily="34" charset="-122"/>
                  </a:rPr>
                  <a:t>(Kpcr,Siemens)</a:t>
                </a:r>
                <a:endParaRPr lang="zh-CN" altLang="en-US" sz="900" dirty="0">
                  <a:latin typeface="微软雅黑" panose="020B0503020204020204" pitchFamily="34" charset="-122"/>
                  <a:ea typeface="微软雅黑" panose="020B0503020204020204" pitchFamily="34" charset="-122"/>
                </a:endParaRPr>
              </a:p>
            </p:txBody>
          </p:sp>
          <p:sp>
            <p:nvSpPr>
              <p:cNvPr id="13345" name="TextBox 31"/>
              <p:cNvSpPr txBox="1"/>
              <p:nvPr/>
            </p:nvSpPr>
            <p:spPr>
              <a:xfrm>
                <a:off x="4499992" y="1112234"/>
                <a:ext cx="656743"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IU/ml</a:t>
                </a:r>
                <a:endParaRPr lang="zh-CN" altLang="en-US" sz="900" dirty="0">
                  <a:latin typeface="微软雅黑" panose="020B0503020204020204" pitchFamily="34" charset="-122"/>
                  <a:ea typeface="微软雅黑" panose="020B0503020204020204" pitchFamily="34" charset="-122"/>
                </a:endParaRPr>
              </a:p>
            </p:txBody>
          </p:sp>
          <p:sp>
            <p:nvSpPr>
              <p:cNvPr id="13346" name="TextBox 32"/>
              <p:cNvSpPr txBox="1"/>
              <p:nvPr/>
            </p:nvSpPr>
            <p:spPr>
              <a:xfrm>
                <a:off x="5181447"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endParaRPr lang="zh-CN" altLang="en-US" sz="900" dirty="0">
                  <a:latin typeface="微软雅黑" panose="020B0503020204020204" pitchFamily="34" charset="-122"/>
                  <a:ea typeface="微软雅黑" panose="020B0503020204020204" pitchFamily="34" charset="-122"/>
                </a:endParaRPr>
              </a:p>
            </p:txBody>
          </p:sp>
          <p:sp>
            <p:nvSpPr>
              <p:cNvPr id="13347" name="TextBox 33"/>
              <p:cNvSpPr txBox="1"/>
              <p:nvPr/>
            </p:nvSpPr>
            <p:spPr>
              <a:xfrm>
                <a:off x="5521256"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r>
                  <a:rPr lang="en-US" altLang="zh-CN" sz="1000" b="1" baseline="30000" dirty="0">
                    <a:latin typeface="微软雅黑" panose="020B0503020204020204" pitchFamily="34" charset="-122"/>
                    <a:ea typeface="微软雅黑" panose="020B0503020204020204" pitchFamily="34" charset="-122"/>
                  </a:rPr>
                  <a:t>2</a:t>
                </a:r>
                <a:endParaRPr lang="zh-CN" altLang="en-US" sz="900" baseline="30000" dirty="0">
                  <a:latin typeface="微软雅黑" panose="020B0503020204020204" pitchFamily="34" charset="-122"/>
                  <a:ea typeface="微软雅黑" panose="020B0503020204020204" pitchFamily="34" charset="-122"/>
                </a:endParaRPr>
              </a:p>
            </p:txBody>
          </p:sp>
          <p:sp>
            <p:nvSpPr>
              <p:cNvPr id="13348" name="TextBox 34"/>
              <p:cNvSpPr txBox="1"/>
              <p:nvPr/>
            </p:nvSpPr>
            <p:spPr>
              <a:xfrm>
                <a:off x="5868144"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r>
                  <a:rPr lang="en-US" altLang="zh-CN" sz="1000" b="1" baseline="30000" dirty="0">
                    <a:latin typeface="微软雅黑" panose="020B0503020204020204" pitchFamily="34" charset="-122"/>
                    <a:ea typeface="微软雅黑" panose="020B0503020204020204" pitchFamily="34" charset="-122"/>
                  </a:rPr>
                  <a:t>3</a:t>
                </a:r>
                <a:endParaRPr lang="zh-CN" altLang="en-US" sz="900" baseline="30000" dirty="0">
                  <a:latin typeface="微软雅黑" panose="020B0503020204020204" pitchFamily="34" charset="-122"/>
                  <a:ea typeface="微软雅黑" panose="020B0503020204020204" pitchFamily="34" charset="-122"/>
                </a:endParaRPr>
              </a:p>
            </p:txBody>
          </p:sp>
          <p:sp>
            <p:nvSpPr>
              <p:cNvPr id="13349" name="TextBox 36"/>
              <p:cNvSpPr txBox="1"/>
              <p:nvPr/>
            </p:nvSpPr>
            <p:spPr>
              <a:xfrm>
                <a:off x="6263560"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r>
                  <a:rPr lang="en-US" altLang="zh-CN" sz="1000" b="1" baseline="30000" dirty="0">
                    <a:latin typeface="微软雅黑" panose="020B0503020204020204" pitchFamily="34" charset="-122"/>
                    <a:ea typeface="微软雅黑" panose="020B0503020204020204" pitchFamily="34" charset="-122"/>
                  </a:rPr>
                  <a:t>4</a:t>
                </a:r>
                <a:endParaRPr lang="zh-CN" altLang="en-US" sz="900" baseline="30000" dirty="0">
                  <a:latin typeface="微软雅黑" panose="020B0503020204020204" pitchFamily="34" charset="-122"/>
                  <a:ea typeface="微软雅黑" panose="020B0503020204020204" pitchFamily="34" charset="-122"/>
                </a:endParaRPr>
              </a:p>
            </p:txBody>
          </p:sp>
          <p:sp>
            <p:nvSpPr>
              <p:cNvPr id="13350" name="TextBox 37"/>
              <p:cNvSpPr txBox="1"/>
              <p:nvPr/>
            </p:nvSpPr>
            <p:spPr>
              <a:xfrm>
                <a:off x="6609549"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r>
                  <a:rPr lang="en-US" altLang="zh-CN" sz="1000" b="1" baseline="30000" dirty="0">
                    <a:latin typeface="微软雅黑" panose="020B0503020204020204" pitchFamily="34" charset="-122"/>
                    <a:ea typeface="微软雅黑" panose="020B0503020204020204" pitchFamily="34" charset="-122"/>
                  </a:rPr>
                  <a:t>5</a:t>
                </a:r>
                <a:endParaRPr lang="zh-CN" altLang="en-US" sz="900" baseline="30000" dirty="0">
                  <a:latin typeface="微软雅黑" panose="020B0503020204020204" pitchFamily="34" charset="-122"/>
                  <a:ea typeface="微软雅黑" panose="020B0503020204020204" pitchFamily="34" charset="-122"/>
                </a:endParaRPr>
              </a:p>
            </p:txBody>
          </p:sp>
          <p:sp>
            <p:nvSpPr>
              <p:cNvPr id="13351" name="TextBox 38"/>
              <p:cNvSpPr txBox="1"/>
              <p:nvPr/>
            </p:nvSpPr>
            <p:spPr>
              <a:xfrm>
                <a:off x="6974074"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r>
                  <a:rPr lang="en-US" altLang="zh-CN" sz="1000" b="1" baseline="30000" dirty="0">
                    <a:latin typeface="微软雅黑" panose="020B0503020204020204" pitchFamily="34" charset="-122"/>
                    <a:ea typeface="微软雅黑" panose="020B0503020204020204" pitchFamily="34" charset="-122"/>
                  </a:rPr>
                  <a:t>6</a:t>
                </a:r>
                <a:endParaRPr lang="zh-CN" altLang="en-US" sz="900" baseline="30000" dirty="0">
                  <a:latin typeface="微软雅黑" panose="020B0503020204020204" pitchFamily="34" charset="-122"/>
                  <a:ea typeface="微软雅黑" panose="020B0503020204020204" pitchFamily="34" charset="-122"/>
                </a:endParaRPr>
              </a:p>
            </p:txBody>
          </p:sp>
          <p:sp>
            <p:nvSpPr>
              <p:cNvPr id="13352" name="TextBox 39"/>
              <p:cNvSpPr txBox="1"/>
              <p:nvPr/>
            </p:nvSpPr>
            <p:spPr>
              <a:xfrm>
                <a:off x="7332420"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r>
                  <a:rPr lang="en-US" altLang="zh-CN" sz="1000" b="1" baseline="30000" dirty="0">
                    <a:latin typeface="微软雅黑" panose="020B0503020204020204" pitchFamily="34" charset="-122"/>
                    <a:ea typeface="微软雅黑" panose="020B0503020204020204" pitchFamily="34" charset="-122"/>
                  </a:rPr>
                  <a:t>7</a:t>
                </a:r>
                <a:endParaRPr lang="zh-CN" altLang="en-US" sz="900" baseline="30000" dirty="0">
                  <a:latin typeface="微软雅黑" panose="020B0503020204020204" pitchFamily="34" charset="-122"/>
                  <a:ea typeface="微软雅黑" panose="020B0503020204020204" pitchFamily="34" charset="-122"/>
                </a:endParaRPr>
              </a:p>
            </p:txBody>
          </p:sp>
          <p:sp>
            <p:nvSpPr>
              <p:cNvPr id="13353" name="TextBox 40"/>
              <p:cNvSpPr txBox="1"/>
              <p:nvPr/>
            </p:nvSpPr>
            <p:spPr>
              <a:xfrm>
                <a:off x="7703121"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r>
                  <a:rPr lang="en-US" altLang="zh-CN" sz="1000" b="1" baseline="30000" dirty="0">
                    <a:latin typeface="微软雅黑" panose="020B0503020204020204" pitchFamily="34" charset="-122"/>
                    <a:ea typeface="微软雅黑" panose="020B0503020204020204" pitchFamily="34" charset="-122"/>
                  </a:rPr>
                  <a:t>8</a:t>
                </a:r>
                <a:endParaRPr lang="zh-CN" altLang="en-US" sz="900" baseline="30000" dirty="0">
                  <a:latin typeface="微软雅黑" panose="020B0503020204020204" pitchFamily="34" charset="-122"/>
                  <a:ea typeface="微软雅黑" panose="020B0503020204020204" pitchFamily="34" charset="-122"/>
                </a:endParaRPr>
              </a:p>
            </p:txBody>
          </p:sp>
          <p:sp>
            <p:nvSpPr>
              <p:cNvPr id="13354" name="TextBox 41"/>
              <p:cNvSpPr txBox="1"/>
              <p:nvPr/>
            </p:nvSpPr>
            <p:spPr>
              <a:xfrm>
                <a:off x="8092360" y="1112233"/>
                <a:ext cx="399622" cy="246221"/>
              </a:xfrm>
              <a:prstGeom prst="rect">
                <a:avLst/>
              </a:prstGeom>
              <a:noFill/>
              <a:ln w="9525">
                <a:noFill/>
              </a:ln>
            </p:spPr>
            <p:txBody>
              <a:bodyPr anchor="t">
                <a:spAutoFit/>
              </a:bodyPr>
              <a:lstStyle/>
              <a:p>
                <a:pPr lvl="0" indent="0" latinLnBrk="1"/>
                <a:r>
                  <a:rPr lang="en-US" altLang="zh-CN" sz="1000" b="1" dirty="0">
                    <a:latin typeface="微软雅黑" panose="020B0503020204020204" pitchFamily="34" charset="-122"/>
                    <a:ea typeface="微软雅黑" panose="020B0503020204020204" pitchFamily="34" charset="-122"/>
                  </a:rPr>
                  <a:t>10</a:t>
                </a:r>
                <a:r>
                  <a:rPr lang="en-US" altLang="zh-CN" sz="1000" b="1" baseline="30000" dirty="0">
                    <a:latin typeface="微软雅黑" panose="020B0503020204020204" pitchFamily="34" charset="-122"/>
                    <a:ea typeface="微软雅黑" panose="020B0503020204020204" pitchFamily="34" charset="-122"/>
                  </a:rPr>
                  <a:t>9</a:t>
                </a:r>
                <a:endParaRPr lang="zh-CN" altLang="en-US" sz="900" baseline="30000" dirty="0">
                  <a:latin typeface="微软雅黑" panose="020B0503020204020204" pitchFamily="34" charset="-122"/>
                  <a:ea typeface="微软雅黑" panose="020B0503020204020204" pitchFamily="34" charset="-122"/>
                </a:endParaRPr>
              </a:p>
            </p:txBody>
          </p:sp>
          <p:cxnSp>
            <p:nvCxnSpPr>
              <p:cNvPr id="172" name="直接连接符 171"/>
              <p:cNvCxnSpPr/>
              <p:nvPr/>
            </p:nvCxnSpPr>
            <p:spPr>
              <a:xfrm>
                <a:off x="5351833" y="3435785"/>
                <a:ext cx="3062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356" name="TextBox 55"/>
            <p:cNvSpPr txBox="1"/>
            <p:nvPr/>
          </p:nvSpPr>
          <p:spPr>
            <a:xfrm>
              <a:off x="4708794" y="1811020"/>
              <a:ext cx="2946469" cy="366689"/>
            </a:xfrm>
            <a:prstGeom prst="rect">
              <a:avLst/>
            </a:prstGeom>
            <a:noFill/>
            <a:ln w="9525">
              <a:noFill/>
            </a:ln>
          </p:spPr>
          <p:txBody>
            <a:bodyPr wrap="none" anchor="t">
              <a:spAutoFit/>
            </a:bodyPr>
            <a:lstStyle/>
            <a:p>
              <a:pPr lvl="0" indent="0" latinLnBrk="1"/>
              <a:r>
                <a:rPr lang="zh-CN" altLang="en-US" b="1" dirty="0">
                  <a:solidFill>
                    <a:srgbClr val="14161A"/>
                  </a:solidFill>
                  <a:latin typeface="微软雅黑" panose="020B0503020204020204" pitchFamily="34" charset="-122"/>
                  <a:ea typeface="微软雅黑" panose="020B0503020204020204" pitchFamily="34" charset="-122"/>
                </a:rPr>
                <a:t>不同试剂线性定量范围比较</a:t>
              </a:r>
            </a:p>
          </p:txBody>
        </p:sp>
        <p:sp>
          <p:nvSpPr>
            <p:cNvPr id="138" name="矩形 137"/>
            <p:cNvSpPr/>
            <p:nvPr/>
          </p:nvSpPr>
          <p:spPr>
            <a:xfrm>
              <a:off x="4176969" y="1811020"/>
              <a:ext cx="4794363" cy="317479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1"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13358" name="TextBox 74"/>
          <p:cNvSpPr txBox="1"/>
          <p:nvPr/>
        </p:nvSpPr>
        <p:spPr>
          <a:xfrm>
            <a:off x="796925" y="1778635"/>
            <a:ext cx="1402080" cy="483235"/>
          </a:xfrm>
          <a:prstGeom prst="rect">
            <a:avLst/>
          </a:prstGeom>
          <a:noFill/>
          <a:ln w="9525">
            <a:noFill/>
          </a:ln>
        </p:spPr>
        <p:txBody>
          <a:bodyPr wrap="none" anchor="t">
            <a:spAutoFit/>
          </a:bodyPr>
          <a:lstStyle/>
          <a:p>
            <a:pPr lvl="0" indent="0" latinLnBrk="1"/>
            <a:r>
              <a:rPr lang="zh-CN" altLang="en-US" sz="2400" b="1" dirty="0">
                <a:solidFill>
                  <a:schemeClr val="tx1"/>
                </a:solidFill>
                <a:latin typeface="微软雅黑" panose="020B0503020204020204" pitchFamily="34" charset="-122"/>
                <a:ea typeface="微软雅黑" panose="020B0503020204020204" pitchFamily="34" charset="-122"/>
              </a:rPr>
              <a:t>存在问题</a:t>
            </a:r>
          </a:p>
        </p:txBody>
      </p:sp>
      <p:pic>
        <p:nvPicPr>
          <p:cNvPr id="13359" name="图片 77"/>
          <p:cNvPicPr>
            <a:picLocks noChangeAspect="1"/>
          </p:cNvPicPr>
          <p:nvPr/>
        </p:nvPicPr>
        <p:blipFill>
          <a:blip r:embed="rId2" cstate="print"/>
          <a:stretch>
            <a:fillRect/>
          </a:stretch>
        </p:blipFill>
        <p:spPr>
          <a:xfrm>
            <a:off x="328613" y="1778635"/>
            <a:ext cx="519112" cy="479425"/>
          </a:xfrm>
          <a:prstGeom prst="rect">
            <a:avLst/>
          </a:prstGeom>
          <a:noFill/>
          <a:ln w="9525">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饼形 2"/>
          <p:cNvSpPr/>
          <p:nvPr/>
        </p:nvSpPr>
        <p:spPr>
          <a:xfrm>
            <a:off x="2875120" y="1660336"/>
            <a:ext cx="3770046" cy="3770046"/>
          </a:xfrm>
          <a:prstGeom prst="pie">
            <a:avLst>
              <a:gd name="adj1" fmla="val 7104451"/>
              <a:gd name="adj2" fmla="val 14658098"/>
            </a:avLst>
          </a:prstGeom>
          <a:solidFill>
            <a:schemeClr val="accent2">
              <a:lumMod val="75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p:nvPr>
        </p:nvSpPr>
        <p:spPr/>
        <p:txBody>
          <a:bodyPr/>
          <a:lstStyle/>
          <a:p>
            <a:pPr algn="l"/>
            <a:r>
              <a:rPr lang="zh-CN" altLang="en-US" sz="3600" dirty="0">
                <a:latin typeface="微软雅黑" panose="020B0503020204020204" pitchFamily="34" charset="-122"/>
                <a:ea typeface="微软雅黑" panose="020B0503020204020204" pitchFamily="34" charset="-122"/>
              </a:rPr>
              <a:t>我国乙肝临床诊断缺乏核心技术</a:t>
            </a:r>
          </a:p>
        </p:txBody>
      </p:sp>
      <p:grpSp>
        <p:nvGrpSpPr>
          <p:cNvPr id="23" name="组合 22"/>
          <p:cNvGrpSpPr/>
          <p:nvPr/>
        </p:nvGrpSpPr>
        <p:grpSpPr>
          <a:xfrm>
            <a:off x="4000500" y="2263773"/>
            <a:ext cx="4243774" cy="2508180"/>
            <a:chOff x="4000500" y="2263773"/>
            <a:chExt cx="4243774" cy="2508180"/>
          </a:xfrm>
        </p:grpSpPr>
        <p:sp>
          <p:nvSpPr>
            <p:cNvPr id="40" name="AutoShape 4"/>
            <p:cNvSpPr>
              <a:spLocks noChangeArrowheads="1"/>
            </p:cNvSpPr>
            <p:nvPr/>
          </p:nvSpPr>
          <p:spPr bwMode="gray">
            <a:xfrm rot="5400000">
              <a:off x="5078093" y="1467772"/>
              <a:ext cx="655518" cy="2332164"/>
            </a:xfrm>
            <a:prstGeom prst="upArrow">
              <a:avLst>
                <a:gd name="adj1" fmla="val 57823"/>
                <a:gd name="adj2" fmla="val 54398"/>
              </a:avLst>
            </a:prstGeom>
            <a:solidFill>
              <a:schemeClr val="accent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5" name="AutoShape 4"/>
            <p:cNvSpPr>
              <a:spLocks noChangeArrowheads="1"/>
            </p:cNvSpPr>
            <p:nvPr/>
          </p:nvSpPr>
          <p:spPr bwMode="gray">
            <a:xfrm rot="5400000">
              <a:off x="5078093" y="2385642"/>
              <a:ext cx="655518" cy="2332164"/>
            </a:xfrm>
            <a:prstGeom prst="upArrow">
              <a:avLst>
                <a:gd name="adj1" fmla="val 57823"/>
                <a:gd name="adj2" fmla="val 54398"/>
              </a:avLst>
            </a:prstGeom>
            <a:solidFill>
              <a:schemeClr val="accent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6" name="AutoShape 4"/>
            <p:cNvSpPr>
              <a:spLocks noChangeArrowheads="1"/>
            </p:cNvSpPr>
            <p:nvPr/>
          </p:nvSpPr>
          <p:spPr bwMode="gray">
            <a:xfrm rot="5400000">
              <a:off x="4958459" y="3158476"/>
              <a:ext cx="655518" cy="2571435"/>
            </a:xfrm>
            <a:prstGeom prst="upArrow">
              <a:avLst>
                <a:gd name="adj1" fmla="val 57823"/>
                <a:gd name="adj2" fmla="val 54398"/>
              </a:avLst>
            </a:prstGeom>
            <a:solidFill>
              <a:schemeClr val="accent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46" name="TextBox 45"/>
            <p:cNvSpPr txBox="1"/>
            <p:nvPr/>
          </p:nvSpPr>
          <p:spPr>
            <a:xfrm>
              <a:off x="6584637" y="2263773"/>
              <a:ext cx="1659637" cy="581057"/>
            </a:xfrm>
            <a:prstGeom prst="rect">
              <a:avLst/>
            </a:prstGeom>
            <a:noFill/>
          </p:spPr>
          <p:txBody>
            <a:bodyPr wrap="square" rtlCol="0">
              <a:spAutoFit/>
            </a:bodyPr>
            <a:lstStyle/>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启动治疗</a:t>
              </a:r>
              <a:endParaRPr lang="en-US" altLang="zh-CN" sz="24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9" name="TextBox 48"/>
            <p:cNvSpPr txBox="1"/>
            <p:nvPr/>
          </p:nvSpPr>
          <p:spPr>
            <a:xfrm>
              <a:off x="6584635" y="3208360"/>
              <a:ext cx="1659637" cy="581057"/>
            </a:xfrm>
            <a:prstGeom prst="rect">
              <a:avLst/>
            </a:prstGeom>
            <a:noFill/>
          </p:spPr>
          <p:txBody>
            <a:bodyPr wrap="square" rtlCol="0">
              <a:spAutoFit/>
            </a:bodyPr>
            <a:lstStyle/>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调整方案</a:t>
              </a:r>
              <a:endParaRPr lang="en-US" altLang="zh-CN" sz="24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TextBox 51"/>
            <p:cNvSpPr txBox="1"/>
            <p:nvPr/>
          </p:nvSpPr>
          <p:spPr>
            <a:xfrm>
              <a:off x="6584635" y="4145094"/>
              <a:ext cx="1659637" cy="581057"/>
            </a:xfrm>
            <a:prstGeom prst="rect">
              <a:avLst/>
            </a:prstGeom>
            <a:noFill/>
          </p:spPr>
          <p:txBody>
            <a:bodyPr wrap="square" rtlCol="0">
              <a:spAutoFit/>
            </a:bodyPr>
            <a:lstStyle/>
            <a:p>
              <a:pPr>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停止用药</a:t>
              </a:r>
              <a:endParaRPr lang="en-US" altLang="zh-CN" sz="24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1" name="TextBox 60"/>
          <p:cNvSpPr txBox="1"/>
          <p:nvPr/>
        </p:nvSpPr>
        <p:spPr>
          <a:xfrm>
            <a:off x="3423909" y="2324100"/>
            <a:ext cx="738664" cy="2552700"/>
          </a:xfrm>
          <a:prstGeom prst="rect">
            <a:avLst/>
          </a:prstGeom>
          <a:noFill/>
        </p:spPr>
        <p:txBody>
          <a:bodyPr vert="eaVert" wrap="square" rtlCol="0">
            <a:spAutoFit/>
          </a:bodyPr>
          <a:lstStyle/>
          <a:p>
            <a:pPr algn="ctr">
              <a:lnSpc>
                <a:spcPct val="150000"/>
              </a:lnSpc>
            </a:pPr>
            <a:r>
              <a:rPr lang="zh-CN" altLang="en-US" sz="2400" b="1"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精准</a:t>
            </a:r>
            <a:r>
              <a:rPr lang="zh-CN" altLang="en-US" sz="2400" b="1" spc="3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定量新技术</a:t>
            </a:r>
            <a:endParaRPr lang="en-US" altLang="zh-CN" sz="2400" b="1"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927139" y="2414591"/>
            <a:ext cx="2332056" cy="872748"/>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zh-CN" altLang="en-US" b="1" dirty="0">
                <a:solidFill>
                  <a:prstClr val="black"/>
                </a:solidFill>
                <a:latin typeface="微软雅黑" panose="020B0503020204020204" pitchFamily="34" charset="-122"/>
                <a:ea typeface="微软雅黑" panose="020B0503020204020204" pitchFamily="34" charset="-122"/>
              </a:rPr>
              <a:t>缺乏高灵敏核酸</a:t>
            </a:r>
            <a:endParaRPr lang="en-US" altLang="zh-CN" b="1" dirty="0">
              <a:solidFill>
                <a:prstClr val="black"/>
              </a:solidFill>
              <a:latin typeface="微软雅黑" panose="020B0503020204020204" pitchFamily="34" charset="-122"/>
              <a:ea typeface="微软雅黑" panose="020B0503020204020204" pitchFamily="34" charset="-122"/>
            </a:endParaRPr>
          </a:p>
          <a:p>
            <a:pPr algn="ctr">
              <a:spcBef>
                <a:spcPts val="600"/>
              </a:spcBef>
            </a:pPr>
            <a:r>
              <a:rPr lang="zh-CN" altLang="en-US" b="1" dirty="0">
                <a:solidFill>
                  <a:prstClr val="black"/>
                </a:solidFill>
                <a:latin typeface="微软雅黑" panose="020B0503020204020204" pitchFamily="34" charset="-122"/>
                <a:ea typeface="微软雅黑" panose="020B0503020204020204" pitchFamily="34" charset="-122"/>
              </a:rPr>
              <a:t>定量检测</a:t>
            </a:r>
            <a:r>
              <a:rPr lang="zh-CN" altLang="en-US" b="1" dirty="0" smtClean="0">
                <a:solidFill>
                  <a:prstClr val="black"/>
                </a:solidFill>
                <a:latin typeface="微软雅黑" panose="020B0503020204020204" pitchFamily="34" charset="-122"/>
                <a:ea typeface="微软雅黑" panose="020B0503020204020204" pitchFamily="34" charset="-122"/>
              </a:rPr>
              <a:t>试剂</a:t>
            </a:r>
            <a:endParaRPr lang="en-US" altLang="zh-CN" b="1" dirty="0">
              <a:solidFill>
                <a:prstClr val="black"/>
              </a:solidFill>
              <a:latin typeface="微软雅黑" panose="020B0503020204020204" pitchFamily="34" charset="-122"/>
              <a:ea typeface="微软雅黑" panose="020B0503020204020204" pitchFamily="34" charset="-122"/>
            </a:endParaRPr>
          </a:p>
        </p:txBody>
      </p:sp>
      <p:sp>
        <p:nvSpPr>
          <p:cNvPr id="29" name="矩形 28"/>
          <p:cNvSpPr/>
          <p:nvPr/>
        </p:nvSpPr>
        <p:spPr>
          <a:xfrm>
            <a:off x="927139" y="3747023"/>
            <a:ext cx="2332056" cy="872748"/>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zh-CN" altLang="en-US" b="1" dirty="0" smtClean="0">
                <a:solidFill>
                  <a:prstClr val="black"/>
                </a:solidFill>
                <a:latin typeface="微软雅黑" panose="020B0503020204020204" pitchFamily="34" charset="-122"/>
                <a:ea typeface="微软雅黑" panose="020B0503020204020204" pitchFamily="34" charset="-122"/>
              </a:rPr>
              <a:t>缺乏</a:t>
            </a:r>
            <a:r>
              <a:rPr lang="zh-CN" altLang="en-US" b="1" dirty="0">
                <a:solidFill>
                  <a:prstClr val="black"/>
                </a:solidFill>
                <a:latin typeface="微软雅黑" panose="020B0503020204020204" pitchFamily="34" charset="-122"/>
                <a:ea typeface="微软雅黑" panose="020B0503020204020204" pitchFamily="34" charset="-122"/>
              </a:rPr>
              <a:t>准确定量评估肝纤维化技术</a:t>
            </a:r>
            <a:endParaRPr lang="en-US" altLang="zh-CN" b="1" dirty="0">
              <a:solidFill>
                <a:prstClr val="black"/>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887143" y="2228450"/>
            <a:ext cx="976570" cy="2900544"/>
            <a:chOff x="4798243" y="2215750"/>
            <a:chExt cx="976570" cy="2900544"/>
          </a:xfrm>
        </p:grpSpPr>
        <p:cxnSp>
          <p:nvCxnSpPr>
            <p:cNvPr id="8" name="直接连接符 7"/>
            <p:cNvCxnSpPr/>
            <p:nvPr/>
          </p:nvCxnSpPr>
          <p:spPr>
            <a:xfrm>
              <a:off x="4798243" y="2215750"/>
              <a:ext cx="0" cy="290054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993557" y="2215750"/>
              <a:ext cx="0" cy="290054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188871" y="2215750"/>
              <a:ext cx="0" cy="290054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384185" y="2215750"/>
              <a:ext cx="0" cy="290054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579499" y="2215750"/>
              <a:ext cx="0" cy="290054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774813" y="2215750"/>
              <a:ext cx="0" cy="290054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afterEffect">
                                  <p:stCondLst>
                                    <p:cond delay="11200"/>
                                  </p:stCondLst>
                                  <p:childTnLst>
                                    <p:anim calcmode="discrete" valueType="str">
                                      <p:cBhvr>
                                        <p:cTn id="6" dur="1000" fill="hold"/>
                                        <p:tgtEl>
                                          <p:spTgt spid="9"/>
                                        </p:tgtEl>
                                        <p:attrNameLst>
                                          <p:attrName>style.visibility</p:attrName>
                                        </p:attrNameLst>
                                      </p:cBhvr>
                                      <p:tavLst>
                                        <p:tav tm="0">
                                          <p:val>
                                            <p:strVal val="hidden"/>
                                          </p:val>
                                        </p:tav>
                                        <p:tav tm="50000">
                                          <p:val>
                                            <p:strVal val="visible"/>
                                          </p:val>
                                        </p:tav>
                                      </p:tavLst>
                                    </p:anim>
                                  </p:childTnLst>
                                </p:cTn>
                              </p:par>
                              <p:par>
                                <p:cTn id="7" presetID="14" presetClass="entr" presetSubtype="10" fill="hold" nodeType="withEffect">
                                  <p:stCondLst>
                                    <p:cond delay="11200"/>
                                  </p:stCondLst>
                                  <p:childTnLst>
                                    <p:set>
                                      <p:cBhvr>
                                        <p:cTn id="8" dur="1" fill="hold">
                                          <p:stCondLst>
                                            <p:cond delay="0"/>
                                          </p:stCondLst>
                                        </p:cTn>
                                        <p:tgtEl>
                                          <p:spTgt spid="23"/>
                                        </p:tgtEl>
                                        <p:attrNameLst>
                                          <p:attrName>style.visibility</p:attrName>
                                        </p:attrNameLst>
                                      </p:cBhvr>
                                      <p:to>
                                        <p:strVal val="visible"/>
                                      </p:to>
                                    </p:set>
                                    <p:animEffect transition="in" filter="randombar(horizontal)">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115283" y="3194249"/>
            <a:ext cx="6865480" cy="3416320"/>
          </a:xfrm>
          <a:prstGeom prst="rect">
            <a:avLst/>
          </a:prstGeom>
          <a:noFill/>
        </p:spPr>
        <p:txBody>
          <a:bodyPr wrap="square" rtlCol="0">
            <a:spAutoFit/>
          </a:bodyPr>
          <a:lstStyle/>
          <a:p>
            <a:pPr marL="342900" indent="-342900">
              <a:lnSpc>
                <a:spcPct val="150000"/>
              </a:lnSpc>
              <a:buClr>
                <a:srgbClr val="C00000"/>
              </a:buClr>
              <a:buSzPct val="70000"/>
              <a:buFont typeface="Wingdings" panose="05000000000000000000" pitchFamily="2" charset="2"/>
              <a:buChar char="l"/>
            </a:pPr>
            <a:r>
              <a:rPr lang="zh-CN" altLang="en-US" sz="2400" b="1" dirty="0" smtClean="0">
                <a:latin typeface="微软雅黑" panose="020B0503020204020204" pitchFamily="34" charset="-122"/>
                <a:ea typeface="微软雅黑" panose="020B0503020204020204" pitchFamily="34" charset="-122"/>
              </a:rPr>
              <a:t>在</a:t>
            </a:r>
            <a:r>
              <a:rPr lang="en-US" altLang="zh-CN" sz="2400" b="1" dirty="0" err="1" smtClean="0">
                <a:latin typeface="微软雅黑" panose="020B0503020204020204" pitchFamily="34" charset="-122"/>
                <a:ea typeface="微软雅黑" panose="020B0503020204020204" pitchFamily="34" charset="-122"/>
              </a:rPr>
              <a:t>Hepatology</a:t>
            </a:r>
            <a:r>
              <a:rPr lang="en-US" altLang="zh-CN" sz="2400" b="1" dirty="0" smtClean="0">
                <a:latin typeface="微软雅黑" panose="020B0503020204020204" pitchFamily="34" charset="-122"/>
                <a:ea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rPr>
              <a:t>等杂志发表</a:t>
            </a:r>
            <a:r>
              <a:rPr lang="en-US" altLang="zh-CN" sz="2400" b="1" dirty="0" smtClean="0">
                <a:latin typeface="微软雅黑" panose="020B0503020204020204" pitchFamily="34" charset="-122"/>
                <a:ea typeface="微软雅黑" panose="020B0503020204020204" pitchFamily="34" charset="-122"/>
              </a:rPr>
              <a:t>SCI</a:t>
            </a:r>
            <a:r>
              <a:rPr lang="zh-CN" altLang="en-US" sz="2400" b="1" dirty="0" smtClean="0">
                <a:latin typeface="微软雅黑" panose="020B0503020204020204" pitchFamily="34" charset="-122"/>
                <a:ea typeface="微软雅黑" panose="020B0503020204020204" pitchFamily="34" charset="-122"/>
              </a:rPr>
              <a:t>论文 </a:t>
            </a:r>
            <a:r>
              <a:rPr lang="en-US" altLang="zh-CN" sz="2400" b="1" dirty="0" smtClean="0">
                <a:solidFill>
                  <a:srgbClr val="C00000"/>
                </a:solidFill>
                <a:latin typeface="微软雅黑" panose="020B0503020204020204" pitchFamily="34" charset="-122"/>
                <a:ea typeface="微软雅黑" panose="020B0503020204020204" pitchFamily="34" charset="-122"/>
              </a:rPr>
              <a:t>36</a:t>
            </a:r>
            <a:r>
              <a:rPr lang="en-US" altLang="zh-CN" sz="2400" b="1" dirty="0" smtClean="0">
                <a:latin typeface="微软雅黑" panose="020B0503020204020204" pitchFamily="34" charset="-122"/>
                <a:ea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rPr>
              <a:t>篇</a:t>
            </a:r>
            <a:endParaRPr lang="en-US" altLang="zh-CN" sz="2400" b="1"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SzPct val="70000"/>
              <a:buFont typeface="Wingdings" panose="05000000000000000000" pitchFamily="2" charset="2"/>
              <a:buChar char="l"/>
            </a:pPr>
            <a:r>
              <a:rPr lang="zh-CN" altLang="en-US" sz="2400" b="1" dirty="0" smtClean="0">
                <a:latin typeface="微软雅黑" panose="020B0503020204020204" pitchFamily="34" charset="-122"/>
                <a:ea typeface="微软雅黑" panose="020B0503020204020204" pitchFamily="34" charset="-122"/>
              </a:rPr>
              <a:t>国家授权专利 </a:t>
            </a:r>
            <a:r>
              <a:rPr lang="en-US" altLang="zh-CN" sz="2400" b="1" dirty="0" smtClean="0">
                <a:solidFill>
                  <a:srgbClr val="C00000"/>
                </a:solidFill>
                <a:latin typeface="微软雅黑" panose="020B0503020204020204" pitchFamily="34" charset="-122"/>
                <a:ea typeface="微软雅黑" panose="020B0503020204020204" pitchFamily="34" charset="-122"/>
              </a:rPr>
              <a:t>4</a:t>
            </a:r>
            <a:r>
              <a:rPr lang="en-US" altLang="zh-CN" sz="2400" b="1" dirty="0" smtClean="0">
                <a:latin typeface="微软雅黑" panose="020B0503020204020204" pitchFamily="34" charset="-122"/>
                <a:ea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rPr>
              <a:t>项，产品 </a:t>
            </a:r>
            <a:r>
              <a:rPr lang="en-US" altLang="zh-CN" sz="2400" b="1" dirty="0" smtClean="0">
                <a:solidFill>
                  <a:srgbClr val="C00000"/>
                </a:solidFill>
                <a:latin typeface="微软雅黑" panose="020B0503020204020204" pitchFamily="34" charset="-122"/>
                <a:ea typeface="微软雅黑" panose="020B0503020204020204" pitchFamily="34" charset="-122"/>
              </a:rPr>
              <a:t>2</a:t>
            </a:r>
            <a:r>
              <a:rPr lang="en-US" altLang="zh-CN" sz="2400" b="1" dirty="0" smtClean="0">
                <a:latin typeface="微软雅黑" panose="020B0503020204020204" pitchFamily="34" charset="-122"/>
                <a:ea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rPr>
              <a:t>个</a:t>
            </a:r>
            <a:endParaRPr lang="en-US" altLang="zh-CN" sz="2400" b="1"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SzPct val="70000"/>
              <a:buFont typeface="Wingdings" panose="05000000000000000000" pitchFamily="2" charset="2"/>
              <a:buChar char="l"/>
            </a:pPr>
            <a:r>
              <a:rPr lang="zh-CN" altLang="en-US" sz="2400" b="1" dirty="0" smtClean="0">
                <a:latin typeface="微软雅黑" panose="020B0503020204020204" pitchFamily="34" charset="-122"/>
                <a:ea typeface="微软雅黑" panose="020B0503020204020204" pitchFamily="34" charset="-122"/>
              </a:rPr>
              <a:t>国内专家共识 </a:t>
            </a:r>
            <a:r>
              <a:rPr lang="en-US" altLang="zh-CN" sz="2400" b="1" dirty="0" smtClean="0">
                <a:solidFill>
                  <a:srgbClr val="C00000"/>
                </a:solidFill>
                <a:latin typeface="微软雅黑" panose="020B0503020204020204" pitchFamily="34" charset="-122"/>
                <a:ea typeface="微软雅黑" panose="020B0503020204020204" pitchFamily="34" charset="-122"/>
              </a:rPr>
              <a:t>1 </a:t>
            </a:r>
            <a:r>
              <a:rPr lang="zh-CN" altLang="en-US" sz="2400" b="1" dirty="0" smtClean="0">
                <a:latin typeface="微软雅黑" panose="020B0503020204020204" pitchFamily="34" charset="-122"/>
                <a:ea typeface="微软雅黑" panose="020B0503020204020204" pitchFamily="34" charset="-122"/>
              </a:rPr>
              <a:t>篇</a:t>
            </a:r>
            <a:endParaRPr lang="en-US" altLang="zh-CN" sz="2400" b="1"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SzPct val="70000"/>
              <a:buFont typeface="Wingdings" panose="05000000000000000000" pitchFamily="2" charset="2"/>
              <a:buChar char="l"/>
            </a:pPr>
            <a:r>
              <a:rPr lang="zh-CN" altLang="en-US" sz="2400" b="1" dirty="0" smtClean="0">
                <a:latin typeface="微软雅黑" panose="020B0503020204020204" pitchFamily="34" charset="-122"/>
                <a:ea typeface="微软雅黑" panose="020B0503020204020204" pitchFamily="34" charset="-122"/>
                <a:cs typeface="+mj-cs"/>
              </a:rPr>
              <a:t>省部级</a:t>
            </a:r>
            <a:r>
              <a:rPr lang="zh-CN" altLang="en-US" sz="2400" b="1" dirty="0">
                <a:latin typeface="微软雅黑" panose="020B0503020204020204" pitchFamily="34" charset="-122"/>
                <a:ea typeface="微软雅黑" panose="020B0503020204020204" pitchFamily="34" charset="-122"/>
                <a:cs typeface="+mj-cs"/>
              </a:rPr>
              <a:t>科技一等奖 </a:t>
            </a:r>
            <a:r>
              <a:rPr lang="en-US" altLang="zh-CN" sz="2400" b="1" dirty="0" smtClean="0">
                <a:solidFill>
                  <a:srgbClr val="C00000"/>
                </a:solidFill>
                <a:latin typeface="微软雅黑" panose="020B0503020204020204" pitchFamily="34" charset="-122"/>
                <a:ea typeface="微软雅黑" panose="020B0503020204020204" pitchFamily="34" charset="-122"/>
              </a:rPr>
              <a:t>2</a:t>
            </a:r>
            <a:r>
              <a:rPr lang="en-US" altLang="zh-CN" sz="2400" b="1" dirty="0" smtClean="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mj-cs"/>
              </a:rPr>
              <a:t>项</a:t>
            </a:r>
            <a:endParaRPr lang="en-US" altLang="zh-CN" sz="2400" b="1" dirty="0">
              <a:latin typeface="微软雅黑" panose="020B0503020204020204" pitchFamily="34" charset="-122"/>
              <a:ea typeface="微软雅黑" panose="020B0503020204020204" pitchFamily="34" charset="-122"/>
              <a:cs typeface="+mj-cs"/>
            </a:endParaRPr>
          </a:p>
          <a:p>
            <a:pPr marL="342900" indent="-342900">
              <a:lnSpc>
                <a:spcPct val="150000"/>
              </a:lnSpc>
              <a:buClr>
                <a:srgbClr val="C00000"/>
              </a:buClr>
              <a:buSzPct val="70000"/>
              <a:buFont typeface="Wingdings" panose="05000000000000000000" pitchFamily="2" charset="2"/>
              <a:buChar char="l"/>
            </a:pPr>
            <a:r>
              <a:rPr lang="zh-CN" altLang="en-US" sz="2400" b="1" dirty="0" smtClean="0">
                <a:latin typeface="微软雅黑" panose="020B0503020204020204" pitchFamily="34" charset="-122"/>
                <a:ea typeface="微软雅黑" panose="020B0503020204020204" pitchFamily="34" charset="-122"/>
              </a:rPr>
              <a:t>省部级科技二等奖 </a:t>
            </a:r>
            <a:r>
              <a:rPr lang="en-US" altLang="zh-CN" sz="2400" b="1" dirty="0" smtClean="0">
                <a:solidFill>
                  <a:srgbClr val="C00000"/>
                </a:solidFill>
                <a:latin typeface="微软雅黑" panose="020B0503020204020204" pitchFamily="34" charset="-122"/>
                <a:ea typeface="微软雅黑" panose="020B0503020204020204" pitchFamily="34" charset="-122"/>
              </a:rPr>
              <a:t>3</a:t>
            </a:r>
            <a:r>
              <a:rPr lang="en-US" altLang="zh-CN" sz="2400" b="1" dirty="0" smtClean="0">
                <a:latin typeface="微软雅黑" panose="020B0503020204020204" pitchFamily="34" charset="-122"/>
                <a:ea typeface="微软雅黑" panose="020B0503020204020204" pitchFamily="34" charset="-122"/>
              </a:rPr>
              <a:t> </a:t>
            </a:r>
            <a:r>
              <a:rPr lang="zh-CN" altLang="en-US" sz="2400" b="1" dirty="0" smtClean="0">
                <a:latin typeface="微软雅黑" panose="020B0503020204020204" pitchFamily="34" charset="-122"/>
                <a:ea typeface="微软雅黑" panose="020B0503020204020204" pitchFamily="34" charset="-122"/>
              </a:rPr>
              <a:t>项</a:t>
            </a:r>
            <a:endParaRPr lang="en-US" altLang="zh-CN" sz="2400" b="1" dirty="0" smtClean="0">
              <a:latin typeface="微软雅黑" panose="020B0503020204020204" pitchFamily="34" charset="-122"/>
              <a:ea typeface="微软雅黑" panose="020B0503020204020204" pitchFamily="34" charset="-122"/>
            </a:endParaRPr>
          </a:p>
          <a:p>
            <a:pPr marL="342900" indent="-342900">
              <a:lnSpc>
                <a:spcPct val="150000"/>
              </a:lnSpc>
              <a:buClr>
                <a:srgbClr val="C00000"/>
              </a:buClr>
              <a:buSzPct val="70000"/>
              <a:buFont typeface="Wingdings" panose="05000000000000000000" pitchFamily="2" charset="2"/>
              <a:buChar char="l"/>
            </a:pPr>
            <a:r>
              <a:rPr lang="zh-CN" altLang="en-US" sz="2400" b="1" dirty="0" smtClean="0">
                <a:latin typeface="微软雅黑" panose="020B0503020204020204" pitchFamily="34" charset="-122"/>
                <a:ea typeface="微软雅黑" panose="020B0503020204020204" pitchFamily="34" charset="-122"/>
              </a:rPr>
              <a:t>节省医疗费用 </a:t>
            </a:r>
            <a:r>
              <a:rPr lang="en-US" altLang="zh-CN" sz="2400" b="1" dirty="0" smtClean="0">
                <a:solidFill>
                  <a:srgbClr val="C00000"/>
                </a:solidFill>
                <a:latin typeface="微软雅黑" panose="020B0503020204020204" pitchFamily="34" charset="-122"/>
                <a:ea typeface="微软雅黑" panose="020B0503020204020204" pitchFamily="34" charset="-122"/>
              </a:rPr>
              <a:t>3800 </a:t>
            </a:r>
            <a:r>
              <a:rPr lang="zh-CN" altLang="en-US" sz="2400" b="1" dirty="0" smtClean="0">
                <a:solidFill>
                  <a:srgbClr val="C00000"/>
                </a:solidFill>
                <a:latin typeface="微软雅黑" panose="020B0503020204020204" pitchFamily="34" charset="-122"/>
                <a:ea typeface="微软雅黑" panose="020B0503020204020204" pitchFamily="34" charset="-122"/>
              </a:rPr>
              <a:t>万元</a:t>
            </a:r>
          </a:p>
        </p:txBody>
      </p:sp>
      <p:sp>
        <p:nvSpPr>
          <p:cNvPr id="2" name="矩形 1"/>
          <p:cNvSpPr/>
          <p:nvPr/>
        </p:nvSpPr>
        <p:spPr>
          <a:xfrm>
            <a:off x="581079" y="1082221"/>
            <a:ext cx="7910738" cy="1892826"/>
          </a:xfrm>
          <a:prstGeom prst="rect">
            <a:avLst/>
          </a:prstGeom>
        </p:spPr>
        <p:txBody>
          <a:bodyPr wrap="square">
            <a:spAutoFit/>
          </a:bodyPr>
          <a:lstStyle/>
          <a:p>
            <a:pPr algn="just" fontAlgn="auto">
              <a:lnSpc>
                <a:spcPct val="130000"/>
              </a:lnSpc>
              <a:spcAft>
                <a:spcPts val="0"/>
              </a:spcAft>
              <a:buClr>
                <a:srgbClr val="C00000"/>
              </a:buClr>
              <a:buSzPct val="70000"/>
              <a:defRPr/>
            </a:pPr>
            <a:r>
              <a:rPr lang="zh-CN" altLang="en-US" sz="3000" b="1" dirty="0" smtClean="0">
                <a:solidFill>
                  <a:srgbClr val="0033CC"/>
                </a:solidFill>
                <a:latin typeface="微软雅黑" panose="020B0503020204020204" pitchFamily="34" charset="-122"/>
                <a:ea typeface="微软雅黑" panose="020B0503020204020204" pitchFamily="34" charset="-122"/>
                <a:cs typeface="+mj-cs"/>
              </a:rPr>
              <a:t>研发出首个高灵敏核酸定量试剂盒；首创了全定量肝纤维化诊断方法。实现了乙肝病毒和肝纤维化精准全定量诊断技术的集成创新</a:t>
            </a:r>
            <a:endParaRPr lang="zh-CN" altLang="en-US" sz="3000" b="1" dirty="0">
              <a:solidFill>
                <a:srgbClr val="0033CC"/>
              </a:solidFill>
              <a:latin typeface="微软雅黑" panose="020B0503020204020204" pitchFamily="34" charset="-122"/>
              <a:ea typeface="微软雅黑" panose="020B0503020204020204" pitchFamily="34" charset="-122"/>
              <a:cs typeface="+mj-cs"/>
            </a:endParaRPr>
          </a:p>
        </p:txBody>
      </p:sp>
      <p:sp>
        <p:nvSpPr>
          <p:cNvPr id="3" name="圆角矩形 2"/>
          <p:cNvSpPr/>
          <p:nvPr/>
        </p:nvSpPr>
        <p:spPr>
          <a:xfrm>
            <a:off x="665966" y="509340"/>
            <a:ext cx="2153433" cy="555512"/>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anose="020B0503020204020204" pitchFamily="34" charset="-122"/>
                <a:ea typeface="微软雅黑" panose="020B0503020204020204" pitchFamily="34" charset="-122"/>
              </a:rPr>
              <a:t>创新</a:t>
            </a:r>
            <a:r>
              <a:rPr lang="zh-CN" altLang="en-US" sz="3200" b="1" dirty="0" smtClean="0">
                <a:solidFill>
                  <a:schemeClr val="bg1"/>
                </a:solidFill>
                <a:latin typeface="微软雅黑" panose="020B0503020204020204" pitchFamily="34" charset="-122"/>
                <a:ea typeface="微软雅黑" panose="020B0503020204020204" pitchFamily="34" charset="-122"/>
              </a:rPr>
              <a:t>点  一</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a:off x="0" y="476672"/>
            <a:ext cx="2213467" cy="512402"/>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548680"/>
            <a:ext cx="159851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创新</a:t>
            </a:r>
            <a:r>
              <a:rPr lang="zh-CN" altLang="en-US" sz="2400" b="1" dirty="0" smtClean="0">
                <a:solidFill>
                  <a:schemeClr val="bg1"/>
                </a:solidFill>
                <a:latin typeface="微软雅黑" panose="020B0503020204020204" pitchFamily="34" charset="-122"/>
                <a:ea typeface="微软雅黑" panose="020B0503020204020204" pitchFamily="34" charset="-122"/>
              </a:rPr>
              <a:t>点  一</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标题 1"/>
          <p:cNvSpPr txBox="1">
            <a:spLocks/>
          </p:cNvSpPr>
          <p:nvPr/>
        </p:nvSpPr>
        <p:spPr>
          <a:xfrm>
            <a:off x="485871" y="799832"/>
            <a:ext cx="8800633" cy="908050"/>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smtClean="0">
                <a:ln>
                  <a:noFill/>
                </a:ln>
                <a:solidFill>
                  <a:srgbClr val="0033CC"/>
                </a:solidFill>
                <a:effectLst/>
                <a:uLnTx/>
                <a:uFillTx/>
                <a:latin typeface="+mj-lt"/>
                <a:ea typeface="+mj-ea"/>
                <a:cs typeface="+mj-cs"/>
              </a:rPr>
              <a:t>首创一种肝组织纤维化全定量分析新方法</a:t>
            </a:r>
            <a:r>
              <a:rPr kumimoji="0" lang="en-US" altLang="zh-CN" sz="2800" b="0" i="0" u="none" strike="noStrike" kern="1200" cap="none" spc="0" normalizeH="0" baseline="0" noProof="0" smtClean="0">
                <a:ln>
                  <a:noFill/>
                </a:ln>
                <a:solidFill>
                  <a:srgbClr val="0033CC"/>
                </a:solidFill>
                <a:effectLst/>
                <a:uLnTx/>
                <a:uFillTx/>
                <a:latin typeface="+mj-lt"/>
                <a:ea typeface="+mj-ea"/>
                <a:cs typeface="+mj-cs"/>
              </a:rPr>
              <a:t>-</a:t>
            </a:r>
            <a:r>
              <a:rPr kumimoji="0" lang="en-US" altLang="zh-CN" sz="2400" b="0" i="0" u="none" strike="noStrike" kern="1200" cap="none" spc="0" normalizeH="0" baseline="0" noProof="0" smtClean="0">
                <a:ln>
                  <a:noFill/>
                </a:ln>
                <a:solidFill>
                  <a:srgbClr val="0033CC"/>
                </a:solidFill>
                <a:effectLst/>
                <a:uLnTx/>
                <a:uFillTx/>
                <a:latin typeface="+mj-lt"/>
                <a:ea typeface="+mj-ea"/>
                <a:cs typeface="+mj-cs"/>
              </a:rPr>
              <a:t>qFibrosis</a:t>
            </a:r>
            <a:endParaRPr kumimoji="0" lang="zh-CN" altLang="en-US" sz="2400" b="0" i="0" u="none" strike="noStrike" kern="1200" cap="none" spc="0" normalizeH="0" baseline="0" noProof="0" dirty="0">
              <a:ln>
                <a:noFill/>
              </a:ln>
              <a:solidFill>
                <a:srgbClr val="0033CC"/>
              </a:solidFill>
              <a:effectLst/>
              <a:uLnTx/>
              <a:uFillTx/>
              <a:latin typeface="+mj-lt"/>
              <a:ea typeface="+mj-ea"/>
              <a:cs typeface="+mj-cs"/>
            </a:endParaRPr>
          </a:p>
        </p:txBody>
      </p:sp>
      <p:grpSp>
        <p:nvGrpSpPr>
          <p:cNvPr id="7" name="组合 12"/>
          <p:cNvGrpSpPr/>
          <p:nvPr/>
        </p:nvGrpSpPr>
        <p:grpSpPr>
          <a:xfrm>
            <a:off x="1874576" y="2106725"/>
            <a:ext cx="1415771" cy="1402902"/>
            <a:chOff x="1767701" y="2071100"/>
            <a:chExt cx="1415771" cy="1402902"/>
          </a:xfrm>
        </p:grpSpPr>
        <p:sp>
          <p:nvSpPr>
            <p:cNvPr id="8" name="矩形 7"/>
            <p:cNvSpPr/>
            <p:nvPr/>
          </p:nvSpPr>
          <p:spPr>
            <a:xfrm>
              <a:off x="1767701" y="2071100"/>
              <a:ext cx="1415771" cy="866606"/>
            </a:xfrm>
            <a:prstGeom prst="rect">
              <a:avLst/>
            </a:prstGeom>
            <a:solidFill>
              <a:schemeClr val="accent4">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67701" y="2934002"/>
              <a:ext cx="1415771" cy="5400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b="1" dirty="0">
                  <a:solidFill>
                    <a:prstClr val="black"/>
                  </a:solidFill>
                  <a:latin typeface="微软雅黑" panose="020B0503020204020204" pitchFamily="34" charset="-122"/>
                  <a:ea typeface="微软雅黑" panose="020B0503020204020204" pitchFamily="34" charset="-122"/>
                </a:rPr>
                <a:t>染色组织切片</a:t>
              </a:r>
            </a:p>
          </p:txBody>
        </p:sp>
        <p:pic>
          <p:nvPicPr>
            <p:cNvPr id="10" name="Picture 3" descr="C:\Users\Administrator\Desktop\未标题-3.pn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t="20860" b="7303"/>
            <a:stretch>
              <a:fillRect/>
            </a:stretch>
          </p:blipFill>
          <p:spPr bwMode="auto">
            <a:xfrm>
              <a:off x="1815200" y="2231962"/>
              <a:ext cx="1319261" cy="690166"/>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1" name="组合 9"/>
          <p:cNvGrpSpPr/>
          <p:nvPr/>
        </p:nvGrpSpPr>
        <p:grpSpPr>
          <a:xfrm>
            <a:off x="3583172" y="2063963"/>
            <a:ext cx="1415771" cy="1445664"/>
            <a:chOff x="3457070" y="2028338"/>
            <a:chExt cx="1415771" cy="1445664"/>
          </a:xfrm>
        </p:grpSpPr>
        <p:sp>
          <p:nvSpPr>
            <p:cNvPr id="12" name="矩形 11"/>
            <p:cNvSpPr/>
            <p:nvPr/>
          </p:nvSpPr>
          <p:spPr>
            <a:xfrm>
              <a:off x="3457070" y="2071100"/>
              <a:ext cx="1415771" cy="866606"/>
            </a:xfrm>
            <a:prstGeom prst="rect">
              <a:avLst/>
            </a:prstGeom>
            <a:solidFill>
              <a:schemeClr val="accent4">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57070" y="2934002"/>
              <a:ext cx="1415771" cy="5400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b="1" dirty="0">
                  <a:solidFill>
                    <a:prstClr val="black"/>
                  </a:solidFill>
                  <a:latin typeface="微软雅黑" panose="020B0503020204020204" pitchFamily="34" charset="-122"/>
                  <a:ea typeface="微软雅黑" panose="020B0503020204020204" pitchFamily="34" charset="-122"/>
                </a:rPr>
                <a:t>普通显微镜或组织扫描</a:t>
              </a:r>
            </a:p>
          </p:txBody>
        </p:sp>
        <p:pic>
          <p:nvPicPr>
            <p:cNvPr id="14" name="Picture 5" descr="C:\Users\Administrator\Desktop\未标题-5.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82262" y="2028338"/>
              <a:ext cx="1002810" cy="972625"/>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5" name="组合 8"/>
          <p:cNvGrpSpPr/>
          <p:nvPr/>
        </p:nvGrpSpPr>
        <p:grpSpPr>
          <a:xfrm>
            <a:off x="5291768" y="2106725"/>
            <a:ext cx="1415771" cy="1402902"/>
            <a:chOff x="5248948" y="2071100"/>
            <a:chExt cx="1415771" cy="1402902"/>
          </a:xfrm>
        </p:grpSpPr>
        <p:sp>
          <p:nvSpPr>
            <p:cNvPr id="16" name="矩形 15"/>
            <p:cNvSpPr/>
            <p:nvPr/>
          </p:nvSpPr>
          <p:spPr>
            <a:xfrm>
              <a:off x="5248948" y="2071100"/>
              <a:ext cx="1415771" cy="866606"/>
            </a:xfrm>
            <a:prstGeom prst="rect">
              <a:avLst/>
            </a:prstGeom>
            <a:solidFill>
              <a:schemeClr val="accent4">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48948" y="2934002"/>
              <a:ext cx="1415771" cy="5400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b="1" dirty="0">
                  <a:solidFill>
                    <a:prstClr val="black"/>
                  </a:solidFill>
                  <a:latin typeface="微软雅黑" panose="020B0503020204020204" pitchFamily="34" charset="-122"/>
                  <a:ea typeface="微软雅黑" panose="020B0503020204020204" pitchFamily="34" charset="-122"/>
                </a:rPr>
                <a:t>染色图片</a:t>
              </a:r>
            </a:p>
          </p:txBody>
        </p:sp>
        <p:pic>
          <p:nvPicPr>
            <p:cNvPr id="18" name="Picture 7" descr="C:\Users\Administrator\Desktop\未标题-5.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387815" y="2154227"/>
              <a:ext cx="1151625" cy="710541"/>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9" name="组合 5"/>
          <p:cNvGrpSpPr/>
          <p:nvPr/>
        </p:nvGrpSpPr>
        <p:grpSpPr>
          <a:xfrm>
            <a:off x="7000365" y="2106725"/>
            <a:ext cx="1639708" cy="1402902"/>
            <a:chOff x="6976615" y="2071100"/>
            <a:chExt cx="1639708" cy="1402902"/>
          </a:xfrm>
        </p:grpSpPr>
        <p:sp>
          <p:nvSpPr>
            <p:cNvPr id="20" name="矩形 19"/>
            <p:cNvSpPr/>
            <p:nvPr/>
          </p:nvSpPr>
          <p:spPr>
            <a:xfrm>
              <a:off x="6976615" y="2071100"/>
              <a:ext cx="1639708" cy="866606"/>
            </a:xfrm>
            <a:prstGeom prst="rect">
              <a:avLst/>
            </a:prstGeom>
            <a:solidFill>
              <a:schemeClr val="accent4">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976615" y="2934002"/>
              <a:ext cx="1639708" cy="5400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b="1" dirty="0">
                  <a:solidFill>
                    <a:prstClr val="black"/>
                  </a:solidFill>
                  <a:latin typeface="微软雅黑" panose="020B0503020204020204" pitchFamily="34" charset="-122"/>
                  <a:ea typeface="微软雅黑" panose="020B0503020204020204" pitchFamily="34" charset="-122"/>
                </a:rPr>
                <a:t>病理医生进行传统组织学评分</a:t>
              </a:r>
            </a:p>
          </p:txBody>
        </p:sp>
        <p:pic>
          <p:nvPicPr>
            <p:cNvPr id="22" name="Picture 10" descr="C:\Users\Administrator\Desktop\未标题-2.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030580" y="2144410"/>
              <a:ext cx="1526754" cy="720357"/>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3" name="组合 4"/>
          <p:cNvGrpSpPr/>
          <p:nvPr/>
        </p:nvGrpSpPr>
        <p:grpSpPr>
          <a:xfrm>
            <a:off x="1095444" y="4290658"/>
            <a:ext cx="2194903" cy="1440000"/>
            <a:chOff x="1095444" y="4290658"/>
            <a:chExt cx="2194903" cy="1440000"/>
          </a:xfrm>
        </p:grpSpPr>
        <p:grpSp>
          <p:nvGrpSpPr>
            <p:cNvPr id="24" name="组合 11"/>
            <p:cNvGrpSpPr/>
            <p:nvPr/>
          </p:nvGrpSpPr>
          <p:grpSpPr>
            <a:xfrm>
              <a:off x="1874576" y="4290658"/>
              <a:ext cx="1415771" cy="1440000"/>
              <a:chOff x="1767701" y="4255033"/>
              <a:chExt cx="1415771" cy="1440000"/>
            </a:xfrm>
          </p:grpSpPr>
          <p:sp>
            <p:nvSpPr>
              <p:cNvPr id="26" name="矩形 25"/>
              <p:cNvSpPr/>
              <p:nvPr/>
            </p:nvSpPr>
            <p:spPr>
              <a:xfrm>
                <a:off x="1767701" y="4255033"/>
                <a:ext cx="1415771" cy="864000"/>
              </a:xfrm>
              <a:prstGeom prst="rect">
                <a:avLst/>
              </a:prstGeom>
              <a:solidFill>
                <a:schemeClr val="accent3">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767701" y="5119033"/>
                <a:ext cx="1415771" cy="5760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b="1" dirty="0">
                    <a:solidFill>
                      <a:prstClr val="black"/>
                    </a:solidFill>
                    <a:latin typeface="微软雅黑" panose="020B0503020204020204" pitchFamily="34" charset="-122"/>
                    <a:ea typeface="微软雅黑" panose="020B0503020204020204" pitchFamily="34" charset="-122"/>
                  </a:rPr>
                  <a:t>非染色组织切片</a:t>
                </a:r>
              </a:p>
            </p:txBody>
          </p:sp>
          <p:pic>
            <p:nvPicPr>
              <p:cNvPr id="28" name="Picture 4" descr="C:\Users\Administrator\Desktop\未标题-4.png"/>
              <p:cNvPicPr>
                <a:picLocks noChangeAspect="1" noChangeArrowheads="1"/>
              </p:cNvPicPr>
              <p:nvPr/>
            </p:nvPicPr>
            <p:blipFill rotWithShape="1">
              <a:blip r:embed="rId7" cstate="print">
                <a:extLst>
                  <a:ext uri="{28A0092B-C50C-407E-A947-70E740481C1C}">
                    <a14:useLocalDpi xmlns="" xmlns:a14="http://schemas.microsoft.com/office/drawing/2010/main" val="0"/>
                  </a:ext>
                </a:extLst>
              </a:blip>
              <a:srcRect t="30026"/>
              <a:stretch>
                <a:fillRect/>
              </a:stretch>
            </p:blipFill>
            <p:spPr bwMode="auto">
              <a:xfrm>
                <a:off x="1815199" y="4503587"/>
                <a:ext cx="1319261" cy="615446"/>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5" name="圆角右箭头 24"/>
            <p:cNvSpPr/>
            <p:nvPr/>
          </p:nvSpPr>
          <p:spPr>
            <a:xfrm flipV="1">
              <a:off x="1095444" y="4609601"/>
              <a:ext cx="779132" cy="769001"/>
            </a:xfrm>
            <a:prstGeom prst="bentArrow">
              <a:avLst>
                <a:gd name="adj1" fmla="val 14190"/>
                <a:gd name="adj2" fmla="val 25000"/>
                <a:gd name="adj3" fmla="val 25000"/>
                <a:gd name="adj4" fmla="val 437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9" name="组合 14"/>
          <p:cNvGrpSpPr/>
          <p:nvPr/>
        </p:nvGrpSpPr>
        <p:grpSpPr>
          <a:xfrm>
            <a:off x="3290347" y="4290658"/>
            <a:ext cx="1708596" cy="1440000"/>
            <a:chOff x="3290347" y="4290658"/>
            <a:chExt cx="1708596" cy="1440000"/>
          </a:xfrm>
        </p:grpSpPr>
        <p:grpSp>
          <p:nvGrpSpPr>
            <p:cNvPr id="30" name="组合 10"/>
            <p:cNvGrpSpPr/>
            <p:nvPr/>
          </p:nvGrpSpPr>
          <p:grpSpPr>
            <a:xfrm>
              <a:off x="3583172" y="4290658"/>
              <a:ext cx="1415771" cy="1440000"/>
              <a:chOff x="3457070" y="4255033"/>
              <a:chExt cx="1415771" cy="1440000"/>
            </a:xfrm>
          </p:grpSpPr>
          <p:sp>
            <p:nvSpPr>
              <p:cNvPr id="32" name="矩形 31"/>
              <p:cNvSpPr/>
              <p:nvPr/>
            </p:nvSpPr>
            <p:spPr>
              <a:xfrm>
                <a:off x="3457070" y="4255033"/>
                <a:ext cx="1415771" cy="867703"/>
              </a:xfrm>
              <a:prstGeom prst="rect">
                <a:avLst/>
              </a:prstGeom>
              <a:solidFill>
                <a:schemeClr val="accent3">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57070" y="5119033"/>
                <a:ext cx="1415771" cy="5760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prstClr val="black"/>
                    </a:solidFill>
                    <a:latin typeface="微软雅黑" panose="020B0503020204020204" pitchFamily="34" charset="-122"/>
                    <a:ea typeface="微软雅黑" panose="020B0503020204020204" pitchFamily="34" charset="-122"/>
                  </a:rPr>
                  <a:t>非线性光学</a:t>
                </a:r>
                <a:endParaRPr lang="en-US" altLang="zh-CN" sz="1500" b="1" dirty="0">
                  <a:solidFill>
                    <a:prstClr val="black"/>
                  </a:solidFill>
                  <a:latin typeface="微软雅黑" panose="020B0503020204020204" pitchFamily="34" charset="-122"/>
                  <a:ea typeface="微软雅黑" panose="020B0503020204020204" pitchFamily="34" charset="-122"/>
                </a:endParaRPr>
              </a:p>
              <a:p>
                <a:pPr algn="ctr"/>
                <a:r>
                  <a:rPr lang="zh-CN" altLang="en-US" sz="1500" b="1" dirty="0">
                    <a:solidFill>
                      <a:prstClr val="black"/>
                    </a:solidFill>
                    <a:latin typeface="微软雅黑" panose="020B0503020204020204" pitchFamily="34" charset="-122"/>
                    <a:ea typeface="微软雅黑" panose="020B0503020204020204" pitchFamily="34" charset="-122"/>
                  </a:rPr>
                  <a:t>显微成像技术</a:t>
                </a:r>
              </a:p>
            </p:txBody>
          </p:sp>
          <p:pic>
            <p:nvPicPr>
              <p:cNvPr id="34" name="Picture 6" descr="C:\Users\Administrator\Desktop\未标题-6.png"/>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3661714" y="4362975"/>
                <a:ext cx="1006482" cy="651817"/>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31" name="右箭头 30"/>
            <p:cNvSpPr/>
            <p:nvPr/>
          </p:nvSpPr>
          <p:spPr>
            <a:xfrm>
              <a:off x="3290347" y="5378602"/>
              <a:ext cx="292825" cy="263087"/>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5" name="组合 18"/>
          <p:cNvGrpSpPr/>
          <p:nvPr/>
        </p:nvGrpSpPr>
        <p:grpSpPr>
          <a:xfrm>
            <a:off x="4990030" y="4290658"/>
            <a:ext cx="1717509" cy="1440000"/>
            <a:chOff x="4990030" y="4290658"/>
            <a:chExt cx="1717509" cy="1440000"/>
          </a:xfrm>
        </p:grpSpPr>
        <p:grpSp>
          <p:nvGrpSpPr>
            <p:cNvPr id="36" name="组合 7"/>
            <p:cNvGrpSpPr/>
            <p:nvPr/>
          </p:nvGrpSpPr>
          <p:grpSpPr>
            <a:xfrm>
              <a:off x="5291768" y="4290658"/>
              <a:ext cx="1415771" cy="1440000"/>
              <a:chOff x="5248948" y="4255033"/>
              <a:chExt cx="1415771" cy="1440000"/>
            </a:xfrm>
          </p:grpSpPr>
          <p:sp>
            <p:nvSpPr>
              <p:cNvPr id="38" name="矩形 37"/>
              <p:cNvSpPr/>
              <p:nvPr/>
            </p:nvSpPr>
            <p:spPr>
              <a:xfrm>
                <a:off x="5248948" y="4255033"/>
                <a:ext cx="1415771" cy="867703"/>
              </a:xfrm>
              <a:prstGeom prst="rect">
                <a:avLst/>
              </a:prstGeom>
              <a:solidFill>
                <a:schemeClr val="accent3">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248948" y="5119033"/>
                <a:ext cx="1415771" cy="5760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b="1" dirty="0">
                    <a:solidFill>
                      <a:prstClr val="black"/>
                    </a:solidFill>
                    <a:latin typeface="微软雅黑" panose="020B0503020204020204" pitchFamily="34" charset="-122"/>
                    <a:ea typeface="微软雅黑" panose="020B0503020204020204" pitchFamily="34" charset="-122"/>
                  </a:rPr>
                  <a:t>非线性光学图片</a:t>
                </a:r>
              </a:p>
            </p:txBody>
          </p:sp>
          <p:pic>
            <p:nvPicPr>
              <p:cNvPr id="40" name="Picture 8" descr="C:\Users\Administrator\Desktop\未标题-2.pn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5375083" y="4332466"/>
                <a:ext cx="1188108" cy="709133"/>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37" name="右箭头 36"/>
            <p:cNvSpPr/>
            <p:nvPr/>
          </p:nvSpPr>
          <p:spPr>
            <a:xfrm>
              <a:off x="4990030" y="5378602"/>
              <a:ext cx="292825" cy="263087"/>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1" name="组合 19"/>
          <p:cNvGrpSpPr/>
          <p:nvPr/>
        </p:nvGrpSpPr>
        <p:grpSpPr>
          <a:xfrm>
            <a:off x="6707539" y="4290658"/>
            <a:ext cx="1932534" cy="1440000"/>
            <a:chOff x="6707539" y="4290658"/>
            <a:chExt cx="1932534" cy="1440000"/>
          </a:xfrm>
        </p:grpSpPr>
        <p:grpSp>
          <p:nvGrpSpPr>
            <p:cNvPr id="42" name="组合 6"/>
            <p:cNvGrpSpPr/>
            <p:nvPr/>
          </p:nvGrpSpPr>
          <p:grpSpPr>
            <a:xfrm>
              <a:off x="7000365" y="4290658"/>
              <a:ext cx="1639708" cy="1440000"/>
              <a:chOff x="6976615" y="4255033"/>
              <a:chExt cx="1639708" cy="1440000"/>
            </a:xfrm>
          </p:grpSpPr>
          <p:sp>
            <p:nvSpPr>
              <p:cNvPr id="44" name="矩形 43"/>
              <p:cNvSpPr/>
              <p:nvPr/>
            </p:nvSpPr>
            <p:spPr>
              <a:xfrm>
                <a:off x="6976615" y="4255033"/>
                <a:ext cx="1639708" cy="867703"/>
              </a:xfrm>
              <a:prstGeom prst="rect">
                <a:avLst/>
              </a:prstGeom>
              <a:solidFill>
                <a:schemeClr val="accent3">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976615" y="5119033"/>
                <a:ext cx="1639708" cy="5760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b="1" dirty="0">
                    <a:solidFill>
                      <a:prstClr val="black"/>
                    </a:solidFill>
                    <a:latin typeface="微软雅黑" panose="020B0503020204020204" pitchFamily="34" charset="-122"/>
                    <a:ea typeface="微软雅黑" panose="020B0503020204020204" pitchFamily="34" charset="-122"/>
                  </a:rPr>
                  <a:t>用</a:t>
                </a:r>
                <a:r>
                  <a:rPr lang="en-US" altLang="zh-CN" sz="1500" b="1" dirty="0" err="1">
                    <a:solidFill>
                      <a:prstClr val="black"/>
                    </a:solidFill>
                    <a:latin typeface="微软雅黑" panose="020B0503020204020204" pitchFamily="34" charset="-122"/>
                    <a:ea typeface="微软雅黑" panose="020B0503020204020204" pitchFamily="34" charset="-122"/>
                  </a:rPr>
                  <a:t>qFibrosis</a:t>
                </a:r>
                <a:r>
                  <a:rPr lang="zh-CN" altLang="en-US" sz="1500" b="1" dirty="0">
                    <a:solidFill>
                      <a:prstClr val="black"/>
                    </a:solidFill>
                    <a:latin typeface="微软雅黑" panose="020B0503020204020204" pitchFamily="34" charset="-122"/>
                    <a:ea typeface="微软雅黑" panose="020B0503020204020204" pitchFamily="34" charset="-122"/>
                  </a:rPr>
                  <a:t>进行计算机辅助自动评分</a:t>
                </a:r>
              </a:p>
            </p:txBody>
          </p:sp>
          <p:pic>
            <p:nvPicPr>
              <p:cNvPr id="46" name="Picture 9" descr="C:\Users\Administrator\Desktop\未标题-3.png"/>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7019051" y="4286082"/>
                <a:ext cx="1550158" cy="740585"/>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43" name="右箭头 42"/>
            <p:cNvSpPr/>
            <p:nvPr/>
          </p:nvSpPr>
          <p:spPr>
            <a:xfrm>
              <a:off x="6707539" y="5378602"/>
              <a:ext cx="292825" cy="263087"/>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7" name="组合 46"/>
          <p:cNvGrpSpPr/>
          <p:nvPr/>
        </p:nvGrpSpPr>
        <p:grpSpPr>
          <a:xfrm>
            <a:off x="277756" y="3288863"/>
            <a:ext cx="1415771" cy="1320738"/>
            <a:chOff x="465962" y="5565154"/>
            <a:chExt cx="1415771" cy="1320738"/>
          </a:xfrm>
        </p:grpSpPr>
        <p:sp>
          <p:nvSpPr>
            <p:cNvPr id="48" name="矩形 47"/>
            <p:cNvSpPr/>
            <p:nvPr/>
          </p:nvSpPr>
          <p:spPr>
            <a:xfrm>
              <a:off x="465962" y="5565154"/>
              <a:ext cx="1415771" cy="792000"/>
            </a:xfrm>
            <a:prstGeom prst="rect">
              <a:avLst/>
            </a:prstGeom>
            <a:solidFill>
              <a:schemeClr val="accent2">
                <a:lumMod val="40000"/>
                <a:lumOff val="60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Picture 2" descr="C:\Users\Administrator\Desktop\未标题-2.png"/>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519885" y="5655727"/>
              <a:ext cx="1278723" cy="610855"/>
            </a:xfrm>
            <a:prstGeom prst="rect">
              <a:avLst/>
            </a:prstGeom>
            <a:noFill/>
            <a:extLst>
              <a:ext uri="{909E8E84-426E-40DD-AFC4-6F175D3DCCD1}">
                <a14:hiddenFill xmlns="" xmlns:a14="http://schemas.microsoft.com/office/drawing/2010/main">
                  <a:solidFill>
                    <a:srgbClr val="FFFFFF"/>
                  </a:solidFill>
                </a14:hiddenFill>
              </a:ext>
            </a:extLst>
          </p:spPr>
        </p:pic>
        <p:sp>
          <p:nvSpPr>
            <p:cNvPr id="50" name="矩形 49"/>
            <p:cNvSpPr/>
            <p:nvPr/>
          </p:nvSpPr>
          <p:spPr>
            <a:xfrm>
              <a:off x="465962" y="6345892"/>
              <a:ext cx="1415771" cy="540000"/>
            </a:xfrm>
            <a:prstGeom prst="rect">
              <a:avLst/>
            </a:prstGeom>
            <a:solidFill>
              <a:schemeClr val="accent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smtClean="0">
                  <a:solidFill>
                    <a:schemeClr val="tx1"/>
                  </a:solidFill>
                  <a:latin typeface="微软雅黑" panose="020B0503020204020204" pitchFamily="34" charset="-122"/>
                  <a:ea typeface="微软雅黑" panose="020B0503020204020204" pitchFamily="34" charset="-122"/>
                </a:rPr>
                <a:t>组织块</a:t>
              </a:r>
              <a:endParaRPr lang="zh-CN" altLang="en-US" sz="1500" b="1" dirty="0">
                <a:solidFill>
                  <a:schemeClr val="tx1"/>
                </a:solidFill>
                <a:latin typeface="微软雅黑" panose="020B0503020204020204" pitchFamily="34" charset="-122"/>
                <a:ea typeface="微软雅黑" panose="020B0503020204020204" pitchFamily="34" charset="-122"/>
              </a:endParaRPr>
            </a:p>
          </p:txBody>
        </p:sp>
      </p:grpSp>
      <p:sp>
        <p:nvSpPr>
          <p:cNvPr id="51" name="圆角右箭头 50"/>
          <p:cNvSpPr/>
          <p:nvPr/>
        </p:nvSpPr>
        <p:spPr>
          <a:xfrm>
            <a:off x="1095444" y="2505068"/>
            <a:ext cx="779132" cy="769001"/>
          </a:xfrm>
          <a:prstGeom prst="bentArrow">
            <a:avLst>
              <a:gd name="adj1" fmla="val 14190"/>
              <a:gd name="adj2" fmla="val 25000"/>
              <a:gd name="adj3" fmla="val 25000"/>
              <a:gd name="adj4" fmla="val 437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右箭头 51"/>
          <p:cNvSpPr/>
          <p:nvPr/>
        </p:nvSpPr>
        <p:spPr>
          <a:xfrm>
            <a:off x="3290347" y="3075164"/>
            <a:ext cx="292825" cy="263087"/>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右箭头 52"/>
          <p:cNvSpPr/>
          <p:nvPr/>
        </p:nvSpPr>
        <p:spPr>
          <a:xfrm>
            <a:off x="4990030" y="3075164"/>
            <a:ext cx="292825" cy="263087"/>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右箭头 53"/>
          <p:cNvSpPr/>
          <p:nvPr/>
        </p:nvSpPr>
        <p:spPr>
          <a:xfrm>
            <a:off x="6707539" y="3075164"/>
            <a:ext cx="292825" cy="263087"/>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342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ppt_x</p:attrName>
                                        </p:attrNameLst>
                                      </p:cBhvr>
                                      <p:tavLst>
                                        <p:tav tm="0">
                                          <p:val>
                                            <p:strVal val="#ppt_x-#ppt_w*1.125000"/>
                                          </p:val>
                                        </p:tav>
                                        <p:tav tm="100000">
                                          <p:val>
                                            <p:strVal val="#ppt_x"/>
                                          </p:val>
                                        </p:tav>
                                      </p:tavLst>
                                    </p:anim>
                                    <p:animEffect transition="in" filter="wipe(right)">
                                      <p:cBhvr>
                                        <p:cTn id="8" dur="500"/>
                                        <p:tgtEl>
                                          <p:spTgt spid="23"/>
                                        </p:tgtEl>
                                      </p:cBhvr>
                                    </p:animEffect>
                                  </p:childTnLst>
                                </p:cTn>
                              </p:par>
                              <p:par>
                                <p:cTn id="9" presetID="12" presetClass="entr" presetSubtype="8" fill="hold" nodeType="withEffect">
                                  <p:stCondLst>
                                    <p:cond delay="45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right)">
                                      <p:cBhvr>
                                        <p:cTn id="12" dur="500"/>
                                        <p:tgtEl>
                                          <p:spTgt spid="29"/>
                                        </p:tgtEl>
                                      </p:cBhvr>
                                    </p:animEffect>
                                  </p:childTnLst>
                                </p:cTn>
                              </p:par>
                              <p:par>
                                <p:cTn id="13" presetID="12" presetClass="entr" presetSubtype="8" fill="hold" nodeType="withEffect">
                                  <p:stCondLst>
                                    <p:cond delay="575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ppt_x</p:attrName>
                                        </p:attrNameLst>
                                      </p:cBhvr>
                                      <p:tavLst>
                                        <p:tav tm="0">
                                          <p:val>
                                            <p:strVal val="#ppt_x-#ppt_w*1.125000"/>
                                          </p:val>
                                        </p:tav>
                                        <p:tav tm="100000">
                                          <p:val>
                                            <p:strVal val="#ppt_x"/>
                                          </p:val>
                                        </p:tav>
                                      </p:tavLst>
                                    </p:anim>
                                    <p:animEffect transition="in" filter="wipe(right)">
                                      <p:cBhvr>
                                        <p:cTn id="16" dur="500"/>
                                        <p:tgtEl>
                                          <p:spTgt spid="35"/>
                                        </p:tgtEl>
                                      </p:cBhvr>
                                    </p:animEffect>
                                  </p:childTnLst>
                                </p:cTn>
                              </p:par>
                              <p:par>
                                <p:cTn id="17" presetID="12" presetClass="entr" presetSubtype="8" fill="hold" nodeType="withEffect">
                                  <p:stCondLst>
                                    <p:cond delay="70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ppt_x</p:attrName>
                                        </p:attrNameLst>
                                      </p:cBhvr>
                                      <p:tavLst>
                                        <p:tav tm="0">
                                          <p:val>
                                            <p:strVal val="#ppt_x-#ppt_w*1.125000"/>
                                          </p:val>
                                        </p:tav>
                                        <p:tav tm="100000">
                                          <p:val>
                                            <p:strVal val="#ppt_x"/>
                                          </p:val>
                                        </p:tav>
                                      </p:tavLst>
                                    </p:anim>
                                    <p:animEffect transition="in" filter="wipe(right)">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275764" y="5965291"/>
            <a:ext cx="7417837" cy="446276"/>
          </a:xfrm>
          <a:prstGeom prst="rect">
            <a:avLst/>
          </a:prstGeom>
        </p:spPr>
        <p:txBody>
          <a:bodyPr wrap="square">
            <a:spAutoFit/>
          </a:bodyPr>
          <a:lstStyle/>
          <a:p>
            <a:pPr lvl="0"/>
            <a:r>
              <a:rPr kumimoji="1" lang="zh-CN" altLang="en-US" sz="2300" b="1" dirty="0" smtClean="0">
                <a:solidFill>
                  <a:srgbClr val="C00000"/>
                </a:solidFill>
                <a:latin typeface="微软雅黑" panose="020B0503020204020204" pitchFamily="34" charset="-122"/>
                <a:ea typeface="微软雅黑" panose="020B0503020204020204" pitchFamily="34" charset="-122"/>
              </a:rPr>
              <a:t>重大专项肝炎示范区唯一入围核酸检测试剂产品</a:t>
            </a:r>
          </a:p>
        </p:txBody>
      </p:sp>
      <p:sp>
        <p:nvSpPr>
          <p:cNvPr id="23" name="五边形 22"/>
          <p:cNvSpPr/>
          <p:nvPr/>
        </p:nvSpPr>
        <p:spPr>
          <a:xfrm>
            <a:off x="-1" y="315709"/>
            <a:ext cx="2213467" cy="512402"/>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标题 11"/>
          <p:cNvSpPr txBox="1"/>
          <p:nvPr/>
        </p:nvSpPr>
        <p:spPr bwMode="auto">
          <a:xfrm>
            <a:off x="1201230" y="800319"/>
            <a:ext cx="7991756" cy="90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a:r>
              <a:rPr lang="zh-CN" altLang="en-US" sz="3200" dirty="0" smtClean="0"/>
              <a:t>我国</a:t>
            </a:r>
            <a:r>
              <a:rPr lang="zh-CN" altLang="en-US" sz="3200" dirty="0"/>
              <a:t>首个高灵敏乙肝</a:t>
            </a:r>
            <a:r>
              <a:rPr lang="zh-CN" altLang="en-US" sz="3200" dirty="0" smtClean="0"/>
              <a:t>核酸定量试剂</a:t>
            </a:r>
            <a:r>
              <a:rPr lang="zh-CN" altLang="en-US" sz="3200" dirty="0"/>
              <a:t>盒</a:t>
            </a:r>
            <a:endParaRPr lang="zh-CN" altLang="en-US" sz="3200" kern="0" dirty="0"/>
          </a:p>
        </p:txBody>
      </p:sp>
      <p:pic>
        <p:nvPicPr>
          <p:cNvPr id="733186" name="Picture 2" descr="C:\Users\Administrator\Desktop\ABUIABACGAAg47mUoAUou4_K-QIw9AM4-QI.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12506" y="1746729"/>
            <a:ext cx="1730615" cy="188017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组合 10"/>
          <p:cNvGrpSpPr/>
          <p:nvPr/>
        </p:nvGrpSpPr>
        <p:grpSpPr>
          <a:xfrm>
            <a:off x="795111" y="3520028"/>
            <a:ext cx="2704384" cy="2292279"/>
            <a:chOff x="522778" y="3674017"/>
            <a:chExt cx="2905468" cy="2523451"/>
          </a:xfrm>
        </p:grpSpPr>
        <p:grpSp>
          <p:nvGrpSpPr>
            <p:cNvPr id="27" name="组合 20"/>
            <p:cNvGrpSpPr/>
            <p:nvPr/>
          </p:nvGrpSpPr>
          <p:grpSpPr>
            <a:xfrm>
              <a:off x="522778" y="3674017"/>
              <a:ext cx="2731061" cy="2523451"/>
              <a:chOff x="4787079" y="2431546"/>
              <a:chExt cx="1094921" cy="1011687"/>
            </a:xfrm>
          </p:grpSpPr>
          <p:sp>
            <p:nvSpPr>
              <p:cNvPr id="29" name="TextBox 28"/>
              <p:cNvSpPr txBox="1"/>
              <p:nvPr/>
            </p:nvSpPr>
            <p:spPr>
              <a:xfrm>
                <a:off x="5075127" y="3266646"/>
                <a:ext cx="806873" cy="176587"/>
              </a:xfrm>
              <a:prstGeom prst="rect">
                <a:avLst/>
              </a:prstGeom>
              <a:solidFill>
                <a:schemeClr val="bg1"/>
              </a:solidFill>
              <a:ln>
                <a:solidFill>
                  <a:schemeClr val="bg1"/>
                </a:solidFill>
              </a:ln>
            </p:spPr>
            <p:txBody>
              <a:bodyPr wrap="square" rtlCol="0">
                <a:spAutoFit/>
              </a:bodyPr>
              <a:lstStyle/>
              <a:p>
                <a:pPr algn="ctr"/>
                <a:r>
                  <a:rPr lang="zh-CN" altLang="en-US" sz="1000" b="1" dirty="0" smtClean="0">
                    <a:latin typeface="微软雅黑" panose="020B0503020204020204" pitchFamily="34" charset="-122"/>
                    <a:ea typeface="微软雅黑" panose="020B0503020204020204" pitchFamily="34" charset="-122"/>
                  </a:rPr>
                  <a:t>圣湘试剂检测</a:t>
                </a:r>
                <a:endParaRPr lang="en-US" altLang="zh-CN" sz="1000" b="1" dirty="0" smtClean="0">
                  <a:latin typeface="微软雅黑" panose="020B0503020204020204" pitchFamily="34" charset="-122"/>
                  <a:ea typeface="微软雅黑" panose="020B0503020204020204" pitchFamily="34" charset="-122"/>
                </a:endParaRPr>
              </a:p>
              <a:p>
                <a:pPr algn="ctr"/>
                <a:r>
                  <a:rPr lang="en-US" altLang="zh-CN" sz="1000" b="1" dirty="0" smtClean="0">
                    <a:latin typeface="微软雅黑" panose="020B0503020204020204" pitchFamily="34" charset="-122"/>
                    <a:ea typeface="微软雅黑" panose="020B0503020204020204" pitchFamily="34" charset="-122"/>
                  </a:rPr>
                  <a:t>HBV DNA (Ig IU/ml)</a:t>
                </a:r>
                <a:endParaRPr lang="zh-CN" altLang="en-US" sz="1000" b="1" dirty="0">
                  <a:latin typeface="微软雅黑" panose="020B0503020204020204" pitchFamily="34" charset="-122"/>
                  <a:ea typeface="微软雅黑" panose="020B0503020204020204" pitchFamily="34" charset="-122"/>
                </a:endParaRPr>
              </a:p>
            </p:txBody>
          </p:sp>
          <p:sp>
            <p:nvSpPr>
              <p:cNvPr id="30" name="TextBox 29"/>
              <p:cNvSpPr txBox="1"/>
              <p:nvPr/>
            </p:nvSpPr>
            <p:spPr>
              <a:xfrm rot="16200000">
                <a:off x="4432470" y="2786155"/>
                <a:ext cx="881555" cy="172337"/>
              </a:xfrm>
              <a:prstGeom prst="rect">
                <a:avLst/>
              </a:prstGeom>
              <a:solidFill>
                <a:schemeClr val="bg1"/>
              </a:solidFill>
              <a:ln>
                <a:solidFill>
                  <a:schemeClr val="bg1"/>
                </a:solidFill>
              </a:ln>
            </p:spPr>
            <p:txBody>
              <a:bodyPr wrap="square" rtlCol="0">
                <a:spAutoFit/>
              </a:bodyPr>
              <a:lstStyle/>
              <a:p>
                <a:pPr algn="ctr"/>
                <a:r>
                  <a:rPr lang="zh-CN" altLang="en-US" sz="1000" b="1" dirty="0" smtClean="0">
                    <a:latin typeface="微软雅黑" panose="020B0503020204020204" pitchFamily="34" charset="-122"/>
                    <a:ea typeface="微软雅黑" panose="020B0503020204020204" pitchFamily="34" charset="-122"/>
                  </a:rPr>
                  <a:t>罗氏试剂检测</a:t>
                </a:r>
                <a:endParaRPr lang="en-US" altLang="zh-CN" sz="1000" b="1" dirty="0" smtClean="0">
                  <a:latin typeface="微软雅黑" panose="020B0503020204020204" pitchFamily="34" charset="-122"/>
                  <a:ea typeface="微软雅黑" panose="020B0503020204020204" pitchFamily="34" charset="-122"/>
                </a:endParaRPr>
              </a:p>
              <a:p>
                <a:pPr algn="ctr"/>
                <a:r>
                  <a:rPr lang="en-US" altLang="zh-CN" sz="1000" b="1" dirty="0" smtClean="0">
                    <a:latin typeface="微软雅黑" panose="020B0503020204020204" pitchFamily="34" charset="-122"/>
                    <a:ea typeface="微软雅黑" panose="020B0503020204020204" pitchFamily="34" charset="-122"/>
                  </a:rPr>
                  <a:t>HBV DNA (Ig IU/ml)</a:t>
                </a:r>
                <a:endParaRPr lang="zh-CN" altLang="en-US" sz="1000" b="1" dirty="0">
                  <a:latin typeface="微软雅黑" panose="020B0503020204020204" pitchFamily="34" charset="-122"/>
                  <a:ea typeface="微软雅黑" panose="020B0503020204020204" pitchFamily="34" charset="-122"/>
                </a:endParaRPr>
              </a:p>
            </p:txBody>
          </p:sp>
        </p:grpSp>
        <p:pic>
          <p:nvPicPr>
            <p:cNvPr id="733187" name="Picture 3" descr="C:\Users\Administrator\Desktop\未标题-1.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8206"/>
            <a:stretch>
              <a:fillRect/>
            </a:stretch>
          </p:blipFill>
          <p:spPr bwMode="auto">
            <a:xfrm>
              <a:off x="936354" y="3810129"/>
              <a:ext cx="2491892" cy="1968436"/>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0" name="组合 9"/>
          <p:cNvGrpSpPr/>
          <p:nvPr/>
        </p:nvGrpSpPr>
        <p:grpSpPr>
          <a:xfrm>
            <a:off x="3954473" y="1868917"/>
            <a:ext cx="4240348" cy="1865248"/>
            <a:chOff x="3954473" y="1750167"/>
            <a:chExt cx="4240348" cy="1865248"/>
          </a:xfrm>
        </p:grpSpPr>
        <p:sp>
          <p:nvSpPr>
            <p:cNvPr id="7" name="矩形 6"/>
            <p:cNvSpPr/>
            <p:nvPr/>
          </p:nvSpPr>
          <p:spPr>
            <a:xfrm>
              <a:off x="3954473" y="1874518"/>
              <a:ext cx="4240348" cy="162137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3"/>
            <p:cNvSpPr txBox="1">
              <a:spLocks noChangeArrowheads="1"/>
            </p:cNvSpPr>
            <p:nvPr/>
          </p:nvSpPr>
          <p:spPr>
            <a:xfrm>
              <a:off x="4794654" y="1874519"/>
              <a:ext cx="3400167" cy="1621374"/>
            </a:xfrm>
            <a:prstGeom prst="rect">
              <a:avLst/>
            </a:prstGeom>
          </p:spPr>
          <p:txBody>
            <a:bodyPr/>
            <a:lstStyle/>
            <a:p>
              <a:pPr>
                <a:lnSpc>
                  <a:spcPct val="150000"/>
                </a:lnSpc>
                <a:buClr>
                  <a:srgbClr val="C00000"/>
                </a:buClr>
                <a:buSzPct val="70000"/>
                <a:defRPr/>
              </a:pPr>
              <a:r>
                <a:rPr lang="zh-CN" altLang="en-US" sz="2200" b="1" dirty="0">
                  <a:latin typeface="微软雅黑" panose="020B0503020204020204" pitchFamily="34" charset="-122"/>
                  <a:ea typeface="微软雅黑" panose="020B0503020204020204" pitchFamily="34" charset="-122"/>
                </a:rPr>
                <a:t>覆盖我国全部基因型</a:t>
              </a:r>
            </a:p>
            <a:p>
              <a:pPr marR="0" lvl="0" defTabSz="914400" eaLnBrk="1" latinLnBrk="0" hangingPunct="1">
                <a:lnSpc>
                  <a:spcPct val="150000"/>
                </a:lnSpc>
                <a:buClr>
                  <a:srgbClr val="C00000"/>
                </a:buClr>
                <a:buSzPct val="70000"/>
                <a:defRPr/>
              </a:pPr>
              <a:r>
                <a:rPr lang="zh-CN" altLang="en-US" sz="2200" b="1" dirty="0">
                  <a:latin typeface="微软雅黑" panose="020B0503020204020204" pitchFamily="34" charset="-122"/>
                  <a:ea typeface="微软雅黑" panose="020B0503020204020204" pitchFamily="34" charset="-122"/>
                </a:rPr>
                <a:t>能检测全部变异毒株</a:t>
              </a:r>
              <a:endParaRPr lang="en-US" altLang="zh-CN" sz="2200" b="1" dirty="0">
                <a:latin typeface="微软雅黑" panose="020B0503020204020204" pitchFamily="34" charset="-122"/>
                <a:ea typeface="微软雅黑" panose="020B0503020204020204" pitchFamily="34" charset="-122"/>
              </a:endParaRPr>
            </a:p>
            <a:p>
              <a:pPr marR="0" lvl="0" defTabSz="914400" eaLnBrk="1" latinLnBrk="0" hangingPunct="1">
                <a:lnSpc>
                  <a:spcPct val="150000"/>
                </a:lnSpc>
                <a:buClr>
                  <a:srgbClr val="C00000"/>
                </a:buClr>
                <a:buSzPct val="70000"/>
                <a:defRPr/>
              </a:pPr>
              <a:r>
                <a:rPr lang="zh-CN" altLang="en-US" sz="2200" b="1" dirty="0">
                  <a:latin typeface="微软雅黑" panose="020B0503020204020204" pitchFamily="34" charset="-122"/>
                  <a:ea typeface="微软雅黑" panose="020B0503020204020204" pitchFamily="34" charset="-122"/>
                </a:rPr>
                <a:t>超宽线性范围</a:t>
              </a:r>
              <a:endParaRPr lang="en-US" altLang="zh-CN" sz="22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4153355" y="1750167"/>
              <a:ext cx="665048" cy="1865248"/>
              <a:chOff x="3357589" y="1569051"/>
              <a:chExt cx="1155340" cy="3240360"/>
            </a:xfrm>
          </p:grpSpPr>
          <p:sp>
            <p:nvSpPr>
              <p:cNvPr id="31" name="矩形 30"/>
              <p:cNvSpPr/>
              <p:nvPr/>
            </p:nvSpPr>
            <p:spPr>
              <a:xfrm>
                <a:off x="3357589" y="1569051"/>
                <a:ext cx="896208" cy="3240360"/>
              </a:xfrm>
              <a:prstGeom prst="rect">
                <a:avLst/>
              </a:prstGeom>
              <a:solidFill>
                <a:srgbClr val="C00000">
                  <a:alpha val="74902"/>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32" name="直角三角形 31"/>
              <p:cNvSpPr/>
              <p:nvPr/>
            </p:nvSpPr>
            <p:spPr>
              <a:xfrm>
                <a:off x="4253796" y="1569051"/>
                <a:ext cx="259133" cy="216024"/>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33" name="直角三角形 32"/>
              <p:cNvSpPr/>
              <p:nvPr/>
            </p:nvSpPr>
            <p:spPr>
              <a:xfrm flipV="1">
                <a:off x="4253794" y="4601771"/>
                <a:ext cx="259134" cy="20764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34" name="TextBox 20"/>
              <p:cNvSpPr txBox="1"/>
              <p:nvPr/>
            </p:nvSpPr>
            <p:spPr>
              <a:xfrm>
                <a:off x="3361417" y="2495612"/>
                <a:ext cx="962420" cy="1582870"/>
              </a:xfrm>
              <a:prstGeom prst="rect">
                <a:avLst/>
              </a:prstGeom>
              <a:noFill/>
            </p:spPr>
            <p:txBody>
              <a:bodyPr vert="eaVert" wrap="none" rtlCol="0" anchor="t">
                <a:spAutoFit/>
              </a:bodyPr>
              <a:lstStyle/>
              <a:p>
                <a:pPr algn="ctr"/>
                <a:r>
                  <a:rPr lang="zh-CN" altLang="en-US" sz="2400" b="1" spc="40" dirty="0" smtClean="0">
                    <a:solidFill>
                      <a:schemeClr val="bg1"/>
                    </a:solidFill>
                    <a:latin typeface="微软雅黑" panose="020B0503020204020204" pitchFamily="34" charset="-122"/>
                    <a:ea typeface="微软雅黑" panose="020B0503020204020204" pitchFamily="34" charset="-122"/>
                  </a:rPr>
                  <a:t>特  点</a:t>
                </a:r>
                <a:endParaRPr lang="en-US" sz="2400" b="1" spc="40" dirty="0">
                  <a:solidFill>
                    <a:schemeClr val="bg1"/>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3954473" y="3885372"/>
            <a:ext cx="4240348" cy="1865248"/>
            <a:chOff x="3954474" y="4004122"/>
            <a:chExt cx="4240348" cy="1865248"/>
          </a:xfrm>
        </p:grpSpPr>
        <p:sp>
          <p:nvSpPr>
            <p:cNvPr id="35" name="矩形 34"/>
            <p:cNvSpPr/>
            <p:nvPr/>
          </p:nvSpPr>
          <p:spPr>
            <a:xfrm>
              <a:off x="3954474" y="4128471"/>
              <a:ext cx="4240348" cy="16213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Rectangle 3"/>
            <p:cNvSpPr txBox="1">
              <a:spLocks noChangeArrowheads="1"/>
            </p:cNvSpPr>
            <p:nvPr/>
          </p:nvSpPr>
          <p:spPr>
            <a:xfrm>
              <a:off x="4794654" y="4128472"/>
              <a:ext cx="3400168" cy="1631056"/>
            </a:xfrm>
            <a:prstGeom prst="rect">
              <a:avLst/>
            </a:prstGeom>
          </p:spPr>
          <p:txBody>
            <a:bodyPr/>
            <a:lstStyle/>
            <a:p>
              <a:pPr>
                <a:lnSpc>
                  <a:spcPct val="150000"/>
                </a:lnSpc>
                <a:buClr>
                  <a:srgbClr val="C00000"/>
                </a:buClr>
                <a:buSzPct val="70000"/>
                <a:defRPr/>
              </a:pPr>
              <a:r>
                <a:rPr lang="zh-CN" altLang="en-US" sz="2200" b="1" dirty="0">
                  <a:latin typeface="微软雅黑" panose="020B0503020204020204" pitchFamily="34" charset="-122"/>
                  <a:ea typeface="微软雅黑" panose="020B0503020204020204" pitchFamily="34" charset="-122"/>
                </a:rPr>
                <a:t>与国际标准试剂相当</a:t>
              </a:r>
            </a:p>
            <a:p>
              <a:pPr marR="0" lvl="0" defTabSz="914400" eaLnBrk="1" latinLnBrk="0" hangingPunct="1">
                <a:lnSpc>
                  <a:spcPct val="150000"/>
                </a:lnSpc>
                <a:buClr>
                  <a:srgbClr val="C00000"/>
                </a:buClr>
                <a:buSzPct val="70000"/>
                <a:defRPr/>
              </a:pPr>
              <a:r>
                <a:rPr lang="zh-CN" altLang="en-US" sz="2200" b="1" dirty="0">
                  <a:latin typeface="微软雅黑" panose="020B0503020204020204" pitchFamily="34" charset="-122"/>
                  <a:ea typeface="微软雅黑" panose="020B0503020204020204" pitchFamily="34" charset="-122"/>
                </a:rPr>
                <a:t>操作更简单方便</a:t>
              </a:r>
              <a:endParaRPr lang="en-US" altLang="zh-CN" sz="2200" b="1" dirty="0">
                <a:latin typeface="微软雅黑" panose="020B0503020204020204" pitchFamily="34" charset="-122"/>
                <a:ea typeface="微软雅黑" panose="020B0503020204020204" pitchFamily="34" charset="-122"/>
              </a:endParaRPr>
            </a:p>
            <a:p>
              <a:pPr marR="0" lvl="0" defTabSz="914400" eaLnBrk="1" latinLnBrk="0" hangingPunct="1">
                <a:lnSpc>
                  <a:spcPct val="150000"/>
                </a:lnSpc>
                <a:buClr>
                  <a:srgbClr val="C00000"/>
                </a:buClr>
                <a:buSzPct val="70000"/>
                <a:defRPr/>
              </a:pPr>
              <a:r>
                <a:rPr lang="zh-CN" altLang="en-US" sz="2200" b="1" dirty="0">
                  <a:latin typeface="微软雅黑" panose="020B0503020204020204" pitchFamily="34" charset="-122"/>
                  <a:ea typeface="微软雅黑" panose="020B0503020204020204" pitchFamily="34" charset="-122"/>
                </a:rPr>
                <a:t>能满足我国乙肝诊治</a:t>
              </a:r>
              <a:r>
                <a:rPr lang="zh-CN" altLang="en-US" sz="2200" b="1" dirty="0" smtClean="0">
                  <a:latin typeface="微软雅黑" panose="020B0503020204020204" pitchFamily="34" charset="-122"/>
                  <a:ea typeface="微软雅黑" panose="020B0503020204020204" pitchFamily="34" charset="-122"/>
                </a:rPr>
                <a:t>需要</a:t>
              </a:r>
              <a:endParaRPr lang="en-US" altLang="zh-CN" sz="2200" b="1" dirty="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4153355" y="4004122"/>
              <a:ext cx="665048" cy="1865248"/>
              <a:chOff x="3357589" y="1569051"/>
              <a:chExt cx="1155340" cy="3240360"/>
            </a:xfrm>
          </p:grpSpPr>
          <p:sp>
            <p:nvSpPr>
              <p:cNvPr id="43" name="矩形 42"/>
              <p:cNvSpPr/>
              <p:nvPr/>
            </p:nvSpPr>
            <p:spPr>
              <a:xfrm>
                <a:off x="3357589" y="1569051"/>
                <a:ext cx="896208" cy="3240360"/>
              </a:xfrm>
              <a:prstGeom prst="rect">
                <a:avLst/>
              </a:prstGeom>
              <a:solidFill>
                <a:srgbClr val="C00000">
                  <a:alpha val="74902"/>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44" name="直角三角形 43"/>
              <p:cNvSpPr/>
              <p:nvPr/>
            </p:nvSpPr>
            <p:spPr>
              <a:xfrm>
                <a:off x="4253796" y="1569051"/>
                <a:ext cx="259133" cy="216024"/>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45" name="直角三角形 44"/>
              <p:cNvSpPr/>
              <p:nvPr/>
            </p:nvSpPr>
            <p:spPr>
              <a:xfrm flipV="1">
                <a:off x="4253794" y="4601771"/>
                <a:ext cx="259134" cy="20764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46" name="TextBox 20"/>
              <p:cNvSpPr txBox="1"/>
              <p:nvPr/>
            </p:nvSpPr>
            <p:spPr>
              <a:xfrm>
                <a:off x="3361418" y="2495612"/>
                <a:ext cx="962421" cy="1582871"/>
              </a:xfrm>
              <a:prstGeom prst="rect">
                <a:avLst/>
              </a:prstGeom>
              <a:noFill/>
            </p:spPr>
            <p:txBody>
              <a:bodyPr vert="eaVert" wrap="none" rtlCol="0" anchor="t">
                <a:spAutoFit/>
              </a:bodyPr>
              <a:lstStyle/>
              <a:p>
                <a:pPr algn="ctr"/>
                <a:r>
                  <a:rPr lang="zh-CN" altLang="en-US" sz="2400" b="1" spc="40" dirty="0" smtClean="0">
                    <a:solidFill>
                      <a:schemeClr val="bg1"/>
                    </a:solidFill>
                    <a:latin typeface="微软雅黑" panose="020B0503020204020204" pitchFamily="34" charset="-122"/>
                    <a:ea typeface="微软雅黑" panose="020B0503020204020204" pitchFamily="34" charset="-122"/>
                  </a:rPr>
                  <a:t>性  能</a:t>
                </a:r>
                <a:endParaRPr lang="en-US" sz="2400" b="1" spc="40" dirty="0">
                  <a:solidFill>
                    <a:schemeClr val="bg1"/>
                  </a:solidFill>
                  <a:latin typeface="微软雅黑" panose="020B0503020204020204" pitchFamily="34" charset="-122"/>
                  <a:ea typeface="微软雅黑" panose="020B0503020204020204" pitchFamily="34" charset="-122"/>
                </a:endParaRPr>
              </a:p>
            </p:txBody>
          </p:sp>
        </p:grpSp>
      </p:grpSp>
      <p:sp>
        <p:nvSpPr>
          <p:cNvPr id="37" name="矩形 36"/>
          <p:cNvSpPr/>
          <p:nvPr/>
        </p:nvSpPr>
        <p:spPr>
          <a:xfrm>
            <a:off x="355572" y="339459"/>
            <a:ext cx="1598515"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创新</a:t>
            </a:r>
            <a:r>
              <a:rPr lang="zh-CN" altLang="en-US" sz="2400" b="1" dirty="0" smtClean="0">
                <a:solidFill>
                  <a:schemeClr val="bg1"/>
                </a:solidFill>
                <a:latin typeface="微软雅黑" panose="020B0503020204020204" pitchFamily="34" charset="-122"/>
                <a:ea typeface="微软雅黑" panose="020B0503020204020204" pitchFamily="34" charset="-122"/>
              </a:rPr>
              <a:t>点  一</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425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2130" y="440055"/>
            <a:ext cx="8541385" cy="639445"/>
          </a:xfrm>
        </p:spPr>
        <p:txBody>
          <a:bodyPr/>
          <a:lstStyle/>
          <a:p>
            <a:pPr algn="l"/>
            <a:r>
              <a:rPr lang="zh-CN" altLang="en-US" sz="3600" dirty="0">
                <a:latin typeface="微软雅黑" panose="020B0503020204020204" pitchFamily="34" charset="-122"/>
                <a:ea typeface="微软雅黑" panose="020B0503020204020204" pitchFamily="34" charset="-122"/>
              </a:rPr>
              <a:t>多中心对圣湘高敏产品进行了系统性评价</a:t>
            </a:r>
          </a:p>
        </p:txBody>
      </p:sp>
      <p:sp>
        <p:nvSpPr>
          <p:cNvPr id="3" name="内容占位符 2"/>
          <p:cNvSpPr txBox="1"/>
          <p:nvPr/>
        </p:nvSpPr>
        <p:spPr>
          <a:xfrm>
            <a:off x="0" y="1556792"/>
            <a:ext cx="9001156" cy="4525963"/>
          </a:xfrm>
          <a:prstGeom prst="rect">
            <a:avLst/>
          </a:prstGeom>
        </p:spPr>
        <p:txBody>
          <a:bodyPr/>
          <a:lstStyle/>
          <a:p>
            <a:pPr marL="342900" marR="0" lvl="0" indent="-342900" algn="l"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考评试剂：湖南圣湘公司的高敏感</a:t>
            </a:r>
            <a:r>
              <a:rPr kumimoji="0" lang="en-US" altLang="zh-CN"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HBV</a:t>
            </a:r>
            <a:r>
              <a:rPr kumimoji="0" lang="zh-CN" altLang="en-US"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检测试剂</a:t>
            </a:r>
            <a:endParaRPr kumimoji="0" lang="en-US" altLang="zh-CN"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342900" marR="0" lvl="0" indent="-342900" algn="l"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参比试剂：</a:t>
            </a:r>
            <a:r>
              <a:rPr kumimoji="0"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罗氏</a:t>
            </a:r>
            <a:r>
              <a:rPr kumimoji="0"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(COBAS 2.0)</a:t>
            </a:r>
          </a:p>
          <a:p>
            <a:pPr marL="342900" marR="0" lvl="0" indent="-342900" algn="l" defTabSz="914400" rtl="0" eaLnBrk="1" fontAlgn="auto" latinLnBrk="0" hangingPunct="1">
              <a:lnSpc>
                <a:spcPct val="150000"/>
              </a:lnSpc>
              <a:spcBef>
                <a:spcPct val="20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lumMod val="95000"/>
                    <a:lumOff val="5000"/>
                  </a:scheme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进行试剂的实验室质量评价，包括试剂的可溯源性、准确度、精密度等考评</a:t>
            </a:r>
            <a:endParaRPr kumimoji="0" lang="en-US" altLang="zh-CN" sz="2400" b="0" i="0" u="none" strike="noStrike" kern="1200" cap="none" spc="0" normalizeH="0" baseline="0" noProof="0" dirty="0" smtClean="0">
              <a:ln>
                <a:noFill/>
              </a:ln>
              <a:solidFill>
                <a:schemeClr val="tx1">
                  <a:lumMod val="95000"/>
                  <a:lumOff val="5000"/>
                </a:schemeClr>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en-US" sz="2400" b="1" i="0" u="none" strike="noStrike" kern="1200" cap="none" spc="0" normalizeH="0" baseline="0" noProof="0" dirty="0" smtClean="0">
                <a:ln>
                  <a:noFill/>
                </a:ln>
                <a:effectLst/>
                <a:uLnTx/>
                <a:uFillTx/>
                <a:latin typeface="Times New Roman" panose="02020603050405020304" pitchFamily="18" charset="0"/>
                <a:ea typeface="微软雅黑" panose="020B0503020204020204" pitchFamily="34" charset="-122"/>
                <a:cs typeface="Times New Roman" panose="02020603050405020304" pitchFamily="18" charset="0"/>
              </a:rPr>
              <a:t>北京大学感染病中心</a:t>
            </a:r>
            <a:r>
              <a:rPr kumimoji="0" lang="zh-CN" altLang="en-US"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、北京佑安医院、中南大学湘雅医院、南方医院、中国医科大学附属盛京医院）</a:t>
            </a:r>
            <a:endParaRPr kumimoji="0" lang="en-US" altLang="zh-CN" sz="2400" b="1" i="0" u="none" strike="noStrike" kern="1200" cap="none" spc="0" normalizeH="0" baseline="0" noProof="0" dirty="0" smtClean="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a:latin typeface="微软雅黑" panose="020B0503020204020204" pitchFamily="34" charset="-122"/>
                <a:ea typeface="微软雅黑" panose="020B0503020204020204" pitchFamily="34" charset="-122"/>
              </a:rPr>
              <a:t>WHO标准血清盘可朔源性评价</a:t>
            </a:r>
          </a:p>
        </p:txBody>
      </p:sp>
      <p:sp>
        <p:nvSpPr>
          <p:cNvPr id="3" name="TextBox 40"/>
          <p:cNvSpPr txBox="1">
            <a:spLocks noChangeArrowheads="1"/>
          </p:cNvSpPr>
          <p:nvPr/>
        </p:nvSpPr>
        <p:spPr bwMode="auto">
          <a:xfrm>
            <a:off x="3640138" y="1933575"/>
            <a:ext cx="2000250" cy="646113"/>
          </a:xfrm>
          <a:prstGeom prst="rect">
            <a:avLst/>
          </a:prstGeom>
          <a:noFill/>
          <a:ln w="9525">
            <a:solidFill>
              <a:schemeClr val="accent2"/>
            </a:solidFill>
            <a:miter lim="800000"/>
          </a:ln>
        </p:spPr>
        <p:txBody>
          <a:bodyPr>
            <a:spAutoFit/>
          </a:bodyPr>
          <a:lstStyle/>
          <a:p>
            <a:pPr algn="ct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WHO genotype A2  Panel</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TextBox 41"/>
          <p:cNvSpPr txBox="1">
            <a:spLocks noChangeArrowheads="1"/>
          </p:cNvSpPr>
          <p:nvPr/>
        </p:nvSpPr>
        <p:spPr bwMode="auto">
          <a:xfrm>
            <a:off x="1876425" y="3206750"/>
            <a:ext cx="2143125" cy="369888"/>
          </a:xfrm>
          <a:prstGeom prst="rect">
            <a:avLst/>
          </a:prstGeom>
          <a:noFill/>
          <a:ln w="9525">
            <a:solidFill>
              <a:schemeClr val="accent2"/>
            </a:solidFill>
            <a:miter lim="800000"/>
          </a:ln>
        </p:spPr>
        <p:txBody>
          <a:bodyPr>
            <a:spAutoFit/>
          </a:bodyPr>
          <a:lstStyle/>
          <a:p>
            <a:pP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Roche COBAS 2.0</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42"/>
          <p:cNvSpPr txBox="1">
            <a:spLocks noChangeArrowheads="1"/>
          </p:cNvSpPr>
          <p:nvPr/>
        </p:nvSpPr>
        <p:spPr bwMode="auto">
          <a:xfrm>
            <a:off x="5876925" y="3206750"/>
            <a:ext cx="915635" cy="369332"/>
          </a:xfrm>
          <a:prstGeom prst="rect">
            <a:avLst/>
          </a:prstGeom>
          <a:noFill/>
          <a:ln w="9525">
            <a:solidFill>
              <a:schemeClr val="accent2"/>
            </a:solidFill>
            <a:miter lim="800000"/>
          </a:ln>
        </p:spPr>
        <p:txBody>
          <a:bodyPr wrap="none">
            <a:spAutoFit/>
          </a:bodyPr>
          <a:lstStyle/>
          <a:p>
            <a:pP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Sansure</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43"/>
          <p:cNvSpPr txBox="1">
            <a:spLocks noChangeArrowheads="1"/>
          </p:cNvSpPr>
          <p:nvPr/>
        </p:nvSpPr>
        <p:spPr bwMode="auto">
          <a:xfrm>
            <a:off x="1304925" y="4135438"/>
            <a:ext cx="729687" cy="369332"/>
          </a:xfrm>
          <a:prstGeom prst="rect">
            <a:avLst/>
          </a:prstGeom>
          <a:noFill/>
          <a:ln w="9525">
            <a:solidFill>
              <a:schemeClr val="accent2"/>
            </a:solidFill>
            <a:miter lim="800000"/>
          </a:ln>
        </p:spPr>
        <p:txBody>
          <a:bodyPr wrap="none">
            <a:spAutoFit/>
          </a:bodyPr>
          <a:lstStyle/>
          <a:p>
            <a:pP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Rep 1</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TextBox 44"/>
          <p:cNvSpPr txBox="1">
            <a:spLocks noChangeArrowheads="1"/>
          </p:cNvSpPr>
          <p:nvPr/>
        </p:nvSpPr>
        <p:spPr bwMode="auto">
          <a:xfrm>
            <a:off x="2305050" y="4135438"/>
            <a:ext cx="729687" cy="369332"/>
          </a:xfrm>
          <a:prstGeom prst="rect">
            <a:avLst/>
          </a:prstGeom>
          <a:noFill/>
          <a:ln w="9525">
            <a:solidFill>
              <a:schemeClr val="accent2"/>
            </a:solidFill>
            <a:miter lim="800000"/>
          </a:ln>
        </p:spPr>
        <p:txBody>
          <a:bodyPr wrap="none">
            <a:spAutoFit/>
          </a:bodyPr>
          <a:lstStyle/>
          <a:p>
            <a:pP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Rep 2</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TextBox 45"/>
          <p:cNvSpPr txBox="1">
            <a:spLocks noChangeArrowheads="1"/>
          </p:cNvSpPr>
          <p:nvPr/>
        </p:nvSpPr>
        <p:spPr bwMode="auto">
          <a:xfrm>
            <a:off x="3305175" y="4135438"/>
            <a:ext cx="729687" cy="369332"/>
          </a:xfrm>
          <a:prstGeom prst="rect">
            <a:avLst/>
          </a:prstGeom>
          <a:noFill/>
          <a:ln w="9525">
            <a:solidFill>
              <a:schemeClr val="accent2"/>
            </a:solidFill>
            <a:miter lim="800000"/>
          </a:ln>
        </p:spPr>
        <p:txBody>
          <a:bodyPr wrap="none">
            <a:spAutoFit/>
          </a:bodyPr>
          <a:lstStyle/>
          <a:p>
            <a:pP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Rep 3</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46"/>
          <p:cNvSpPr txBox="1">
            <a:spLocks noChangeArrowheads="1"/>
          </p:cNvSpPr>
          <p:nvPr/>
        </p:nvSpPr>
        <p:spPr bwMode="auto">
          <a:xfrm>
            <a:off x="4948238" y="4146550"/>
            <a:ext cx="729687" cy="369332"/>
          </a:xfrm>
          <a:prstGeom prst="rect">
            <a:avLst/>
          </a:prstGeom>
          <a:noFill/>
          <a:ln w="9525">
            <a:solidFill>
              <a:schemeClr val="accent2"/>
            </a:solidFill>
            <a:miter lim="800000"/>
          </a:ln>
        </p:spPr>
        <p:txBody>
          <a:bodyPr wrap="none">
            <a:spAutoFit/>
          </a:bodyPr>
          <a:lstStyle/>
          <a:p>
            <a:pP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Rep 1</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47"/>
          <p:cNvSpPr txBox="1">
            <a:spLocks noChangeArrowheads="1"/>
          </p:cNvSpPr>
          <p:nvPr/>
        </p:nvSpPr>
        <p:spPr bwMode="auto">
          <a:xfrm>
            <a:off x="5970588" y="4146550"/>
            <a:ext cx="729687" cy="369332"/>
          </a:xfrm>
          <a:prstGeom prst="rect">
            <a:avLst/>
          </a:prstGeom>
          <a:noFill/>
          <a:ln w="9525">
            <a:solidFill>
              <a:schemeClr val="accent2"/>
            </a:solidFill>
            <a:miter lim="800000"/>
          </a:ln>
        </p:spPr>
        <p:txBody>
          <a:bodyPr wrap="none">
            <a:spAutoFit/>
          </a:bodyPr>
          <a:lstStyle/>
          <a:p>
            <a:pP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Rep 2</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TextBox 48"/>
          <p:cNvSpPr txBox="1">
            <a:spLocks noChangeArrowheads="1"/>
          </p:cNvSpPr>
          <p:nvPr/>
        </p:nvSpPr>
        <p:spPr bwMode="auto">
          <a:xfrm>
            <a:off x="6992938" y="4146550"/>
            <a:ext cx="729687" cy="369332"/>
          </a:xfrm>
          <a:prstGeom prst="rect">
            <a:avLst/>
          </a:prstGeom>
          <a:noFill/>
          <a:ln w="9525">
            <a:solidFill>
              <a:schemeClr val="accent2"/>
            </a:solidFill>
            <a:miter lim="800000"/>
          </a:ln>
        </p:spPr>
        <p:txBody>
          <a:bodyPr wrap="none">
            <a:spAutoFit/>
          </a:bodyPr>
          <a:lstStyle/>
          <a:p>
            <a:pPr>
              <a:defRPr/>
            </a:pPr>
            <a:r>
              <a:rPr lang="en-US" altLang="zh-CN">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Rep 3</a:t>
            </a:r>
            <a:endParaRPr lang="zh-CN" altLang="en-US">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左中括号 49"/>
          <p:cNvSpPr/>
          <p:nvPr/>
        </p:nvSpPr>
        <p:spPr bwMode="auto">
          <a:xfrm rot="5400000">
            <a:off x="4490244" y="1277144"/>
            <a:ext cx="214312" cy="3600450"/>
          </a:xfrm>
          <a:prstGeom prst="leftBracket">
            <a:avLst>
              <a:gd name="adj" fmla="val 0"/>
            </a:avLst>
          </a:prstGeom>
          <a:noFill/>
          <a:ln w="9525">
            <a:solidFill>
              <a:schemeClr val="accent2"/>
            </a:solidFill>
            <a:round/>
          </a:ln>
        </p:spPr>
        <p:txBody>
          <a:bodyPr anchor="ctr"/>
          <a:lstStyle/>
          <a:p>
            <a:pPr algn="ctr">
              <a:defRPr/>
            </a:pPr>
            <a:endParaRPr lang="zh-CN" altLang="en-US" sz="120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左中括号 50"/>
          <p:cNvSpPr/>
          <p:nvPr/>
        </p:nvSpPr>
        <p:spPr bwMode="auto">
          <a:xfrm rot="5400000">
            <a:off x="2590800" y="2992438"/>
            <a:ext cx="285750" cy="2000250"/>
          </a:xfrm>
          <a:prstGeom prst="leftBracket">
            <a:avLst>
              <a:gd name="adj" fmla="val 0"/>
            </a:avLst>
          </a:prstGeom>
          <a:noFill/>
          <a:ln w="9525">
            <a:solidFill>
              <a:schemeClr val="accent2"/>
            </a:solidFill>
            <a:round/>
          </a:ln>
        </p:spPr>
        <p:txBody>
          <a:bodyPr anchor="ctr"/>
          <a:lstStyle/>
          <a:p>
            <a:pPr algn="ctr">
              <a:defRPr/>
            </a:pPr>
            <a:endParaRPr lang="zh-CN" altLang="en-US" sz="120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左中括号 51"/>
          <p:cNvSpPr/>
          <p:nvPr/>
        </p:nvSpPr>
        <p:spPr bwMode="auto">
          <a:xfrm rot="5400000">
            <a:off x="6269832" y="2753518"/>
            <a:ext cx="285750" cy="2500313"/>
          </a:xfrm>
          <a:prstGeom prst="leftBracket">
            <a:avLst>
              <a:gd name="adj" fmla="val 0"/>
            </a:avLst>
          </a:prstGeom>
          <a:noFill/>
          <a:ln w="9525">
            <a:solidFill>
              <a:schemeClr val="accent2"/>
            </a:solidFill>
            <a:round/>
          </a:ln>
        </p:spPr>
        <p:txBody>
          <a:bodyPr anchor="ctr"/>
          <a:lstStyle/>
          <a:p>
            <a:pPr algn="ctr">
              <a:defRPr/>
            </a:pPr>
            <a:endParaRPr lang="zh-CN" altLang="en-US" sz="120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5" name="直接连接符 62"/>
          <p:cNvCxnSpPr>
            <a:cxnSpLocks noChangeShapeType="1"/>
          </p:cNvCxnSpPr>
          <p:nvPr/>
        </p:nvCxnSpPr>
        <p:spPr bwMode="auto">
          <a:xfrm rot="5400000">
            <a:off x="4411662" y="2767013"/>
            <a:ext cx="360363" cy="1588"/>
          </a:xfrm>
          <a:prstGeom prst="line">
            <a:avLst/>
          </a:prstGeom>
          <a:noFill/>
          <a:ln w="9525">
            <a:solidFill>
              <a:schemeClr val="accent2"/>
            </a:solidFill>
            <a:round/>
          </a:ln>
        </p:spPr>
      </p:cxnSp>
      <p:cxnSp>
        <p:nvCxnSpPr>
          <p:cNvPr id="16" name="直接连接符 65"/>
          <p:cNvCxnSpPr>
            <a:cxnSpLocks noChangeShapeType="1"/>
          </p:cNvCxnSpPr>
          <p:nvPr/>
        </p:nvCxnSpPr>
        <p:spPr bwMode="auto">
          <a:xfrm rot="5400000">
            <a:off x="2554287" y="3827463"/>
            <a:ext cx="360363" cy="1588"/>
          </a:xfrm>
          <a:prstGeom prst="line">
            <a:avLst/>
          </a:prstGeom>
          <a:noFill/>
          <a:ln w="9525">
            <a:solidFill>
              <a:schemeClr val="accent2"/>
            </a:solidFill>
            <a:round/>
          </a:ln>
        </p:spPr>
      </p:cxnSp>
      <p:cxnSp>
        <p:nvCxnSpPr>
          <p:cNvPr id="17" name="直接连接符 66"/>
          <p:cNvCxnSpPr>
            <a:cxnSpLocks noChangeShapeType="1"/>
          </p:cNvCxnSpPr>
          <p:nvPr/>
        </p:nvCxnSpPr>
        <p:spPr bwMode="auto">
          <a:xfrm rot="5400000">
            <a:off x="6197601" y="3838575"/>
            <a:ext cx="360362" cy="1587"/>
          </a:xfrm>
          <a:prstGeom prst="line">
            <a:avLst/>
          </a:prstGeom>
          <a:noFill/>
          <a:ln w="9525">
            <a:solidFill>
              <a:schemeClr val="accent2"/>
            </a:solidFill>
            <a:round/>
          </a:ln>
        </p:spPr>
      </p:cxnSp>
      <p:sp>
        <p:nvSpPr>
          <p:cNvPr id="18" name="TextBox 67"/>
          <p:cNvSpPr txBox="1">
            <a:spLocks noChangeArrowheads="1"/>
          </p:cNvSpPr>
          <p:nvPr/>
        </p:nvSpPr>
        <p:spPr bwMode="auto">
          <a:xfrm>
            <a:off x="876300" y="2076450"/>
            <a:ext cx="760144" cy="338554"/>
          </a:xfrm>
          <a:prstGeom prst="rect">
            <a:avLst/>
          </a:prstGeom>
          <a:noFill/>
          <a:ln w="9525">
            <a:noFill/>
            <a:miter lim="800000"/>
          </a:ln>
        </p:spPr>
        <p:txBody>
          <a:bodyPr wrap="none">
            <a:spAutoFit/>
          </a:bodyPr>
          <a:lstStyle/>
          <a:p>
            <a:pPr>
              <a:defRPr/>
            </a:pPr>
            <a:r>
              <a:rPr lang="en-US" altLang="zh-CN" sz="1600" b="1">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Day 1:</a:t>
            </a:r>
            <a:endParaRPr lang="zh-CN" altLang="en-US" sz="1600" b="1">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9" name="TextBox 68"/>
          <p:cNvSpPr txBox="1">
            <a:spLocks noChangeArrowheads="1"/>
          </p:cNvSpPr>
          <p:nvPr/>
        </p:nvSpPr>
        <p:spPr bwMode="auto">
          <a:xfrm>
            <a:off x="895350" y="4699000"/>
            <a:ext cx="4286250" cy="338138"/>
          </a:xfrm>
          <a:prstGeom prst="rect">
            <a:avLst/>
          </a:prstGeom>
          <a:noFill/>
          <a:ln w="9525">
            <a:noFill/>
            <a:miter lim="800000"/>
          </a:ln>
        </p:spPr>
        <p:txBody>
          <a:bodyPr>
            <a:spAutoFit/>
          </a:bodyPr>
          <a:lstStyle/>
          <a:p>
            <a:pPr>
              <a:defRPr/>
            </a:pPr>
            <a:r>
              <a:rPr lang="en-US" altLang="zh-CN" sz="1600" b="1"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Day 2: repeat the above testing pattern</a:t>
            </a:r>
            <a:endParaRPr lang="zh-CN" altLang="en-US" sz="1600" b="1"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0" name="TextBox 68"/>
          <p:cNvSpPr txBox="1">
            <a:spLocks noChangeArrowheads="1"/>
          </p:cNvSpPr>
          <p:nvPr/>
        </p:nvSpPr>
        <p:spPr bwMode="auto">
          <a:xfrm>
            <a:off x="895350" y="5156200"/>
            <a:ext cx="4071938" cy="338554"/>
          </a:xfrm>
          <a:prstGeom prst="rect">
            <a:avLst/>
          </a:prstGeom>
          <a:noFill/>
          <a:ln w="9525">
            <a:noFill/>
            <a:miter lim="800000"/>
          </a:ln>
        </p:spPr>
        <p:txBody>
          <a:bodyPr>
            <a:spAutoFit/>
          </a:bodyPr>
          <a:lstStyle/>
          <a:p>
            <a:pPr>
              <a:defRPr/>
            </a:pPr>
            <a:r>
              <a:rPr lang="en-US" altLang="zh-CN" sz="1600" b="1"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Day 3: repeat the above testing pattern</a:t>
            </a:r>
            <a:endParaRPr lang="zh-CN" altLang="en-US" sz="1600" b="1"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1" name="标题 3"/>
          <p:cNvPicPr>
            <a:picLocks noChangeArrowheads="1"/>
          </p:cNvPicPr>
          <p:nvPr/>
        </p:nvPicPr>
        <p:blipFill>
          <a:blip r:embed="rId2" cstate="print"/>
          <a:srcRect/>
          <a:stretch>
            <a:fillRect/>
          </a:stretch>
        </p:blipFill>
        <p:spPr bwMode="auto">
          <a:xfrm>
            <a:off x="381000" y="1219200"/>
            <a:ext cx="8126413" cy="566738"/>
          </a:xfrm>
          <a:prstGeom prst="rect">
            <a:avLst/>
          </a:prstGeom>
          <a:noFill/>
          <a:ln w="9525">
            <a:noFill/>
            <a:miter lim="800000"/>
            <a:headEnd/>
            <a:tailEnd/>
          </a:ln>
        </p:spPr>
      </p:pic>
      <p:sp>
        <p:nvSpPr>
          <p:cNvPr id="22" name="TextBox 23"/>
          <p:cNvSpPr txBox="1">
            <a:spLocks noChangeArrowheads="1"/>
          </p:cNvSpPr>
          <p:nvPr/>
        </p:nvSpPr>
        <p:spPr bwMode="auto">
          <a:xfrm>
            <a:off x="361950" y="5765800"/>
            <a:ext cx="3890963" cy="369888"/>
          </a:xfrm>
          <a:prstGeom prst="rect">
            <a:avLst/>
          </a:prstGeom>
          <a:solidFill>
            <a:srgbClr val="95C36B"/>
          </a:solidFill>
          <a:ln w="9525">
            <a:noFill/>
            <a:miter lim="800000"/>
          </a:ln>
        </p:spPr>
        <p:txBody>
          <a:bodyPr wrap="none">
            <a:spAutoFit/>
          </a:bodyPr>
          <a:lstStyle/>
          <a:p>
            <a:pPr>
              <a:defRPr/>
            </a:pPr>
            <a:r>
              <a:rPr lang="en-US" altLang="zh-CN" b="1"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NIBSC</a:t>
            </a:r>
            <a:r>
              <a:rPr lang="zh-CN" altLang="en-US" b="1"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：英国国家生物标准与检定所</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a:latin typeface="微软雅黑" panose="020B0503020204020204" pitchFamily="34" charset="-122"/>
                <a:ea typeface="微软雅黑" panose="020B0503020204020204" pitchFamily="34" charset="-122"/>
              </a:rPr>
              <a:t>可朔源性分析结果</a:t>
            </a:r>
          </a:p>
        </p:txBody>
      </p:sp>
      <p:graphicFrame>
        <p:nvGraphicFramePr>
          <p:cNvPr id="3" name="Group 5"/>
          <p:cNvGraphicFramePr>
            <a:graphicFrameLocks noGrp="1"/>
          </p:cNvGraphicFramePr>
          <p:nvPr/>
        </p:nvGraphicFramePr>
        <p:xfrm>
          <a:off x="228600" y="1676400"/>
          <a:ext cx="8686573" cy="3733700"/>
        </p:xfrm>
        <a:graphic>
          <a:graphicData uri="http://schemas.openxmlformats.org/drawingml/2006/table">
            <a:tbl>
              <a:tblPr/>
              <a:tblGrid>
                <a:gridCol w="2321412"/>
                <a:gridCol w="973495"/>
                <a:gridCol w="1248071"/>
                <a:gridCol w="1387855"/>
                <a:gridCol w="1387855"/>
                <a:gridCol w="1367885"/>
              </a:tblGrid>
              <a:tr h="669516">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试剂</a:t>
                      </a:r>
                      <a:endParaRPr kumimoji="0" lang="zh-CN" alt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理论值</a:t>
                      </a:r>
                    </a:p>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(IU/ml)</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t>
                      </a:r>
                      <a:r>
                        <a:rPr kumimoji="0" lang="zh-CN" alt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理论值</a:t>
                      </a:r>
                    </a:p>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(lg IU/ml)</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实测值</a:t>
                      </a:r>
                    </a:p>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kumimoji="0" lang="en-US" sz="1600" b="1" i="0" u="none" strike="noStrike" cap="none" normalizeH="0" baseline="0" dirty="0" err="1"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lg</a:t>
                      </a: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IU/ml)</a:t>
                      </a:r>
                      <a:endParaRPr kumimoji="0" 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相对偏差 </a:t>
                      </a:r>
                    </a:p>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(lg IU/ml)</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标准差 </a:t>
                      </a:r>
                    </a:p>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r>
                        <a:rPr kumimoji="0" lang="en-US" sz="1600" b="1" i="0" u="none" strike="noStrike" cap="none" normalizeH="0" baseline="0" dirty="0" err="1"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lg</a:t>
                      </a:r>
                      <a:r>
                        <a:rPr kumimoji="0" lang="en-US" sz="1600" b="1" i="0" u="none" strike="noStrike" cap="none" normalizeH="0" baseline="-2500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t>
                      </a: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IU/ml)</a:t>
                      </a:r>
                      <a:endParaRPr kumimoji="0" 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352">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圣湘 </a:t>
                      </a: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(PCR-</a:t>
                      </a:r>
                      <a:r>
                        <a:rPr kumimoji="0" lang="zh-CN" alt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荧光探针法</a:t>
                      </a: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1.699</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1.524</a:t>
                      </a:r>
                      <a:endParaRPr kumimoji="0" 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-0.176</a:t>
                      </a:r>
                      <a:endParaRPr kumimoji="0" 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0.207</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382580">
                <a:tc>
                  <a:txBody>
                    <a:bodyPr/>
                    <a:lstStyle/>
                    <a:p>
                      <a:pPr marL="0" marR="0" lvl="0" indent="0" algn="ctr" defTabSz="914400" rtl="0" eaLnBrk="1" fontAlgn="base" latinLnBrk="0" hangingPunct="1">
                        <a:lnSpc>
                          <a:spcPct val="115000"/>
                        </a:lnSpc>
                        <a:spcBef>
                          <a:spcPct val="0"/>
                        </a:spcBef>
                        <a:spcAft>
                          <a:spcPct val="0"/>
                        </a:spcAft>
                        <a:buClrTx/>
                        <a:buSzTx/>
                        <a:buFontTx/>
                        <a:buNone/>
                      </a:pPr>
                      <a:endParaRPr kumimoji="0" lang="en-US" sz="18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2.301</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2.119</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-0.182</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0.205</a:t>
                      </a:r>
                      <a:endParaRPr kumimoji="0" 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r>
              <a:tr h="382580">
                <a:tc>
                  <a:txBody>
                    <a:bodyPr/>
                    <a:lstStyle/>
                    <a:p>
                      <a:pPr marL="0" marR="0" lvl="0" indent="0" algn="ctr" defTabSz="914400" rtl="0" eaLnBrk="1" fontAlgn="base" latinLnBrk="0" hangingPunct="1">
                        <a:lnSpc>
                          <a:spcPct val="115000"/>
                        </a:lnSpc>
                        <a:spcBef>
                          <a:spcPct val="0"/>
                        </a:spcBef>
                        <a:spcAft>
                          <a:spcPct val="0"/>
                        </a:spcAft>
                        <a:buClrTx/>
                        <a:buSzTx/>
                        <a:buFontTx/>
                        <a:buNone/>
                      </a:pPr>
                      <a:endParaRPr kumimoji="0" lang="en-US" sz="18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3.301</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3.126</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-0.175</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0.095</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r>
              <a:tr h="382580">
                <a:tc>
                  <a:txBody>
                    <a:bodyPr/>
                    <a:lstStyle/>
                    <a:p>
                      <a:pPr marL="0" marR="0" lvl="0" indent="0" algn="ctr" defTabSz="914400" rtl="0" eaLnBrk="1" fontAlgn="base" latinLnBrk="0" hangingPunct="1">
                        <a:lnSpc>
                          <a:spcPct val="115000"/>
                        </a:lnSpc>
                        <a:spcBef>
                          <a:spcPct val="0"/>
                        </a:spcBef>
                        <a:spcAft>
                          <a:spcPct val="0"/>
                        </a:spcAft>
                        <a:buClrTx/>
                        <a:buSzTx/>
                        <a:buFontTx/>
                        <a:buNone/>
                      </a:pPr>
                      <a:endParaRPr kumimoji="0" lang="en-US" sz="18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20 000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4.301</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4.145</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-0.156</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0.103</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r>
              <a:tr h="384352">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罗氏</a:t>
                      </a: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(COBAS 2.0)</a:t>
                      </a:r>
                      <a:endParaRPr kumimoji="0" 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1.699</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1.579</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-0.121</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0.029</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r>
              <a:tr h="382580">
                <a:tc>
                  <a:txBody>
                    <a:bodyPr/>
                    <a:lstStyle/>
                    <a:p>
                      <a:pPr marL="0" marR="0" lvl="0" indent="0" algn="ctr" defTabSz="914400" rtl="0" eaLnBrk="1" fontAlgn="base" latinLnBrk="0" hangingPunct="1">
                        <a:lnSpc>
                          <a:spcPct val="115000"/>
                        </a:lnSpc>
                        <a:spcBef>
                          <a:spcPct val="0"/>
                        </a:spcBef>
                        <a:spcAft>
                          <a:spcPct val="0"/>
                        </a:spcAft>
                        <a:buClrTx/>
                        <a:buSzTx/>
                        <a:buFontTx/>
                        <a:buNone/>
                      </a:pPr>
                      <a:endParaRPr kumimoji="0" lang="en-US" sz="18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2.301</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2.056</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-0.245</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0.092</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r>
              <a:tr h="382580">
                <a:tc>
                  <a:txBody>
                    <a:bodyPr/>
                    <a:lstStyle/>
                    <a:p>
                      <a:pPr marL="0" marR="0" lvl="0" indent="0" algn="ctr" defTabSz="914400" rtl="0" eaLnBrk="1" fontAlgn="base" latinLnBrk="0" hangingPunct="1">
                        <a:lnSpc>
                          <a:spcPct val="115000"/>
                        </a:lnSpc>
                        <a:spcBef>
                          <a:spcPct val="0"/>
                        </a:spcBef>
                        <a:spcAft>
                          <a:spcPct val="0"/>
                        </a:spcAft>
                        <a:buClrTx/>
                        <a:buSzTx/>
                        <a:buFontTx/>
                        <a:buNone/>
                      </a:pPr>
                      <a:endParaRPr kumimoji="0" lang="en-US" sz="18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2 000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3.301</a:t>
                      </a:r>
                      <a:endParaRPr kumimoji="0" 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3.030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-0.271</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0.131</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a:noFill/>
                    </a:lnB>
                    <a:lnTlToBr>
                      <a:noFill/>
                    </a:lnTlToBr>
                    <a:lnBlToTr>
                      <a:noFill/>
                    </a:lnBlToTr>
                    <a:noFill/>
                  </a:tcPr>
                </a:tc>
              </a:tr>
              <a:tr h="382580">
                <a:tc>
                  <a:txBody>
                    <a:bodyPr/>
                    <a:lstStyle/>
                    <a:p>
                      <a:pPr marL="0" marR="0" lvl="0" indent="0" algn="ctr" defTabSz="914400" rtl="0" eaLnBrk="1" fontAlgn="base" latinLnBrk="0" hangingPunct="1">
                        <a:lnSpc>
                          <a:spcPct val="115000"/>
                        </a:lnSpc>
                        <a:spcBef>
                          <a:spcPct val="0"/>
                        </a:spcBef>
                        <a:spcAft>
                          <a:spcPct val="0"/>
                        </a:spcAft>
                        <a:buClrTx/>
                        <a:buSzTx/>
                        <a:buFontTx/>
                        <a:buNone/>
                      </a:pPr>
                      <a:endParaRPr kumimoji="0" lang="en-US" sz="1800" b="0" i="0" u="none" strike="noStrike" cap="none" normalizeH="0" baseline="0" smtClean="0">
                        <a:ln>
                          <a:noFill/>
                        </a:ln>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20 000</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4.301</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4.135</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-0.166</a:t>
                      </a:r>
                      <a:endParaRPr kumimoji="0" lang="en-US" sz="1600" b="1"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600" b="1"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0.202</a:t>
                      </a:r>
                      <a:endParaRPr kumimoji="0" lang="en-US" sz="1600" b="1"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6415" marR="66415"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a:latin typeface="微软雅黑" panose="020B0503020204020204" pitchFamily="34" charset="-122"/>
                <a:ea typeface="微软雅黑" panose="020B0503020204020204" pitchFamily="34" charset="-122"/>
              </a:rPr>
              <a:t>准确度及精密度评价</a:t>
            </a:r>
          </a:p>
        </p:txBody>
      </p:sp>
      <p:sp>
        <p:nvSpPr>
          <p:cNvPr id="3" name="左中括号 33"/>
          <p:cNvSpPr/>
          <p:nvPr/>
        </p:nvSpPr>
        <p:spPr bwMode="auto">
          <a:xfrm>
            <a:off x="1946275" y="2260619"/>
            <a:ext cx="360363" cy="2535238"/>
          </a:xfrm>
          <a:prstGeom prst="leftBracket">
            <a:avLst>
              <a:gd name="adj" fmla="val 0"/>
            </a:avLst>
          </a:prstGeom>
          <a:noFill/>
          <a:ln w="9525">
            <a:solidFill>
              <a:schemeClr val="tx1"/>
            </a:solidFill>
            <a:round/>
          </a:ln>
        </p:spPr>
        <p:txBody>
          <a:bodyPr anchor="ctr"/>
          <a:lstStyle/>
          <a:p>
            <a:pPr algn="ctr"/>
            <a:endParaRPr lang="zh-CN" altLang="en-US"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TextBox 25"/>
          <p:cNvSpPr txBox="1">
            <a:spLocks noChangeArrowheads="1"/>
          </p:cNvSpPr>
          <p:nvPr/>
        </p:nvSpPr>
        <p:spPr bwMode="auto">
          <a:xfrm>
            <a:off x="714375" y="1438294"/>
            <a:ext cx="760144" cy="338554"/>
          </a:xfrm>
          <a:prstGeom prst="rect">
            <a:avLst/>
          </a:prstGeom>
          <a:noFill/>
          <a:ln w="9525">
            <a:noFill/>
            <a:miter lim="800000"/>
          </a:ln>
        </p:spPr>
        <p:txBody>
          <a:bodyPr wrap="none">
            <a:spAutoFit/>
          </a:bodyPr>
          <a:lstStyle/>
          <a:p>
            <a:r>
              <a:rPr lang="en-US" altLang="zh-CN" sz="16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Day 1:</a:t>
            </a:r>
            <a:endParaRPr lang="zh-CN" altLang="en-US" sz="16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TextBox 26"/>
          <p:cNvSpPr txBox="1">
            <a:spLocks noChangeArrowheads="1"/>
          </p:cNvSpPr>
          <p:nvPr/>
        </p:nvSpPr>
        <p:spPr bwMode="auto">
          <a:xfrm>
            <a:off x="762000" y="5495944"/>
            <a:ext cx="4786313" cy="338138"/>
          </a:xfrm>
          <a:prstGeom prst="rect">
            <a:avLst/>
          </a:prstGeom>
          <a:noFill/>
          <a:ln w="9525">
            <a:noFill/>
            <a:miter lim="800000"/>
          </a:ln>
        </p:spPr>
        <p:txBody>
          <a:bodyPr>
            <a:spAutoFit/>
          </a:bodyPr>
          <a:lstStyle/>
          <a:p>
            <a:r>
              <a:rPr lang="en-US" altLang="zh-CN" sz="16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Day 2: repeat the above testing pattern</a:t>
            </a:r>
            <a:endParaRPr lang="zh-CN" altLang="en-US" sz="16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TextBox 30"/>
          <p:cNvSpPr txBox="1">
            <a:spLocks noChangeArrowheads="1"/>
          </p:cNvSpPr>
          <p:nvPr/>
        </p:nvSpPr>
        <p:spPr bwMode="auto">
          <a:xfrm>
            <a:off x="3548063" y="1612919"/>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1</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TextBox 31"/>
          <p:cNvSpPr txBox="1">
            <a:spLocks noChangeArrowheads="1"/>
          </p:cNvSpPr>
          <p:nvPr/>
        </p:nvSpPr>
        <p:spPr bwMode="auto">
          <a:xfrm>
            <a:off x="3548063" y="2116157"/>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2</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TextBox 32"/>
          <p:cNvSpPr txBox="1">
            <a:spLocks noChangeArrowheads="1"/>
          </p:cNvSpPr>
          <p:nvPr/>
        </p:nvSpPr>
        <p:spPr bwMode="auto">
          <a:xfrm>
            <a:off x="3548063" y="2620982"/>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3</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左中括号 34"/>
          <p:cNvSpPr/>
          <p:nvPr/>
        </p:nvSpPr>
        <p:spPr bwMode="auto">
          <a:xfrm>
            <a:off x="3332163" y="1684357"/>
            <a:ext cx="215900" cy="1152525"/>
          </a:xfrm>
          <a:prstGeom prst="leftBracket">
            <a:avLst>
              <a:gd name="adj" fmla="val 0"/>
            </a:avLst>
          </a:prstGeom>
          <a:noFill/>
          <a:ln w="9525">
            <a:solidFill>
              <a:schemeClr val="tx1"/>
            </a:solidFill>
            <a:round/>
          </a:ln>
        </p:spPr>
        <p:txBody>
          <a:bodyPr anchor="ctr"/>
          <a:lstStyle/>
          <a:p>
            <a:pPr algn="ctr"/>
            <a:endParaRPr lang="zh-CN" altLang="en-US"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0" name="直接连接符 36"/>
          <p:cNvCxnSpPr>
            <a:cxnSpLocks noChangeShapeType="1"/>
          </p:cNvCxnSpPr>
          <p:nvPr/>
        </p:nvCxnSpPr>
        <p:spPr bwMode="auto">
          <a:xfrm>
            <a:off x="3044825" y="2270144"/>
            <a:ext cx="503238" cy="0"/>
          </a:xfrm>
          <a:prstGeom prst="line">
            <a:avLst/>
          </a:prstGeom>
          <a:noFill/>
          <a:ln w="9525">
            <a:solidFill>
              <a:schemeClr val="tx1"/>
            </a:solidFill>
            <a:round/>
          </a:ln>
        </p:spPr>
      </p:cxnSp>
      <p:sp>
        <p:nvSpPr>
          <p:cNvPr id="11" name="TextBox 42"/>
          <p:cNvSpPr txBox="1">
            <a:spLocks noChangeArrowheads="1"/>
          </p:cNvSpPr>
          <p:nvPr/>
        </p:nvSpPr>
        <p:spPr bwMode="auto">
          <a:xfrm>
            <a:off x="3505200" y="4122757"/>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1</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TextBox 43"/>
          <p:cNvSpPr txBox="1">
            <a:spLocks noChangeArrowheads="1"/>
          </p:cNvSpPr>
          <p:nvPr/>
        </p:nvSpPr>
        <p:spPr bwMode="auto">
          <a:xfrm>
            <a:off x="3505200" y="4627582"/>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2</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TextBox 44"/>
          <p:cNvSpPr txBox="1">
            <a:spLocks noChangeArrowheads="1"/>
          </p:cNvSpPr>
          <p:nvPr/>
        </p:nvSpPr>
        <p:spPr bwMode="auto">
          <a:xfrm>
            <a:off x="3505200" y="5130819"/>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3</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左中括号 45"/>
          <p:cNvSpPr/>
          <p:nvPr/>
        </p:nvSpPr>
        <p:spPr bwMode="auto">
          <a:xfrm>
            <a:off x="3289300" y="4194194"/>
            <a:ext cx="215900" cy="1152525"/>
          </a:xfrm>
          <a:prstGeom prst="leftBracket">
            <a:avLst>
              <a:gd name="adj" fmla="val 0"/>
            </a:avLst>
          </a:prstGeom>
          <a:noFill/>
          <a:ln w="9525">
            <a:solidFill>
              <a:schemeClr val="tx1"/>
            </a:solidFill>
            <a:round/>
          </a:ln>
        </p:spPr>
        <p:txBody>
          <a:bodyPr anchor="ctr"/>
          <a:lstStyle/>
          <a:p>
            <a:pPr algn="ctr"/>
            <a:endParaRPr lang="zh-CN" altLang="en-US"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5" name="直接连接符 46"/>
          <p:cNvCxnSpPr>
            <a:cxnSpLocks noChangeShapeType="1"/>
          </p:cNvCxnSpPr>
          <p:nvPr/>
        </p:nvCxnSpPr>
        <p:spPr bwMode="auto">
          <a:xfrm>
            <a:off x="3000375" y="4794269"/>
            <a:ext cx="504825" cy="0"/>
          </a:xfrm>
          <a:prstGeom prst="line">
            <a:avLst/>
          </a:prstGeom>
          <a:noFill/>
          <a:ln w="9525">
            <a:solidFill>
              <a:schemeClr val="tx1"/>
            </a:solidFill>
            <a:round/>
          </a:ln>
        </p:spPr>
      </p:cxnSp>
      <p:sp>
        <p:nvSpPr>
          <p:cNvPr id="16" name="TextBox 47"/>
          <p:cNvSpPr txBox="1">
            <a:spLocks noChangeArrowheads="1"/>
          </p:cNvSpPr>
          <p:nvPr/>
        </p:nvSpPr>
        <p:spPr bwMode="auto">
          <a:xfrm>
            <a:off x="2214563" y="4652982"/>
            <a:ext cx="800155"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Sansure</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7" name="TextBox 27"/>
          <p:cNvSpPr txBox="1">
            <a:spLocks noChangeArrowheads="1"/>
          </p:cNvSpPr>
          <p:nvPr/>
        </p:nvSpPr>
        <p:spPr bwMode="auto">
          <a:xfrm>
            <a:off x="2362200" y="3209944"/>
            <a:ext cx="1345240" cy="646331"/>
          </a:xfrm>
          <a:prstGeom prst="rect">
            <a:avLst/>
          </a:prstGeom>
          <a:noFill/>
          <a:ln w="9525">
            <a:solidFill>
              <a:schemeClr val="tx1"/>
            </a:solidFill>
            <a:miter lim="800000"/>
          </a:ln>
        </p:spPr>
        <p:txBody>
          <a:bodyPr wrap="none">
            <a:spAutoFit/>
          </a:bodyPr>
          <a:lstStyle/>
          <a:p>
            <a:pPr algn="ctr"/>
            <a:r>
              <a:rPr lang="en-US" altLang="zh-CN"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Genotype B</a:t>
            </a:r>
          </a:p>
          <a:p>
            <a:pPr algn="ctr"/>
            <a:r>
              <a:rPr lang="en-US" altLang="zh-CN"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Panel</a:t>
            </a:r>
            <a:endParaRPr lang="zh-CN" altLang="en-US"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TextBox 28"/>
          <p:cNvSpPr txBox="1">
            <a:spLocks noChangeArrowheads="1"/>
          </p:cNvSpPr>
          <p:nvPr/>
        </p:nvSpPr>
        <p:spPr bwMode="auto">
          <a:xfrm>
            <a:off x="2306638" y="2116157"/>
            <a:ext cx="765175" cy="307975"/>
          </a:xfrm>
          <a:prstGeom prst="rect">
            <a:avLst/>
          </a:prstGeom>
          <a:noFill/>
          <a:ln w="9525">
            <a:solidFill>
              <a:schemeClr val="tx1"/>
            </a:solidFill>
            <a:miter lim="800000"/>
          </a:ln>
        </p:spPr>
        <p:txBody>
          <a:bodyPr>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Roche</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9" name="左中括号 69"/>
          <p:cNvSpPr/>
          <p:nvPr/>
        </p:nvSpPr>
        <p:spPr bwMode="auto">
          <a:xfrm>
            <a:off x="5870575" y="2286019"/>
            <a:ext cx="360363" cy="2536825"/>
          </a:xfrm>
          <a:prstGeom prst="leftBracket">
            <a:avLst>
              <a:gd name="adj" fmla="val 0"/>
            </a:avLst>
          </a:prstGeom>
          <a:noFill/>
          <a:ln w="9525">
            <a:solidFill>
              <a:schemeClr val="tx1"/>
            </a:solidFill>
            <a:round/>
          </a:ln>
        </p:spPr>
        <p:txBody>
          <a:bodyPr anchor="ctr"/>
          <a:lstStyle/>
          <a:p>
            <a:pPr algn="ctr"/>
            <a:endParaRPr lang="zh-CN" altLang="en-US"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0" name="TextBox 70"/>
          <p:cNvSpPr txBox="1">
            <a:spLocks noChangeArrowheads="1"/>
          </p:cNvSpPr>
          <p:nvPr/>
        </p:nvSpPr>
        <p:spPr bwMode="auto">
          <a:xfrm>
            <a:off x="7472363" y="1638319"/>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1</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 name="TextBox 71"/>
          <p:cNvSpPr txBox="1">
            <a:spLocks noChangeArrowheads="1"/>
          </p:cNvSpPr>
          <p:nvPr/>
        </p:nvSpPr>
        <p:spPr bwMode="auto">
          <a:xfrm>
            <a:off x="7472363" y="2143144"/>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2</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 name="TextBox 72"/>
          <p:cNvSpPr txBox="1">
            <a:spLocks noChangeArrowheads="1"/>
          </p:cNvSpPr>
          <p:nvPr/>
        </p:nvSpPr>
        <p:spPr bwMode="auto">
          <a:xfrm>
            <a:off x="7472363" y="2646382"/>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3</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3" name="左中括号 73"/>
          <p:cNvSpPr/>
          <p:nvPr/>
        </p:nvSpPr>
        <p:spPr bwMode="auto">
          <a:xfrm>
            <a:off x="7256463" y="1711344"/>
            <a:ext cx="215900" cy="1150938"/>
          </a:xfrm>
          <a:prstGeom prst="leftBracket">
            <a:avLst>
              <a:gd name="adj" fmla="val 0"/>
            </a:avLst>
          </a:prstGeom>
          <a:noFill/>
          <a:ln w="9525">
            <a:solidFill>
              <a:schemeClr val="tx1"/>
            </a:solidFill>
            <a:round/>
          </a:ln>
        </p:spPr>
        <p:txBody>
          <a:bodyPr anchor="ctr"/>
          <a:lstStyle/>
          <a:p>
            <a:pPr algn="ctr"/>
            <a:endParaRPr lang="zh-CN" altLang="en-US"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4" name="直接连接符 74"/>
          <p:cNvCxnSpPr>
            <a:cxnSpLocks noChangeShapeType="1"/>
          </p:cNvCxnSpPr>
          <p:nvPr/>
        </p:nvCxnSpPr>
        <p:spPr bwMode="auto">
          <a:xfrm>
            <a:off x="6967538" y="2295544"/>
            <a:ext cx="504825" cy="0"/>
          </a:xfrm>
          <a:prstGeom prst="line">
            <a:avLst/>
          </a:prstGeom>
          <a:noFill/>
          <a:ln w="9525">
            <a:solidFill>
              <a:schemeClr val="tx1"/>
            </a:solidFill>
            <a:round/>
          </a:ln>
        </p:spPr>
      </p:cxnSp>
      <p:sp>
        <p:nvSpPr>
          <p:cNvPr id="25" name="TextBox 75"/>
          <p:cNvSpPr txBox="1">
            <a:spLocks noChangeArrowheads="1"/>
          </p:cNvSpPr>
          <p:nvPr/>
        </p:nvSpPr>
        <p:spPr bwMode="auto">
          <a:xfrm>
            <a:off x="7427913" y="4149744"/>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1</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TextBox 76"/>
          <p:cNvSpPr txBox="1">
            <a:spLocks noChangeArrowheads="1"/>
          </p:cNvSpPr>
          <p:nvPr/>
        </p:nvSpPr>
        <p:spPr bwMode="auto">
          <a:xfrm>
            <a:off x="7427913" y="4652982"/>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2</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7" name="TextBox 77"/>
          <p:cNvSpPr txBox="1">
            <a:spLocks noChangeArrowheads="1"/>
          </p:cNvSpPr>
          <p:nvPr/>
        </p:nvSpPr>
        <p:spPr bwMode="auto">
          <a:xfrm>
            <a:off x="7427913" y="5157807"/>
            <a:ext cx="628698"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Rep 3</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8" name="左中括号 78"/>
          <p:cNvSpPr/>
          <p:nvPr/>
        </p:nvSpPr>
        <p:spPr bwMode="auto">
          <a:xfrm>
            <a:off x="7212013" y="4221182"/>
            <a:ext cx="215900" cy="1152525"/>
          </a:xfrm>
          <a:prstGeom prst="leftBracket">
            <a:avLst>
              <a:gd name="adj" fmla="val 0"/>
            </a:avLst>
          </a:prstGeom>
          <a:noFill/>
          <a:ln w="9525">
            <a:solidFill>
              <a:schemeClr val="tx1"/>
            </a:solidFill>
            <a:round/>
          </a:ln>
        </p:spPr>
        <p:txBody>
          <a:bodyPr anchor="ctr"/>
          <a:lstStyle/>
          <a:p>
            <a:pPr algn="ctr"/>
            <a:endParaRPr lang="zh-CN" altLang="en-US"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9" name="直接连接符 79"/>
          <p:cNvCxnSpPr>
            <a:cxnSpLocks noChangeShapeType="1"/>
          </p:cNvCxnSpPr>
          <p:nvPr/>
        </p:nvCxnSpPr>
        <p:spPr bwMode="auto">
          <a:xfrm>
            <a:off x="6923088" y="4821257"/>
            <a:ext cx="504825" cy="0"/>
          </a:xfrm>
          <a:prstGeom prst="line">
            <a:avLst/>
          </a:prstGeom>
          <a:noFill/>
          <a:ln w="9525">
            <a:solidFill>
              <a:schemeClr val="tx1"/>
            </a:solidFill>
            <a:round/>
          </a:ln>
        </p:spPr>
      </p:cxnSp>
      <p:sp>
        <p:nvSpPr>
          <p:cNvPr id="30" name="TextBox 80"/>
          <p:cNvSpPr txBox="1">
            <a:spLocks noChangeArrowheads="1"/>
          </p:cNvSpPr>
          <p:nvPr/>
        </p:nvSpPr>
        <p:spPr bwMode="auto">
          <a:xfrm>
            <a:off x="6137275" y="4679969"/>
            <a:ext cx="800155" cy="307777"/>
          </a:xfrm>
          <a:prstGeom prst="rect">
            <a:avLst/>
          </a:prstGeom>
          <a:noFill/>
          <a:ln w="9525">
            <a:solidFill>
              <a:schemeClr val="tx1"/>
            </a:solidFill>
            <a:miter lim="800000"/>
          </a:ln>
        </p:spPr>
        <p:txBody>
          <a:bodyPr wrap="none">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Sansure</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TextBox 81"/>
          <p:cNvSpPr txBox="1">
            <a:spLocks noChangeArrowheads="1"/>
          </p:cNvSpPr>
          <p:nvPr/>
        </p:nvSpPr>
        <p:spPr bwMode="auto">
          <a:xfrm>
            <a:off x="6172200" y="3209944"/>
            <a:ext cx="1358064" cy="646331"/>
          </a:xfrm>
          <a:prstGeom prst="rect">
            <a:avLst/>
          </a:prstGeom>
          <a:noFill/>
          <a:ln w="9525">
            <a:solidFill>
              <a:schemeClr val="tx1"/>
            </a:solidFill>
            <a:miter lim="800000"/>
          </a:ln>
        </p:spPr>
        <p:txBody>
          <a:bodyPr wrap="none">
            <a:spAutoFit/>
          </a:bodyPr>
          <a:lstStyle/>
          <a:p>
            <a:pPr algn="ctr"/>
            <a:r>
              <a:rPr lang="en-US" altLang="zh-CN"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Genotype C</a:t>
            </a:r>
          </a:p>
          <a:p>
            <a:pPr algn="ctr"/>
            <a:r>
              <a:rPr lang="en-US" altLang="zh-CN"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Panel</a:t>
            </a:r>
            <a:endParaRPr lang="zh-CN" altLang="en-US"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2"/>
          <p:cNvSpPr txBox="1">
            <a:spLocks noChangeArrowheads="1"/>
          </p:cNvSpPr>
          <p:nvPr/>
        </p:nvSpPr>
        <p:spPr bwMode="auto">
          <a:xfrm>
            <a:off x="6230938" y="2143144"/>
            <a:ext cx="763587" cy="307975"/>
          </a:xfrm>
          <a:prstGeom prst="rect">
            <a:avLst/>
          </a:prstGeom>
          <a:noFill/>
          <a:ln w="9525">
            <a:solidFill>
              <a:schemeClr val="tx1"/>
            </a:solidFill>
            <a:miter lim="800000"/>
          </a:ln>
        </p:spPr>
        <p:txBody>
          <a:bodyPr>
            <a:spAutoFit/>
          </a:bodyPr>
          <a:lstStyle/>
          <a:p>
            <a:r>
              <a:rPr lang="en-US" altLang="zh-CN"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Roche</a:t>
            </a:r>
            <a:endParaRPr lang="zh-CN" altLang="en-US" sz="14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3" name="TextBox 26"/>
          <p:cNvSpPr txBox="1">
            <a:spLocks noChangeArrowheads="1"/>
          </p:cNvSpPr>
          <p:nvPr/>
        </p:nvSpPr>
        <p:spPr bwMode="auto">
          <a:xfrm>
            <a:off x="762000" y="5876944"/>
            <a:ext cx="4786313" cy="338138"/>
          </a:xfrm>
          <a:prstGeom prst="rect">
            <a:avLst/>
          </a:prstGeom>
          <a:noFill/>
          <a:ln w="9525">
            <a:noFill/>
            <a:miter lim="800000"/>
          </a:ln>
        </p:spPr>
        <p:txBody>
          <a:bodyPr>
            <a:spAutoFit/>
          </a:bodyPr>
          <a:lstStyle/>
          <a:p>
            <a:r>
              <a:rPr lang="en-US" altLang="zh-CN" sz="16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Day 3: repeat the above testing pattern</a:t>
            </a:r>
            <a:endParaRPr lang="zh-CN" altLang="en-US" sz="1600" b="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2"/>
          </p:nvPr>
        </p:nvSpPr>
        <p:spPr/>
        <p:txBody>
          <a:bodyPr/>
          <a:lstStyle/>
          <a:p>
            <a:fld id="{0FE8A776-870A-4642-9A7A-2399D84F587C}" type="slidenum">
              <a:rPr lang="zh-CN" altLang="en-US"/>
              <a:pPr/>
              <a:t>2</a:t>
            </a:fld>
            <a:endParaRPr lang="zh-CN" altLang="en-US" sz="1800">
              <a:solidFill>
                <a:schemeClr val="tx1"/>
              </a:solidFill>
              <a:latin typeface="Arial" panose="020B0604020202020204" pitchFamily="34" charset="0"/>
            </a:endParaRPr>
          </a:p>
        </p:txBody>
      </p:sp>
      <p:pic>
        <p:nvPicPr>
          <p:cNvPr id="5123" name="Picture 2"/>
          <p:cNvPicPr>
            <a:picLocks noChangeAspect="1" noChangeArrowheads="1"/>
          </p:cNvPicPr>
          <p:nvPr/>
        </p:nvPicPr>
        <p:blipFill>
          <a:blip r:embed="rId3" cstate="print"/>
          <a:srcRect/>
          <a:stretch>
            <a:fillRect/>
          </a:stretch>
        </p:blipFill>
        <p:spPr bwMode="auto">
          <a:xfrm>
            <a:off x="3000375" y="1928813"/>
            <a:ext cx="6000750" cy="3357562"/>
          </a:xfrm>
          <a:prstGeom prst="rect">
            <a:avLst/>
          </a:prstGeom>
          <a:noFill/>
          <a:ln w="9525" cmpd="sng">
            <a:noFill/>
            <a:miter lim="800000"/>
            <a:headEnd/>
            <a:tailEnd/>
          </a:ln>
        </p:spPr>
      </p:pic>
      <p:sp>
        <p:nvSpPr>
          <p:cNvPr id="5124" name="TextBox 2"/>
          <p:cNvSpPr>
            <a:spLocks noChangeArrowheads="1"/>
          </p:cNvSpPr>
          <p:nvPr/>
        </p:nvSpPr>
        <p:spPr bwMode="auto">
          <a:xfrm>
            <a:off x="1214438" y="5773738"/>
            <a:ext cx="7786687" cy="584200"/>
          </a:xfrm>
          <a:prstGeom prst="rect">
            <a:avLst/>
          </a:prstGeom>
          <a:noFill/>
          <a:ln w="9525" cmpd="sng">
            <a:noFill/>
            <a:miter lim="800000"/>
          </a:ln>
        </p:spPr>
        <p:txBody>
          <a:bodyPr>
            <a:spAutoFit/>
          </a:bodyPr>
          <a:lstStyle/>
          <a:p>
            <a:r>
              <a:rPr lang="en-US" sz="1600">
                <a:solidFill>
                  <a:schemeClr val="tx2"/>
                </a:solidFill>
                <a:latin typeface="Calibri" panose="020F0502020204030204" pitchFamily="34" charset="0"/>
                <a:sym typeface="Calibri" panose="020F0502020204030204" pitchFamily="34" charset="0"/>
              </a:rPr>
              <a:t>Wang FS, Fan JG, Zhang Z, Gao B, Wang HY. The global burden of liver disease: the major impact of China. Hepatology, 2014 ,60(6):2099-108</a:t>
            </a:r>
            <a:endParaRPr lang="zh-CN" altLang="en-US"/>
          </a:p>
        </p:txBody>
      </p:sp>
      <p:pic>
        <p:nvPicPr>
          <p:cNvPr id="5125" name="Picture 3"/>
          <p:cNvPicPr>
            <a:picLocks noChangeAspect="1" noChangeArrowheads="1"/>
          </p:cNvPicPr>
          <p:nvPr/>
        </p:nvPicPr>
        <p:blipFill>
          <a:blip r:embed="rId4" cstate="print"/>
          <a:srcRect/>
          <a:stretch>
            <a:fillRect/>
          </a:stretch>
        </p:blipFill>
        <p:spPr bwMode="auto">
          <a:xfrm>
            <a:off x="71438" y="2286000"/>
            <a:ext cx="2928937" cy="2928938"/>
          </a:xfrm>
          <a:prstGeom prst="rect">
            <a:avLst/>
          </a:prstGeom>
          <a:noFill/>
          <a:ln w="9525" cmpd="sng">
            <a:noFill/>
            <a:miter lim="800000"/>
            <a:headEnd/>
            <a:tailEnd/>
          </a:ln>
        </p:spPr>
      </p:pic>
      <p:sp>
        <p:nvSpPr>
          <p:cNvPr id="5126" name="TextBox 4"/>
          <p:cNvSpPr>
            <a:spLocks noChangeArrowheads="1"/>
          </p:cNvSpPr>
          <p:nvPr/>
        </p:nvSpPr>
        <p:spPr bwMode="auto">
          <a:xfrm>
            <a:off x="413385" y="474345"/>
            <a:ext cx="7087870" cy="646331"/>
          </a:xfrm>
          <a:prstGeom prst="rect">
            <a:avLst/>
          </a:prstGeom>
          <a:noFill/>
          <a:ln w="9525" cmpd="sng">
            <a:noFill/>
            <a:miter lim="800000"/>
          </a:ln>
        </p:spPr>
        <p:txBody>
          <a:bodyPr wrap="square">
            <a:spAutoFit/>
          </a:bodyPr>
          <a:lstStyle/>
          <a:p>
            <a:pPr algn="l"/>
            <a:r>
              <a:rPr lang="zh-CN" altLang="en-US" sz="3600" b="1" dirty="0">
                <a:solidFill>
                  <a:srgbClr val="E60039"/>
                </a:solidFill>
                <a:latin typeface="微软雅黑" panose="020B0503020204020204" pitchFamily="34" charset="-122"/>
                <a:ea typeface="微软雅黑" panose="020B0503020204020204" pitchFamily="34" charset="-122"/>
                <a:cs typeface="+mj-cs"/>
                <a:sym typeface="Calibri" panose="020F0502020204030204" pitchFamily="34" charset="0"/>
              </a:rPr>
              <a:t>我</a:t>
            </a:r>
            <a:r>
              <a:rPr lang="zh-CN" altLang="en-US" sz="3600" b="1" dirty="0" smtClean="0">
                <a:solidFill>
                  <a:srgbClr val="E60039"/>
                </a:solidFill>
                <a:latin typeface="微软雅黑" panose="020B0503020204020204" pitchFamily="34" charset="-122"/>
                <a:ea typeface="微软雅黑" panose="020B0503020204020204" pitchFamily="34" charset="-122"/>
                <a:cs typeface="+mj-cs"/>
                <a:sym typeface="Calibri" panose="020F0502020204030204" pitchFamily="34" charset="0"/>
              </a:rPr>
              <a:t>国是</a:t>
            </a:r>
            <a:r>
              <a:rPr lang="zh-CN" altLang="en-US" sz="3600" b="1" dirty="0">
                <a:solidFill>
                  <a:srgbClr val="E60039"/>
                </a:solidFill>
                <a:latin typeface="微软雅黑" panose="020B0503020204020204" pitchFamily="34" charset="-122"/>
                <a:ea typeface="微软雅黑" panose="020B0503020204020204" pitchFamily="34" charset="-122"/>
                <a:cs typeface="+mj-cs"/>
                <a:sym typeface="Calibri" panose="020F0502020204030204" pitchFamily="34" charset="0"/>
              </a:rPr>
              <a:t>肝病大国</a:t>
            </a:r>
          </a:p>
        </p:txBody>
      </p:sp>
      <p:sp>
        <p:nvSpPr>
          <p:cNvPr id="5127" name="矩形 8"/>
          <p:cNvSpPr>
            <a:spLocks noChangeArrowheads="1"/>
          </p:cNvSpPr>
          <p:nvPr/>
        </p:nvSpPr>
        <p:spPr bwMode="auto">
          <a:xfrm>
            <a:off x="7500938" y="3214688"/>
            <a:ext cx="1428750" cy="1857375"/>
          </a:xfrm>
          <a:prstGeom prst="rect">
            <a:avLst/>
          </a:prstGeom>
          <a:noFill/>
          <a:ln w="25400" cap="flat" cmpd="sng">
            <a:solidFill>
              <a:srgbClr val="FF0000"/>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5"/>
          <p:cNvGraphicFramePr>
            <a:graphicFrameLocks noGrp="1"/>
          </p:cNvGraphicFramePr>
          <p:nvPr/>
        </p:nvGraphicFramePr>
        <p:xfrm>
          <a:off x="285720" y="571480"/>
          <a:ext cx="8839198" cy="5270246"/>
        </p:xfrm>
        <a:graphic>
          <a:graphicData uri="http://schemas.openxmlformats.org/drawingml/2006/table">
            <a:tbl>
              <a:tblPr/>
              <a:tblGrid>
                <a:gridCol w="657461"/>
                <a:gridCol w="1110379"/>
                <a:gridCol w="884732"/>
                <a:gridCol w="883108"/>
                <a:gridCol w="884731"/>
                <a:gridCol w="883108"/>
                <a:gridCol w="884732"/>
                <a:gridCol w="883108"/>
                <a:gridCol w="1037327"/>
                <a:gridCol w="730512"/>
              </a:tblGrid>
              <a:tr h="450850">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HBV </a:t>
                      </a:r>
                      <a:endParaRPr kumimoji="0" lang="zh-CN" alt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基因型</a:t>
                      </a:r>
                      <a:endParaRPr kumimoji="0" lang="zh-CN" altLang="en-US" sz="1200" b="0"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评价</a:t>
                      </a:r>
                    </a:p>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试剂</a:t>
                      </a:r>
                      <a:endParaRPr kumimoji="0" lang="zh-CN" alt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理论值</a:t>
                      </a:r>
                      <a:r>
                        <a:rPr kumimoji="0" 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r>
                      <a:br>
                        <a:rPr kumimoji="0" 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br>
                      <a:r>
                        <a:rPr kumimoji="0" 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(IU/ml)</a:t>
                      </a:r>
                      <a:endParaRPr kumimoji="0" lang="en-US" sz="1200" b="0"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理论值</a:t>
                      </a: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r>
                      <a:b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b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(lg</a:t>
                      </a:r>
                      <a:r>
                        <a:rPr kumimoji="0" lang="en-US" sz="1200" b="0" i="0" u="none" strike="noStrike" cap="none" normalizeH="0" baseline="-2500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t>
                      </a: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IU/ml)</a:t>
                      </a:r>
                      <a:endParaRPr kumimoji="0" 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检测次数</a:t>
                      </a:r>
                      <a:endParaRPr kumimoji="0" lang="zh-CN" alt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实测值</a:t>
                      </a: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r>
                      <a:b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b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(lg</a:t>
                      </a:r>
                      <a:r>
                        <a:rPr kumimoji="0" lang="en-US" sz="1200" b="0" i="0" u="none" strike="noStrike" cap="none" normalizeH="0" baseline="-2500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t>
                      </a: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IU/ml)</a:t>
                      </a:r>
                      <a:endParaRPr kumimoji="0" 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实测值</a:t>
                      </a: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r>
                      <a:b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b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(IU/ml)</a:t>
                      </a:r>
                      <a:endParaRPr kumimoji="0" 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相对偏差</a:t>
                      </a:r>
                    </a:p>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(lg </a:t>
                      </a:r>
                      <a:r>
                        <a:rPr kumimoji="0" lang="en-US" sz="1200" b="0" i="0" u="none" strike="noStrike" cap="none" normalizeH="0" baseline="-2500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t>
                      </a: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IU/ml)</a:t>
                      </a:r>
                      <a:endParaRPr kumimoji="0" 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方差（标准差）</a:t>
                      </a:r>
                    </a:p>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(lg IU/ml)</a:t>
                      </a:r>
                      <a:endParaRPr kumimoji="0" 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Lognormal</a:t>
                      </a:r>
                      <a:br>
                        <a:rPr kumimoji="0" 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br>
                      <a:r>
                        <a:rPr kumimoji="0" 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CV% </a:t>
                      </a:r>
                      <a:endParaRPr kumimoji="0" lang="en-US" sz="1200" b="0"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2088">
                <a:tc rowSpan="12">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HBV </a:t>
                      </a:r>
                      <a:endPar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B</a:t>
                      </a: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型</a:t>
                      </a:r>
                      <a:endParaRPr kumimoji="0" lang="zh-CN" alt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rowSpan="6">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圣湘试剂</a:t>
                      </a: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1.398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1.362</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-0.036</a:t>
                      </a:r>
                      <a:endParaRPr kumimoji="0" lang="en-US" sz="1100" b="0"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0.013 (0.114)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8.38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1.699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1.704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52.5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0.017 (0.130)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7.61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20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2.341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226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0.012 (0.110)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4.74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3.361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2350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0.009 (0.097)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2.70 </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4.342</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22 600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0.041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0.012 (0.108)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2.49 </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5.328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216 000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0.006 (0.079)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1.49  </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2088">
                <a:tc vMerge="1">
                  <a:txBody>
                    <a:bodyPr/>
                    <a:lstStyle/>
                    <a:p>
                      <a:endParaRPr lang="zh-CN"/>
                    </a:p>
                  </a:txBody>
                  <a:tcPr/>
                </a:tc>
                <a:tc rowSpan="6">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罗氏试剂</a:t>
                      </a: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t>
                      </a:r>
                      <a:endPar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(COBAS 2.0)</a:t>
                      </a:r>
                      <a:endParaRPr kumimoji="0" 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1.398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1.642</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46.9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0.244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0.027 (0.167)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10.17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1.699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1.945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88.7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0.246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0.003 (0.054)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2.80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8351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2.491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317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0.011 (0.106)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4.27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20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3.518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3320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0.217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0.003 (0.056)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1.59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4.581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38400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0.28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0.003 (0.059)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1.28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20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5.398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251000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0.097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0.002 (0.048)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0.89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rowSpan="12">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HBV </a:t>
                      </a:r>
                      <a:endPar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C</a:t>
                      </a: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型</a:t>
                      </a:r>
                      <a:endParaRPr kumimoji="0" lang="zh-CN" alt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rowSpan="6">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圣湘试剂</a:t>
                      </a: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1.398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1.325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22.8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-0.073</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0.027 (0.166)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12.52</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1.699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1.693</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52.6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0.025 (0.157)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9.29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2.348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0.047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0.024 (0.155)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6.58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20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3.295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2080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0.023 (0.153)</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4.53</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20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4.304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20400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0.003</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0.006 (0.077)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1.80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5.329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217000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0.007 (0.083)</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1.56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2088">
                <a:tc vMerge="1">
                  <a:txBody>
                    <a:bodyPr/>
                    <a:lstStyle/>
                    <a:p>
                      <a:endParaRPr lang="zh-CN"/>
                    </a:p>
                  </a:txBody>
                  <a:tcPr/>
                </a:tc>
                <a:tc rowSpan="6">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罗氏试剂</a:t>
                      </a: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a:t>
                      </a:r>
                      <a:endParaRPr kumimoji="0" lang="zh-CN" alt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ctr" defTabSz="914400" rtl="0" eaLnBrk="1" fontAlgn="base" latinLnBrk="0" hangingPunct="1">
                        <a:lnSpc>
                          <a:spcPct val="115000"/>
                        </a:lnSpc>
                        <a:spcBef>
                          <a:spcPct val="0"/>
                        </a:spcBef>
                        <a:spcAft>
                          <a:spcPct val="0"/>
                        </a:spcAft>
                        <a:buClrTx/>
                        <a:buSzTx/>
                        <a:buFontTx/>
                        <a:buNone/>
                      </a:pPr>
                      <a:r>
                        <a:rPr kumimoji="0" lang="en-US" sz="12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(COBAS 2.0) </a:t>
                      </a:r>
                      <a:endParaRPr kumimoji="0" lang="en-US" sz="12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1.398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1.540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0.142</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0.049 (0.222)</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14.41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1.699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1.785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64.5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0.086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0.024 (0.156)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8.75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2088">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2.277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206</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0.035 (0.188)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8.24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3.351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2380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0.05</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0.024 (0.154)</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4.60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4.371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25800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0.07</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0.035 (0.188)</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4.30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a:noFill/>
                    </a:lnB>
                    <a:lnTlToBr>
                      <a:noFill/>
                    </a:lnTlToBr>
                    <a:lnBlToTr>
                      <a:noFill/>
                    </a:lnBlToTr>
                    <a:noFill/>
                  </a:tcPr>
                </a:tc>
              </a:tr>
              <a:tr h="193675">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200 000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5.301</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9</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5.325</a:t>
                      </a:r>
                      <a:endParaRPr kumimoji="0" lang="en-US" sz="1100" b="0"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223000</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0.024</a:t>
                      </a:r>
                      <a:endParaRPr kumimoji="0" lang="en-US" sz="1100" b="0"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0.023 (0.152)</a:t>
                      </a:r>
                      <a:endParaRPr kumimoji="0" lang="en-US" sz="1100" b="0" i="0" u="none" strike="noStrike" cap="none" normalizeH="0" baseline="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pPr>
                      <a:r>
                        <a:rPr kumimoji="0" lang="en-US" sz="11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2.85</a:t>
                      </a:r>
                      <a:endParaRPr kumimoji="0" lang="en-US" sz="1100" b="0" i="0" u="none" strike="noStrike" cap="none" normalizeH="0" baseline="0" dirty="0" smtClean="0">
                        <a:ln>
                          <a:noFill/>
                        </a:ln>
                        <a:solidFill>
                          <a:srgbClr val="FFFFFF"/>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28576" marR="28576"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a:latin typeface="微软雅黑" panose="020B0503020204020204" pitchFamily="34" charset="-122"/>
                <a:ea typeface="微软雅黑" panose="020B0503020204020204" pitchFamily="34" charset="-122"/>
              </a:rPr>
              <a:t>相对偏差分析</a:t>
            </a:r>
          </a:p>
        </p:txBody>
      </p:sp>
      <p:pic>
        <p:nvPicPr>
          <p:cNvPr id="3" name="Picture 6" descr="new fig1"/>
          <p:cNvPicPr>
            <a:picLocks noChangeAspect="1" noChangeArrowheads="1"/>
          </p:cNvPicPr>
          <p:nvPr/>
        </p:nvPicPr>
        <p:blipFill>
          <a:blip r:embed="rId2" cstate="print"/>
          <a:srcRect/>
          <a:stretch>
            <a:fillRect/>
          </a:stretch>
        </p:blipFill>
        <p:spPr bwMode="auto">
          <a:xfrm>
            <a:off x="500034" y="1357298"/>
            <a:ext cx="8027988" cy="3214688"/>
          </a:xfrm>
          <a:prstGeom prst="rect">
            <a:avLst/>
          </a:prstGeom>
          <a:noFill/>
          <a:ln w="9525">
            <a:noFill/>
            <a:miter lim="800000"/>
            <a:headEnd/>
            <a:tailEnd/>
          </a:ln>
        </p:spPr>
      </p:pic>
      <p:sp>
        <p:nvSpPr>
          <p:cNvPr id="4" name="TextBox 6"/>
          <p:cNvSpPr txBox="1">
            <a:spLocks noChangeArrowheads="1"/>
          </p:cNvSpPr>
          <p:nvPr/>
        </p:nvSpPr>
        <p:spPr bwMode="auto">
          <a:xfrm>
            <a:off x="304800" y="4953000"/>
            <a:ext cx="8501063" cy="1284288"/>
          </a:xfrm>
          <a:prstGeom prst="rect">
            <a:avLst/>
          </a:prstGeom>
          <a:noFill/>
          <a:ln w="9525">
            <a:noFill/>
            <a:miter lim="800000"/>
          </a:ln>
        </p:spPr>
        <p:txBody>
          <a:bodyPr>
            <a:spAutoFit/>
          </a:bodyPr>
          <a:lstStyle/>
          <a:p>
            <a:pPr>
              <a:lnSpc>
                <a:spcPct val="150000"/>
              </a:lnSpc>
              <a:buClr>
                <a:srgbClr val="FF0000"/>
              </a:buClr>
              <a:buFont typeface="Wingdings" panose="05000000000000000000" pitchFamily="2" charset="2"/>
              <a:buChar char="l"/>
            </a:pPr>
            <a:r>
              <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国产新型试剂盒的检测结果较稳定，相对偏差均在</a:t>
            </a:r>
            <a:r>
              <a:rPr lang="en-US" altLang="zh-CN"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±0.1lg</a:t>
            </a:r>
            <a:r>
              <a:rPr lang="en-US" altLang="zh-CN" baseline="-25000"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IU/</a:t>
            </a:r>
            <a:r>
              <a:rPr lang="en-US" altLang="zh-CN" dirty="0" err="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mL</a:t>
            </a:r>
            <a:r>
              <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范围内。</a:t>
            </a:r>
            <a:endParaRPr 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buClr>
                <a:srgbClr val="FF0000"/>
              </a:buClr>
              <a:buFont typeface="Wingdings" panose="05000000000000000000" pitchFamily="2" charset="2"/>
              <a:buChar char="l"/>
            </a:pPr>
            <a:r>
              <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罗氏试剂盒的检测结果尽管均在可接受范围内，但针对</a:t>
            </a:r>
            <a:r>
              <a:rPr lang="en-US" altLang="zh-CN"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基因型标准血清，相对偏差基本位于</a:t>
            </a:r>
            <a:r>
              <a:rPr lang="en-US" altLang="zh-CN"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0.2</a:t>
            </a:r>
            <a:r>
              <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0.3 </a:t>
            </a:r>
            <a:r>
              <a:rPr lang="en-US" altLang="zh-CN" dirty="0" err="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lg</a:t>
            </a:r>
            <a:r>
              <a:rPr lang="en-US" altLang="zh-CN" baseline="-25000"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IU/ml</a:t>
            </a:r>
            <a:r>
              <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a:latin typeface="微软雅黑" panose="020B0503020204020204" pitchFamily="34" charset="-122"/>
                <a:ea typeface="微软雅黑" panose="020B0503020204020204" pitchFamily="34" charset="-122"/>
              </a:rPr>
              <a:t>不同节点变异系数分析</a:t>
            </a:r>
          </a:p>
        </p:txBody>
      </p:sp>
      <p:pic>
        <p:nvPicPr>
          <p:cNvPr id="3" name="Picture 2" descr="new fig 2"/>
          <p:cNvPicPr>
            <a:picLocks noChangeAspect="1" noChangeArrowheads="1"/>
          </p:cNvPicPr>
          <p:nvPr/>
        </p:nvPicPr>
        <p:blipFill>
          <a:blip r:embed="rId2" cstate="print"/>
          <a:srcRect/>
          <a:stretch>
            <a:fillRect/>
          </a:stretch>
        </p:blipFill>
        <p:spPr bwMode="auto">
          <a:xfrm>
            <a:off x="533400" y="1214422"/>
            <a:ext cx="8075613" cy="3524250"/>
          </a:xfrm>
          <a:prstGeom prst="rect">
            <a:avLst/>
          </a:prstGeom>
          <a:noFill/>
          <a:ln w="9525">
            <a:noFill/>
            <a:miter lim="800000"/>
            <a:headEnd/>
            <a:tailEnd/>
          </a:ln>
        </p:spPr>
      </p:pic>
      <p:sp>
        <p:nvSpPr>
          <p:cNvPr id="4" name="TextBox 6"/>
          <p:cNvSpPr txBox="1">
            <a:spLocks noChangeArrowheads="1"/>
          </p:cNvSpPr>
          <p:nvPr/>
        </p:nvSpPr>
        <p:spPr bwMode="auto">
          <a:xfrm>
            <a:off x="533400" y="5214950"/>
            <a:ext cx="5929313" cy="458908"/>
          </a:xfrm>
          <a:prstGeom prst="rect">
            <a:avLst/>
          </a:prstGeom>
          <a:noFill/>
          <a:ln w="9525">
            <a:noFill/>
            <a:miter lim="800000"/>
          </a:ln>
        </p:spPr>
        <p:txBody>
          <a:bodyPr>
            <a:spAutoFit/>
          </a:bodyPr>
          <a:lstStyle/>
          <a:p>
            <a:pPr>
              <a:lnSpc>
                <a:spcPct val="150000"/>
              </a:lnSpc>
              <a:buClr>
                <a:srgbClr val="FF0000"/>
              </a:buClr>
              <a:buFont typeface="Wingdings" panose="05000000000000000000" pitchFamily="2" charset="2"/>
              <a:buChar char="l"/>
            </a:pPr>
            <a:r>
              <a:rPr lang="en-US" altLang="zh-CN"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种试剂盒之间精密度的差异无统计学意义。</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a:latin typeface="微软雅黑" panose="020B0503020204020204" pitchFamily="34" charset="-122"/>
                <a:ea typeface="微软雅黑" panose="020B0503020204020204" pitchFamily="34" charset="-122"/>
              </a:rPr>
              <a:t>临床血清盘初步评价</a:t>
            </a:r>
          </a:p>
        </p:txBody>
      </p:sp>
      <p:sp>
        <p:nvSpPr>
          <p:cNvPr id="3" name="TextBox 9"/>
          <p:cNvSpPr txBox="1">
            <a:spLocks noChangeArrowheads="1"/>
          </p:cNvSpPr>
          <p:nvPr/>
        </p:nvSpPr>
        <p:spPr bwMode="auto">
          <a:xfrm>
            <a:off x="533400" y="1357298"/>
            <a:ext cx="8339138" cy="1289712"/>
          </a:xfrm>
          <a:prstGeom prst="rect">
            <a:avLst/>
          </a:prstGeom>
          <a:noFill/>
          <a:ln w="9525">
            <a:noFill/>
            <a:miter lim="800000"/>
          </a:ln>
        </p:spPr>
        <p:txBody>
          <a:bodyPr>
            <a:spAutoFit/>
          </a:bodyPr>
          <a:lstStyle/>
          <a:p>
            <a:pPr>
              <a:lnSpc>
                <a:spcPct val="150000"/>
              </a:lnSpc>
            </a:pP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临床血清盘： 共</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42</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份</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含</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份</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HBV DNA</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阴性</a:t>
            </a:r>
            <a:r>
              <a:rPr 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b="1" dirty="0" err="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HBsAg</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和抗</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b="1" dirty="0" err="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HBc</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阴性</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37</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份</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HBV DNA</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阳性 </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(Abbott </a:t>
            </a:r>
            <a:r>
              <a:rPr lang="en-US" altLang="zh-CN" b="1" dirty="0" err="1">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RealTime</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 HBV Test</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试剂盒检测判定</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不同滴度水平的血浆样本。分别用</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Roche</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、圣湘</a:t>
            </a:r>
            <a:r>
              <a:rPr lang="en-US" altLang="zh-CN"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HBV</a:t>
            </a:r>
            <a:r>
              <a:rPr lang="zh-CN" altLang="en-US" b="1"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核酸定量试剂盒检测，比较三者之间的符合率和特异性。</a:t>
            </a:r>
          </a:p>
        </p:txBody>
      </p:sp>
      <p:sp>
        <p:nvSpPr>
          <p:cNvPr id="4" name="TextBox 10"/>
          <p:cNvSpPr txBox="1">
            <a:spLocks noChangeArrowheads="1"/>
          </p:cNvSpPr>
          <p:nvPr/>
        </p:nvSpPr>
        <p:spPr bwMode="auto">
          <a:xfrm>
            <a:off x="152400" y="2957498"/>
            <a:ext cx="8991600" cy="400050"/>
          </a:xfrm>
          <a:prstGeom prst="rect">
            <a:avLst/>
          </a:prstGeom>
          <a:noFill/>
          <a:ln w="9525">
            <a:noFill/>
            <a:miter lim="800000"/>
          </a:ln>
        </p:spPr>
        <p:txBody>
          <a:bodyPr>
            <a:spAutoFit/>
          </a:bodyPr>
          <a:lstStyle/>
          <a:p>
            <a:r>
              <a:rPr lang="zh-CN" altLang="en-US" sz="2000" dirty="0" smtClean="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圣</a:t>
            </a:r>
            <a:r>
              <a:rPr lang="zh-CN" altLang="en-US" sz="2000"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湘和罗氏</a:t>
            </a:r>
            <a:r>
              <a:rPr lang="en-US" altLang="zh-CN" sz="2000"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HBV DNA</a:t>
            </a:r>
            <a:r>
              <a:rPr lang="zh-CN" altLang="en-US" sz="2000"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定量试剂盒对</a:t>
            </a:r>
            <a:r>
              <a:rPr lang="en-US" altLang="zh-CN" sz="2000"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42</a:t>
            </a:r>
            <a:r>
              <a:rPr lang="zh-CN" altLang="en-US" sz="2000"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份临床血清盘测定结果的比较分析</a:t>
            </a:r>
          </a:p>
        </p:txBody>
      </p:sp>
      <p:graphicFrame>
        <p:nvGraphicFramePr>
          <p:cNvPr id="5" name="Group 7"/>
          <p:cNvGraphicFramePr>
            <a:graphicFrameLocks noGrp="1"/>
          </p:cNvGraphicFramePr>
          <p:nvPr/>
        </p:nvGraphicFramePr>
        <p:xfrm>
          <a:off x="838200" y="3414698"/>
          <a:ext cx="7020766" cy="2180643"/>
        </p:xfrm>
        <a:graphic>
          <a:graphicData uri="http://schemas.openxmlformats.org/drawingml/2006/table">
            <a:tbl>
              <a:tblPr/>
              <a:tblGrid>
                <a:gridCol w="2070225"/>
                <a:gridCol w="2010220"/>
                <a:gridCol w="2940321"/>
              </a:tblGrid>
              <a:tr h="572458">
                <a:tc rowSpan="2">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罗氏</a:t>
                      </a:r>
                      <a:r>
                        <a:rPr kumimoji="0" 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 HBV DNA</a:t>
                      </a: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定量试剂（份）</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湖南圣湘</a:t>
                      </a:r>
                      <a:r>
                        <a:rPr kumimoji="0" 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HBV DNA</a:t>
                      </a: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定量试剂</a:t>
                      </a:r>
                      <a:r>
                        <a:rPr kumimoji="0" 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 (</a:t>
                      </a: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份</a:t>
                      </a:r>
                      <a:r>
                        <a:rPr kumimoji="0" 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a:t>
                      </a:r>
                      <a:endPar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r>
              <a:tr h="542328">
                <a:tc vMerge="1">
                  <a:txBody>
                    <a:bodyPr/>
                    <a:lstStyle/>
                    <a:p>
                      <a:endParaRPr lang="zh-CN"/>
                    </a:p>
                  </a:txBody>
                  <a:tcPr/>
                </a:tc>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阳性</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阴性</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4803">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阳性</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35</a:t>
                      </a:r>
                      <a:endPar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0</a:t>
                      </a:r>
                      <a:endPar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527">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阴性</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en-US" altLang="zh-CN"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2</a:t>
                      </a:r>
                      <a:endPar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en-US" altLang="zh-CN"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5</a:t>
                      </a:r>
                      <a:endPar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527">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zh-CN" altLang="en-US" sz="1600" b="1" i="0" u="none" strike="noStrike" cap="none" normalizeH="0" baseline="0" smtClean="0">
                          <a:ln>
                            <a:noFill/>
                          </a:ln>
                          <a:solidFill>
                            <a:schemeClr val="tx1"/>
                          </a:solidFill>
                          <a:effectLst/>
                          <a:latin typeface="Minion"/>
                          <a:ea typeface="宋体" panose="02010600030101010101" pitchFamily="2" charset="-122"/>
                          <a:cs typeface="Times New Roman" panose="02020603050405020304" pitchFamily="18" charset="0"/>
                        </a:rPr>
                        <a:t>合计</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37</a:t>
                      </a:r>
                      <a:endPar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pPr>
                      <a:r>
                        <a:rPr kumimoji="0" lang="en-US" altLang="zh-CN"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rPr>
                        <a:t>5</a:t>
                      </a:r>
                      <a:endParaRPr kumimoji="0" lang="zh-CN" altLang="en-US" sz="1600" b="1" i="0" u="none" strike="noStrike" cap="none" normalizeH="0" baseline="0" dirty="0" smtClean="0">
                        <a:ln>
                          <a:noFill/>
                        </a:ln>
                        <a:solidFill>
                          <a:schemeClr val="tx1"/>
                        </a:solidFill>
                        <a:effectLst/>
                        <a:latin typeface="Minion"/>
                        <a:ea typeface="宋体" panose="02010600030101010101" pitchFamily="2" charset="-122"/>
                        <a:cs typeface="Times New Roman" panose="02020603050405020304"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TextBox 12"/>
          <p:cNvSpPr txBox="1">
            <a:spLocks noChangeArrowheads="1"/>
          </p:cNvSpPr>
          <p:nvPr/>
        </p:nvSpPr>
        <p:spPr bwMode="auto">
          <a:xfrm>
            <a:off x="838200" y="5700698"/>
            <a:ext cx="2671763" cy="369888"/>
          </a:xfrm>
          <a:prstGeom prst="rect">
            <a:avLst/>
          </a:prstGeom>
          <a:solidFill>
            <a:srgbClr val="8B53EB"/>
          </a:solidFill>
          <a:ln w="9525">
            <a:noFill/>
            <a:miter lim="800000"/>
          </a:ln>
        </p:spPr>
        <p:txBody>
          <a:bodyPr>
            <a:spAutoFit/>
          </a:bodyPr>
          <a:lstStyle/>
          <a:p>
            <a:r>
              <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总符合率：</a:t>
            </a:r>
            <a:r>
              <a:rPr lang="en-US" altLang="zh-CN" dirty="0" smtClean="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rPr>
              <a:t>95.24%</a:t>
            </a:r>
            <a:endParaRPr lang="zh-CN" altLang="en-US" dirty="0">
              <a:solidFill>
                <a:srgbClr val="000008"/>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临床血清盘阳性样本结果</a:t>
            </a:r>
            <a:endParaRPr lang="zh-CN" altLang="en-US" dirty="0"/>
          </a:p>
        </p:txBody>
      </p:sp>
      <p:pic>
        <p:nvPicPr>
          <p:cNvPr id="3" name="Picture 1" descr="new fig 3"/>
          <p:cNvPicPr>
            <a:picLocks noChangeAspect="1" noChangeArrowheads="1"/>
          </p:cNvPicPr>
          <p:nvPr/>
        </p:nvPicPr>
        <p:blipFill>
          <a:blip r:embed="rId2" cstate="print"/>
          <a:srcRect/>
          <a:stretch>
            <a:fillRect/>
          </a:stretch>
        </p:blipFill>
        <p:spPr bwMode="auto">
          <a:xfrm>
            <a:off x="984250" y="1524000"/>
            <a:ext cx="6959600" cy="4100513"/>
          </a:xfrm>
          <a:prstGeom prst="rect">
            <a:avLst/>
          </a:prstGeom>
          <a:noFill/>
          <a:ln w="9525">
            <a:noFill/>
            <a:miter lim="800000"/>
            <a:headEnd/>
            <a:tailEnd/>
          </a:ln>
        </p:spPr>
      </p:pic>
      <p:sp>
        <p:nvSpPr>
          <p:cNvPr id="4" name="TextBox 9"/>
          <p:cNvSpPr txBox="1">
            <a:spLocks noChangeArrowheads="1"/>
          </p:cNvSpPr>
          <p:nvPr/>
        </p:nvSpPr>
        <p:spPr bwMode="auto">
          <a:xfrm>
            <a:off x="914400" y="5708650"/>
            <a:ext cx="5519738" cy="369888"/>
          </a:xfrm>
          <a:prstGeom prst="rect">
            <a:avLst/>
          </a:prstGeom>
          <a:solidFill>
            <a:srgbClr val="8B53EB"/>
          </a:solidFill>
          <a:ln w="9525">
            <a:noFill/>
            <a:miter lim="800000"/>
          </a:ln>
        </p:spPr>
        <p:txBody>
          <a:bodyPr wrap="none">
            <a:spAutoFit/>
          </a:bodyPr>
          <a:lstStyle/>
          <a:p>
            <a:r>
              <a:rPr lang="zh-CN" altLang="en-US" dirty="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rPr>
              <a:t>对</a:t>
            </a:r>
            <a:r>
              <a:rPr lang="en-US" altLang="zh-CN" dirty="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rPr>
              <a:t>37</a:t>
            </a:r>
            <a:r>
              <a:rPr lang="zh-CN" altLang="en-US" dirty="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rPr>
              <a:t>份阳性样本两种检测试剂的检测结果为显著相关</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32" y="285728"/>
            <a:ext cx="4352925" cy="5715000"/>
          </a:xfrm>
          <a:prstGeom prst="rect">
            <a:avLst/>
          </a:prstGeom>
          <a:noFill/>
          <a:ln w="9525">
            <a:noFill/>
            <a:miter lim="800000"/>
            <a:headEnd/>
            <a:tailEnd/>
          </a:ln>
        </p:spPr>
      </p:pic>
      <p:pic>
        <p:nvPicPr>
          <p:cNvPr id="4" name="Picture 2"/>
          <p:cNvPicPr>
            <a:picLocks noChangeAspect="1" noChangeArrowheads="1"/>
          </p:cNvPicPr>
          <p:nvPr/>
        </p:nvPicPr>
        <p:blipFill>
          <a:blip r:embed="rId3" cstate="print"/>
          <a:srcRect/>
          <a:stretch>
            <a:fillRect/>
          </a:stretch>
        </p:blipFill>
        <p:spPr bwMode="auto">
          <a:xfrm>
            <a:off x="241270" y="1895481"/>
            <a:ext cx="8650287" cy="2390775"/>
          </a:xfrm>
          <a:prstGeom prst="rect">
            <a:avLst/>
          </a:prstGeom>
          <a:ln>
            <a:noFill/>
          </a:ln>
          <a:effectLst>
            <a:outerShdw blurRad="292100" dist="139700" dir="2700000" algn="tl" rotWithShape="0">
              <a:srgbClr val="333333">
                <a:alpha val="65000"/>
              </a:srgbClr>
            </a:outerShdw>
          </a:effectLst>
        </p:spPr>
      </p:pic>
      <p:pic>
        <p:nvPicPr>
          <p:cNvPr id="5" name="Picture 3"/>
          <p:cNvPicPr>
            <a:picLocks noChangeAspect="1" noChangeArrowheads="1"/>
          </p:cNvPicPr>
          <p:nvPr/>
        </p:nvPicPr>
        <p:blipFill>
          <a:blip r:embed="rId4" cstate="print"/>
          <a:srcRect/>
          <a:stretch>
            <a:fillRect/>
          </a:stretch>
        </p:blipFill>
        <p:spPr bwMode="auto">
          <a:xfrm>
            <a:off x="231745" y="4500577"/>
            <a:ext cx="8669337" cy="1285877"/>
          </a:xfrm>
          <a:prstGeom prst="rect">
            <a:avLst/>
          </a:prstGeom>
          <a:noFill/>
          <a:ln w="9525">
            <a:noFill/>
            <a:miter lim="800000"/>
            <a:headEnd/>
            <a:tailEnd/>
          </a:ln>
          <a:effectLst/>
        </p:spPr>
      </p:pic>
      <p:cxnSp>
        <p:nvCxnSpPr>
          <p:cNvPr id="6" name="直接连接符 5"/>
          <p:cNvCxnSpPr/>
          <p:nvPr/>
        </p:nvCxnSpPr>
        <p:spPr>
          <a:xfrm>
            <a:off x="352365" y="5286388"/>
            <a:ext cx="6286544"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latin typeface="微软雅黑" panose="020B0503020204020204" pitchFamily="34" charset="-122"/>
                <a:ea typeface="微软雅黑" panose="020B0503020204020204" pitchFamily="34" charset="-122"/>
              </a:rPr>
              <a:t>高灵敏乙肝病毒核酸检</a:t>
            </a:r>
            <a:r>
              <a:rPr lang="zh-CN" altLang="en-US" dirty="0">
                <a:latin typeface="微软雅黑" panose="020B0503020204020204" pitchFamily="34" charset="-122"/>
                <a:ea typeface="微软雅黑" panose="020B0503020204020204" pitchFamily="34" charset="-122"/>
              </a:rPr>
              <a:t>测产品</a:t>
            </a:r>
          </a:p>
        </p:txBody>
      </p:sp>
      <p:pic>
        <p:nvPicPr>
          <p:cNvPr id="3" name="Picture 7"/>
          <p:cNvPicPr>
            <a:picLocks noChangeAspect="1" noChangeArrowheads="1"/>
          </p:cNvPicPr>
          <p:nvPr/>
        </p:nvPicPr>
        <p:blipFill>
          <a:blip r:embed="rId2" cstate="print"/>
          <a:srcRect/>
          <a:stretch>
            <a:fillRect/>
          </a:stretch>
        </p:blipFill>
        <p:spPr bwMode="auto">
          <a:xfrm>
            <a:off x="4932040" y="4698530"/>
            <a:ext cx="3937309" cy="2159470"/>
          </a:xfrm>
          <a:prstGeom prst="rect">
            <a:avLst/>
          </a:prstGeom>
          <a:ln>
            <a:noFill/>
          </a:ln>
          <a:effectLst>
            <a:softEdge rad="112500"/>
          </a:effectLst>
        </p:spPr>
      </p:pic>
      <p:sp>
        <p:nvSpPr>
          <p:cNvPr id="4" name="TextBox 3"/>
          <p:cNvSpPr txBox="1"/>
          <p:nvPr/>
        </p:nvSpPr>
        <p:spPr>
          <a:xfrm>
            <a:off x="539552" y="1412776"/>
            <a:ext cx="7920880" cy="3108543"/>
          </a:xfrm>
          <a:prstGeom prst="rect">
            <a:avLst/>
          </a:prstGeom>
          <a:noFill/>
        </p:spPr>
        <p:txBody>
          <a:bodyPr wrap="square" rtlCol="0">
            <a:spAutoFit/>
          </a:bodyPr>
          <a:lstStyle/>
          <a:p>
            <a:pPr marL="342900" lvl="0" indent="-342900">
              <a:lnSpc>
                <a:spcPct val="150000"/>
              </a:lnSpc>
              <a:spcBef>
                <a:spcPct val="20000"/>
              </a:spcBef>
              <a:buFont typeface="Arial" panose="020B0604020202020204" pitchFamily="34" charset="0"/>
              <a:buChar char="•"/>
              <a:defRPr/>
            </a:pPr>
            <a:r>
              <a:rPr lang="zh-CN" altLang="en-US" sz="2000" dirty="0" smtClean="0">
                <a:latin typeface="Times New Roman" panose="02020603050405020304" pitchFamily="18" charset="0"/>
                <a:cs typeface="Times New Roman" panose="02020603050405020304" pitchFamily="18" charset="0"/>
              </a:rPr>
              <a:t>敏感性好：</a:t>
            </a:r>
            <a:r>
              <a:rPr lang="en-US" altLang="zh-CN" sz="2000" dirty="0" smtClean="0">
                <a:latin typeface="Times New Roman" panose="02020603050405020304" pitchFamily="18" charset="0"/>
                <a:cs typeface="Times New Roman" panose="02020603050405020304" pitchFamily="18" charset="0"/>
              </a:rPr>
              <a:t>10 IU/ml</a:t>
            </a:r>
          </a:p>
          <a:p>
            <a:pPr marL="342900" lvl="0" indent="-342900">
              <a:lnSpc>
                <a:spcPct val="150000"/>
              </a:lnSpc>
              <a:spcBef>
                <a:spcPct val="20000"/>
              </a:spcBef>
              <a:buFont typeface="Arial" panose="020B0604020202020204" pitchFamily="34" charset="0"/>
              <a:buChar char="•"/>
              <a:defRPr/>
            </a:pPr>
            <a:r>
              <a:rPr lang="zh-CN" altLang="en-US" sz="2000" dirty="0" smtClean="0">
                <a:latin typeface="Times New Roman" panose="02020603050405020304" pitchFamily="18" charset="0"/>
                <a:cs typeface="Times New Roman" panose="02020603050405020304" pitchFamily="18" charset="0"/>
              </a:rPr>
              <a:t>线性范围宽：</a:t>
            </a:r>
            <a:r>
              <a:rPr lang="en-US" altLang="zh-CN" sz="2000" dirty="0" smtClean="0">
                <a:latin typeface="Times New Roman" panose="02020603050405020304" pitchFamily="18" charset="0"/>
                <a:cs typeface="Times New Roman" panose="02020603050405020304" pitchFamily="18" charset="0"/>
              </a:rPr>
              <a:t>20 IU/ml</a:t>
            </a:r>
            <a:r>
              <a:rPr lang="zh-CN" altLang="en-US" sz="2000" dirty="0" smtClean="0">
                <a:latin typeface="Times New Roman" panose="02020603050405020304" pitchFamily="18" charset="0"/>
                <a:cs typeface="Times New Roman" panose="02020603050405020304" pitchFamily="18" charset="0"/>
              </a:rPr>
              <a:t>～</a:t>
            </a:r>
            <a:r>
              <a:rPr lang="en-US" altLang="zh-CN" sz="2000" dirty="0" smtClean="0">
                <a:latin typeface="Times New Roman" panose="02020603050405020304" pitchFamily="18" charset="0"/>
                <a:cs typeface="Times New Roman" panose="02020603050405020304" pitchFamily="18" charset="0"/>
              </a:rPr>
              <a:t>2×10</a:t>
            </a:r>
            <a:r>
              <a:rPr lang="en-US" altLang="zh-CN" sz="2000" baseline="30000" dirty="0" smtClean="0">
                <a:latin typeface="Times New Roman" panose="02020603050405020304" pitchFamily="18" charset="0"/>
                <a:cs typeface="Times New Roman" panose="02020603050405020304" pitchFamily="18" charset="0"/>
              </a:rPr>
              <a:t>9</a:t>
            </a:r>
            <a:r>
              <a:rPr lang="en-US" altLang="zh-CN" sz="2000" dirty="0" smtClean="0">
                <a:latin typeface="Times New Roman" panose="02020603050405020304" pitchFamily="18" charset="0"/>
                <a:cs typeface="Times New Roman" panose="02020603050405020304" pitchFamily="18" charset="0"/>
              </a:rPr>
              <a:t> IU/ml</a:t>
            </a:r>
          </a:p>
          <a:p>
            <a:pPr marL="342900" lvl="0" indent="-342900">
              <a:lnSpc>
                <a:spcPct val="150000"/>
              </a:lnSpc>
              <a:spcBef>
                <a:spcPct val="20000"/>
              </a:spcBef>
              <a:buFont typeface="Arial" panose="020B0604020202020204" pitchFamily="34" charset="0"/>
              <a:buChar char="•"/>
              <a:defRPr/>
            </a:pPr>
            <a:r>
              <a:rPr lang="zh-CN" altLang="en-US" sz="2000" dirty="0" smtClean="0">
                <a:latin typeface="Times New Roman" panose="02020603050405020304" pitchFamily="18" charset="0"/>
                <a:cs typeface="Times New Roman" panose="02020603050405020304" pitchFamily="18" charset="0"/>
              </a:rPr>
              <a:t>覆盖</a:t>
            </a:r>
            <a:r>
              <a:rPr lang="en-US" altLang="zh-CN" sz="2000" dirty="0" smtClean="0">
                <a:latin typeface="Times New Roman" panose="02020603050405020304" pitchFamily="18" charset="0"/>
                <a:cs typeface="Times New Roman" panose="02020603050405020304" pitchFamily="18" charset="0"/>
              </a:rPr>
              <a:t>A~H</a:t>
            </a:r>
            <a:r>
              <a:rPr lang="zh-CN" altLang="en-US" sz="2000" dirty="0" smtClean="0">
                <a:latin typeface="Times New Roman" panose="02020603050405020304" pitchFamily="18" charset="0"/>
                <a:cs typeface="Times New Roman" panose="02020603050405020304" pitchFamily="18" charset="0"/>
              </a:rPr>
              <a:t>各</a:t>
            </a:r>
            <a:r>
              <a:rPr lang="en-US" altLang="zh-CN" sz="2000" dirty="0" smtClean="0">
                <a:latin typeface="Times New Roman" panose="02020603050405020304" pitchFamily="18" charset="0"/>
                <a:cs typeface="Times New Roman" panose="02020603050405020304" pitchFamily="18" charset="0"/>
              </a:rPr>
              <a:t>HBV</a:t>
            </a:r>
            <a:r>
              <a:rPr lang="zh-CN" altLang="en-US" sz="2000" dirty="0" smtClean="0">
                <a:latin typeface="Times New Roman" panose="02020603050405020304" pitchFamily="18" charset="0"/>
                <a:cs typeface="Times New Roman" panose="02020603050405020304" pitchFamily="18" charset="0"/>
              </a:rPr>
              <a:t>基因亚型，避免漏检</a:t>
            </a:r>
            <a:endParaRPr lang="en-US" altLang="zh-CN" sz="2000" dirty="0" smtClean="0">
              <a:latin typeface="Times New Roman" panose="02020603050405020304" pitchFamily="18" charset="0"/>
              <a:cs typeface="Times New Roman" panose="02020603050405020304" pitchFamily="18" charset="0"/>
            </a:endParaRPr>
          </a:p>
          <a:p>
            <a:pPr marL="342900" lvl="0" indent="-342900">
              <a:lnSpc>
                <a:spcPct val="150000"/>
              </a:lnSpc>
              <a:spcBef>
                <a:spcPct val="20000"/>
              </a:spcBef>
              <a:buFont typeface="Arial" panose="020B0604020202020204" pitchFamily="34" charset="0"/>
              <a:buChar char="•"/>
              <a:defRPr/>
            </a:pPr>
            <a:r>
              <a:rPr lang="zh-CN" altLang="en-US" sz="2000" dirty="0" smtClean="0">
                <a:latin typeface="Times New Roman" panose="02020603050405020304" pitchFamily="18" charset="0"/>
                <a:cs typeface="Times New Roman" panose="02020603050405020304" pitchFamily="18" charset="0"/>
              </a:rPr>
              <a:t>可重复性好：高、中、低浓度样本的</a:t>
            </a:r>
            <a:r>
              <a:rPr lang="en-US" altLang="zh-CN" sz="2000" dirty="0" smtClean="0">
                <a:latin typeface="Times New Roman" panose="02020603050405020304" pitchFamily="18" charset="0"/>
                <a:cs typeface="Times New Roman" panose="02020603050405020304" pitchFamily="18" charset="0"/>
              </a:rPr>
              <a:t>CV</a:t>
            </a:r>
            <a:r>
              <a:rPr lang="zh-CN" altLang="en-US" sz="2000" dirty="0" smtClean="0">
                <a:latin typeface="Times New Roman" panose="02020603050405020304" pitchFamily="18" charset="0"/>
                <a:cs typeface="Times New Roman" panose="02020603050405020304" pitchFamily="18" charset="0"/>
              </a:rPr>
              <a:t>≤</a:t>
            </a:r>
            <a:r>
              <a:rPr lang="en-US" altLang="zh-CN" sz="2000" dirty="0" smtClean="0">
                <a:latin typeface="Times New Roman" panose="02020603050405020304" pitchFamily="18" charset="0"/>
                <a:cs typeface="Times New Roman" panose="02020603050405020304" pitchFamily="18" charset="0"/>
              </a:rPr>
              <a:t>3%</a:t>
            </a:r>
          </a:p>
          <a:p>
            <a:pPr marL="342900" lvl="0" indent="-342900">
              <a:lnSpc>
                <a:spcPct val="150000"/>
              </a:lnSpc>
              <a:spcBef>
                <a:spcPct val="20000"/>
              </a:spcBef>
              <a:buFont typeface="Arial" panose="020B0604020202020204" pitchFamily="34" charset="0"/>
              <a:buChar char="•"/>
              <a:defRPr/>
            </a:pPr>
            <a:r>
              <a:rPr lang="zh-CN" altLang="en-US" sz="2000" dirty="0" smtClean="0">
                <a:latin typeface="Times New Roman" panose="02020603050405020304" pitchFamily="18" charset="0"/>
                <a:cs typeface="Times New Roman" panose="02020603050405020304" pitchFamily="18" charset="0"/>
              </a:rPr>
              <a:t>抗干扰能力强：在检测高血脂、溶血、黄疸及药物治疗后等异常样本时，提高了检测的可靠性</a:t>
            </a:r>
            <a:endParaRPr lang="en-US" altLang="zh-CN" sz="2000" dirty="0" smtClean="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76672"/>
            <a:ext cx="8144071" cy="639216"/>
          </a:xfrm>
        </p:spPr>
        <p:txBody>
          <a:bodyPr/>
          <a:lstStyle/>
          <a:p>
            <a:pPr lvl="0"/>
            <a:r>
              <a:rPr lang="en-US" altLang="zh-CN" sz="3200" b="0" dirty="0" smtClean="0">
                <a:solidFill>
                  <a:srgbClr val="FF0000"/>
                </a:solidFill>
                <a:latin typeface="黑体" panose="02010609060101010101" pitchFamily="2" charset="-122"/>
                <a:ea typeface="黑体" panose="02010609060101010101" pitchFamily="2" charset="-122"/>
              </a:rPr>
              <a:t/>
            </a:r>
            <a:br>
              <a:rPr lang="en-US" altLang="zh-CN" sz="3200" b="0" dirty="0" smtClean="0">
                <a:solidFill>
                  <a:srgbClr val="FF0000"/>
                </a:solidFill>
                <a:latin typeface="黑体" panose="02010609060101010101" pitchFamily="2" charset="-122"/>
                <a:ea typeface="黑体" panose="02010609060101010101" pitchFamily="2" charset="-122"/>
              </a:rPr>
            </a:br>
            <a:r>
              <a:rPr lang="zh-CN" altLang="en-US" sz="2800" dirty="0">
                <a:latin typeface="微软雅黑" panose="020B0503020204020204" pitchFamily="34" charset="-122"/>
                <a:ea typeface="微软雅黑" panose="020B0503020204020204" pitchFamily="34" charset="-122"/>
              </a:rPr>
              <a:t>国</a:t>
            </a:r>
            <a:r>
              <a:rPr lang="zh-CN" altLang="en-US" sz="2800" dirty="0" smtClean="0">
                <a:latin typeface="微软雅黑" panose="020B0503020204020204" pitchFamily="34" charset="-122"/>
                <a:ea typeface="微软雅黑" panose="020B0503020204020204" pitchFamily="34" charset="-122"/>
              </a:rPr>
              <a:t>际HBV </a:t>
            </a:r>
            <a:r>
              <a:rPr lang="zh-CN" altLang="en-US" sz="2800" dirty="0">
                <a:latin typeface="微软雅黑" panose="020B0503020204020204" pitchFamily="34" charset="-122"/>
                <a:ea typeface="微软雅黑" panose="020B0503020204020204" pitchFamily="34" charset="-122"/>
              </a:rPr>
              <a:t>DNA定量检测要求</a:t>
            </a:r>
            <a:r>
              <a:rPr lang="zh-CN" altLang="en-US" sz="3600" dirty="0">
                <a:latin typeface="微软雅黑" panose="020B0503020204020204" pitchFamily="34" charset="-122"/>
                <a:ea typeface="微软雅黑" panose="020B0503020204020204" pitchFamily="34" charset="-122"/>
              </a:rPr>
              <a:t/>
            </a:r>
            <a:br>
              <a:rPr lang="zh-CN" altLang="en-US" sz="3600" dirty="0">
                <a:latin typeface="微软雅黑" panose="020B0503020204020204" pitchFamily="34" charset="-122"/>
                <a:ea typeface="微软雅黑" panose="020B0503020204020204" pitchFamily="34" charset="-122"/>
              </a:rPr>
            </a:br>
            <a:endParaRPr lang="zh-CN" altLang="en-US" sz="3200" dirty="0" smtClean="0"/>
          </a:p>
        </p:txBody>
      </p:sp>
      <p:pic>
        <p:nvPicPr>
          <p:cNvPr id="288770" name="Picture 2"/>
          <p:cNvPicPr>
            <a:picLocks noChangeAspect="1" noChangeArrowheads="1"/>
          </p:cNvPicPr>
          <p:nvPr/>
        </p:nvPicPr>
        <p:blipFill>
          <a:blip r:embed="rId2" cstate="print"/>
          <a:srcRect/>
          <a:stretch>
            <a:fillRect/>
          </a:stretch>
        </p:blipFill>
        <p:spPr bwMode="auto">
          <a:xfrm>
            <a:off x="0" y="2060848"/>
            <a:ext cx="2667569" cy="1800200"/>
          </a:xfrm>
          <a:prstGeom prst="rect">
            <a:avLst/>
          </a:prstGeom>
          <a:noFill/>
          <a:ln w="9525">
            <a:noFill/>
            <a:miter lim="800000"/>
            <a:headEnd/>
            <a:tailEnd/>
          </a:ln>
        </p:spPr>
      </p:pic>
      <p:pic>
        <p:nvPicPr>
          <p:cNvPr id="288771" name="Picture 3"/>
          <p:cNvPicPr>
            <a:picLocks noChangeAspect="1" noChangeArrowheads="1"/>
          </p:cNvPicPr>
          <p:nvPr/>
        </p:nvPicPr>
        <p:blipFill>
          <a:blip r:embed="rId3" cstate="print"/>
          <a:srcRect/>
          <a:stretch>
            <a:fillRect/>
          </a:stretch>
        </p:blipFill>
        <p:spPr bwMode="auto">
          <a:xfrm>
            <a:off x="2627784" y="2132097"/>
            <a:ext cx="3634050" cy="1800200"/>
          </a:xfrm>
          <a:prstGeom prst="rect">
            <a:avLst/>
          </a:prstGeom>
          <a:noFill/>
          <a:ln w="9525">
            <a:noFill/>
            <a:miter lim="800000"/>
            <a:headEnd/>
            <a:tailEnd/>
          </a:ln>
        </p:spPr>
      </p:pic>
      <p:pic>
        <p:nvPicPr>
          <p:cNvPr id="288772" name="Picture 4" descr="2010060805364466"/>
          <p:cNvPicPr>
            <a:picLocks noChangeAspect="1" noChangeArrowheads="1"/>
          </p:cNvPicPr>
          <p:nvPr/>
        </p:nvPicPr>
        <p:blipFill>
          <a:blip r:embed="rId4" cstate="print"/>
          <a:srcRect/>
          <a:stretch>
            <a:fillRect/>
          </a:stretch>
        </p:blipFill>
        <p:spPr bwMode="auto">
          <a:xfrm>
            <a:off x="6371947" y="1844571"/>
            <a:ext cx="2232248" cy="1887673"/>
          </a:xfrm>
          <a:prstGeom prst="rect">
            <a:avLst/>
          </a:prstGeom>
          <a:noFill/>
          <a:ln w="9525">
            <a:noFill/>
            <a:miter lim="800000"/>
            <a:headEnd/>
            <a:tailEnd/>
          </a:ln>
        </p:spPr>
      </p:pic>
      <p:graphicFrame>
        <p:nvGraphicFramePr>
          <p:cNvPr id="6" name="表格 5"/>
          <p:cNvGraphicFramePr>
            <a:graphicFrameLocks noGrp="1"/>
          </p:cNvGraphicFramePr>
          <p:nvPr/>
        </p:nvGraphicFramePr>
        <p:xfrm>
          <a:off x="0" y="4005317"/>
          <a:ext cx="2736304" cy="1008112"/>
        </p:xfrm>
        <a:graphic>
          <a:graphicData uri="http://schemas.openxmlformats.org/drawingml/2006/table">
            <a:tbl>
              <a:tblPr/>
              <a:tblGrid>
                <a:gridCol w="2736304"/>
              </a:tblGrid>
              <a:tr h="1008112">
                <a:tc>
                  <a:txBody>
                    <a:bodyPr/>
                    <a:lstStyle/>
                    <a:p>
                      <a:pPr algn="l">
                        <a:lnSpc>
                          <a:spcPct val="150000"/>
                        </a:lnSpc>
                        <a:spcAft>
                          <a:spcPts val="0"/>
                        </a:spcAft>
                      </a:pPr>
                      <a:r>
                        <a:rPr lang="en-US" sz="1400" b="1" kern="100" dirty="0">
                          <a:latin typeface="微软雅黑" panose="020B0503020204020204" pitchFamily="34" charset="-122"/>
                          <a:ea typeface="微软雅黑" panose="020B0503020204020204" pitchFamily="34" charset="-122"/>
                          <a:cs typeface="Times New Roman" panose="02020603050405020304"/>
                        </a:rPr>
                        <a:t>2015</a:t>
                      </a:r>
                      <a:r>
                        <a:rPr lang="zh-CN" sz="1400" b="1" kern="100" dirty="0">
                          <a:latin typeface="微软雅黑" panose="020B0503020204020204" pitchFamily="34" charset="-122"/>
                          <a:ea typeface="微软雅黑" panose="020B0503020204020204" pitchFamily="34" charset="-122"/>
                          <a:cs typeface="Times New Roman" panose="02020603050405020304"/>
                        </a:rPr>
                        <a:t>美国肝病学会《慢性乙型肝炎的治疗》：≤</a:t>
                      </a:r>
                      <a:r>
                        <a:rPr lang="en-US" sz="1400" b="1" kern="100" dirty="0">
                          <a:latin typeface="微软雅黑" panose="020B0503020204020204" pitchFamily="34" charset="-122"/>
                          <a:ea typeface="微软雅黑" panose="020B0503020204020204" pitchFamily="34" charset="-122"/>
                          <a:cs typeface="Times New Roman" panose="02020603050405020304"/>
                        </a:rPr>
                        <a:t>10IU/mL</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a:noFill/>
                    </a:lnL>
                    <a:lnR>
                      <a:noFill/>
                    </a:lnR>
                    <a:lnT>
                      <a:noFill/>
                    </a:lnT>
                    <a:lnB>
                      <a:noFill/>
                    </a:lnB>
                  </a:tcPr>
                </a:tc>
              </a:tr>
            </a:tbl>
          </a:graphicData>
        </a:graphic>
      </p:graphicFrame>
      <p:sp>
        <p:nvSpPr>
          <p:cNvPr id="7" name="矩形 6"/>
          <p:cNvSpPr/>
          <p:nvPr/>
        </p:nvSpPr>
        <p:spPr>
          <a:xfrm>
            <a:off x="2915816" y="4148574"/>
            <a:ext cx="2952328" cy="731520"/>
          </a:xfrm>
          <a:prstGeom prst="rect">
            <a:avLst/>
          </a:prstGeom>
        </p:spPr>
        <p:txBody>
          <a:bodyPr wrap="square">
            <a:spAutoFit/>
          </a:bodyPr>
          <a:lstStyle/>
          <a:p>
            <a:pPr>
              <a:lnSpc>
                <a:spcPct val="150000"/>
              </a:lnSpc>
            </a:pPr>
            <a:r>
              <a:rPr lang="en-US" altLang="zh-CN" sz="1400" b="1" dirty="0" smtClean="0">
                <a:latin typeface="微软雅黑" panose="020B0503020204020204" pitchFamily="34" charset="-122"/>
                <a:ea typeface="微软雅黑" panose="020B0503020204020204" pitchFamily="34" charset="-122"/>
              </a:rPr>
              <a:t>2012</a:t>
            </a:r>
            <a:r>
              <a:rPr lang="zh-CN" altLang="zh-CN" sz="1400" b="1" dirty="0" smtClean="0">
                <a:latin typeface="微软雅黑" panose="020B0503020204020204" pitchFamily="34" charset="-122"/>
                <a:ea typeface="微软雅黑" panose="020B0503020204020204" pitchFamily="34" charset="-122"/>
              </a:rPr>
              <a:t>欧洲肝脏研究学会《慢性乙肝临床实践指南》：≤</a:t>
            </a:r>
            <a:r>
              <a:rPr lang="en-US" altLang="zh-CN" sz="1400" b="1" dirty="0" smtClean="0">
                <a:latin typeface="微软雅黑" panose="020B0503020204020204" pitchFamily="34" charset="-122"/>
                <a:ea typeface="微软雅黑" panose="020B0503020204020204" pitchFamily="34" charset="-122"/>
              </a:rPr>
              <a:t>10IU/mL</a:t>
            </a:r>
            <a:endParaRPr lang="zh-CN" altLang="en-US" sz="1400" dirty="0">
              <a:latin typeface="微软雅黑" panose="020B0503020204020204" pitchFamily="34" charset="-122"/>
              <a:ea typeface="微软雅黑" panose="020B0503020204020204" pitchFamily="34" charset="-122"/>
            </a:endParaRPr>
          </a:p>
        </p:txBody>
      </p:sp>
      <p:sp>
        <p:nvSpPr>
          <p:cNvPr id="8" name="矩形 7"/>
          <p:cNvSpPr/>
          <p:nvPr/>
        </p:nvSpPr>
        <p:spPr>
          <a:xfrm>
            <a:off x="6228184" y="4148574"/>
            <a:ext cx="2915816" cy="731520"/>
          </a:xfrm>
          <a:prstGeom prst="rect">
            <a:avLst/>
          </a:prstGeom>
        </p:spPr>
        <p:txBody>
          <a:bodyPr wrap="square">
            <a:spAutoFit/>
          </a:bodyPr>
          <a:lstStyle/>
          <a:p>
            <a:pPr>
              <a:lnSpc>
                <a:spcPct val="150000"/>
              </a:lnSpc>
            </a:pPr>
            <a:r>
              <a:rPr lang="en-US" altLang="zh-CN" sz="1400" b="1" dirty="0" smtClean="0">
                <a:latin typeface="微软雅黑" panose="020B0503020204020204" pitchFamily="34" charset="-122"/>
                <a:ea typeface="微软雅黑" panose="020B0503020204020204" pitchFamily="34" charset="-122"/>
              </a:rPr>
              <a:t>2015</a:t>
            </a:r>
            <a:r>
              <a:rPr lang="zh-CN" altLang="zh-CN" sz="1400" b="1" dirty="0" smtClean="0">
                <a:latin typeface="微软雅黑" panose="020B0503020204020204" pitchFamily="34" charset="-122"/>
                <a:ea typeface="微软雅黑" panose="020B0503020204020204" pitchFamily="34" charset="-122"/>
              </a:rPr>
              <a:t>亚太肝脏研究协会《乙型肝炎管理指南》：≤</a:t>
            </a:r>
            <a:r>
              <a:rPr lang="en-US" altLang="zh-CN" sz="1400" b="1" dirty="0" smtClean="0">
                <a:latin typeface="微软雅黑" panose="020B0503020204020204" pitchFamily="34" charset="-122"/>
                <a:ea typeface="微软雅黑" panose="020B0503020204020204" pitchFamily="34" charset="-122"/>
              </a:rPr>
              <a:t>12IU/mL</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方法学的突破</a:t>
            </a:r>
            <a:endParaRPr lang="zh-CN" altLang="en-US" dirty="0"/>
          </a:p>
        </p:txBody>
      </p:sp>
      <p:sp>
        <p:nvSpPr>
          <p:cNvPr id="3" name="矩形 77"/>
          <p:cNvSpPr/>
          <p:nvPr/>
        </p:nvSpPr>
        <p:spPr>
          <a:xfrm>
            <a:off x="5734847" y="2841003"/>
            <a:ext cx="2623367" cy="1433771"/>
          </a:xfrm>
          <a:custGeom>
            <a:avLst/>
            <a:gdLst>
              <a:gd name="connsiteX0" fmla="*/ 0 w 2623367"/>
              <a:gd name="connsiteY0" fmla="*/ 0 h 916936"/>
              <a:gd name="connsiteX1" fmla="*/ 2623367 w 2623367"/>
              <a:gd name="connsiteY1" fmla="*/ 0 h 916936"/>
              <a:gd name="connsiteX2" fmla="*/ 2623367 w 2623367"/>
              <a:gd name="connsiteY2" fmla="*/ 916936 h 916936"/>
              <a:gd name="connsiteX3" fmla="*/ 0 w 2623367"/>
              <a:gd name="connsiteY3" fmla="*/ 916936 h 916936"/>
              <a:gd name="connsiteX4" fmla="*/ 0 w 2623367"/>
              <a:gd name="connsiteY4" fmla="*/ 0 h 916936"/>
              <a:gd name="connsiteX0-1" fmla="*/ 0 w 2623367"/>
              <a:gd name="connsiteY0-2" fmla="*/ 0 h 916936"/>
              <a:gd name="connsiteX1-3" fmla="*/ 2623367 w 2623367"/>
              <a:gd name="connsiteY1-4" fmla="*/ 0 h 916936"/>
              <a:gd name="connsiteX2-5" fmla="*/ 1808358 w 2623367"/>
              <a:gd name="connsiteY2-6" fmla="*/ 906997 h 916936"/>
              <a:gd name="connsiteX3-7" fmla="*/ 0 w 2623367"/>
              <a:gd name="connsiteY3-8" fmla="*/ 916936 h 916936"/>
              <a:gd name="connsiteX4-9" fmla="*/ 0 w 2623367"/>
              <a:gd name="connsiteY4-10" fmla="*/ 0 h 916936"/>
              <a:gd name="connsiteX0-11" fmla="*/ 0 w 2623367"/>
              <a:gd name="connsiteY0-12" fmla="*/ 0 h 1433771"/>
              <a:gd name="connsiteX1-13" fmla="*/ 2623367 w 2623367"/>
              <a:gd name="connsiteY1-14" fmla="*/ 0 h 1433771"/>
              <a:gd name="connsiteX2-15" fmla="*/ 1301462 w 2623367"/>
              <a:gd name="connsiteY2-16" fmla="*/ 1433771 h 1433771"/>
              <a:gd name="connsiteX3-17" fmla="*/ 0 w 2623367"/>
              <a:gd name="connsiteY3-18" fmla="*/ 916936 h 1433771"/>
              <a:gd name="connsiteX4-19" fmla="*/ 0 w 2623367"/>
              <a:gd name="connsiteY4-20" fmla="*/ 0 h 14337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3367" h="1433771">
                <a:moveTo>
                  <a:pt x="0" y="0"/>
                </a:moveTo>
                <a:lnTo>
                  <a:pt x="2623367" y="0"/>
                </a:lnTo>
                <a:lnTo>
                  <a:pt x="1301462" y="1433771"/>
                </a:lnTo>
                <a:lnTo>
                  <a:pt x="0" y="916936"/>
                </a:lnTo>
                <a:lnTo>
                  <a:pt x="0" y="0"/>
                </a:lnTo>
                <a:close/>
              </a:path>
            </a:pathLst>
          </a:custGeom>
          <a:gradFill flip="none" rotWithShape="1">
            <a:gsLst>
              <a:gs pos="41000">
                <a:schemeClr val="bg1">
                  <a:alpha val="0"/>
                </a:schemeClr>
              </a:gs>
              <a:gs pos="100000">
                <a:schemeClr val="bg1">
                  <a:alpha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4" name="矩形 77"/>
          <p:cNvSpPr/>
          <p:nvPr/>
        </p:nvSpPr>
        <p:spPr>
          <a:xfrm>
            <a:off x="3250315" y="3704000"/>
            <a:ext cx="2623367" cy="1433771"/>
          </a:xfrm>
          <a:custGeom>
            <a:avLst/>
            <a:gdLst>
              <a:gd name="connsiteX0" fmla="*/ 0 w 2623367"/>
              <a:gd name="connsiteY0" fmla="*/ 0 h 916936"/>
              <a:gd name="connsiteX1" fmla="*/ 2623367 w 2623367"/>
              <a:gd name="connsiteY1" fmla="*/ 0 h 916936"/>
              <a:gd name="connsiteX2" fmla="*/ 2623367 w 2623367"/>
              <a:gd name="connsiteY2" fmla="*/ 916936 h 916936"/>
              <a:gd name="connsiteX3" fmla="*/ 0 w 2623367"/>
              <a:gd name="connsiteY3" fmla="*/ 916936 h 916936"/>
              <a:gd name="connsiteX4" fmla="*/ 0 w 2623367"/>
              <a:gd name="connsiteY4" fmla="*/ 0 h 916936"/>
              <a:gd name="connsiteX0-1" fmla="*/ 0 w 2623367"/>
              <a:gd name="connsiteY0-2" fmla="*/ 0 h 916936"/>
              <a:gd name="connsiteX1-3" fmla="*/ 2623367 w 2623367"/>
              <a:gd name="connsiteY1-4" fmla="*/ 0 h 916936"/>
              <a:gd name="connsiteX2-5" fmla="*/ 1808358 w 2623367"/>
              <a:gd name="connsiteY2-6" fmla="*/ 906997 h 916936"/>
              <a:gd name="connsiteX3-7" fmla="*/ 0 w 2623367"/>
              <a:gd name="connsiteY3-8" fmla="*/ 916936 h 916936"/>
              <a:gd name="connsiteX4-9" fmla="*/ 0 w 2623367"/>
              <a:gd name="connsiteY4-10" fmla="*/ 0 h 916936"/>
              <a:gd name="connsiteX0-11" fmla="*/ 0 w 2623367"/>
              <a:gd name="connsiteY0-12" fmla="*/ 0 h 1433771"/>
              <a:gd name="connsiteX1-13" fmla="*/ 2623367 w 2623367"/>
              <a:gd name="connsiteY1-14" fmla="*/ 0 h 1433771"/>
              <a:gd name="connsiteX2-15" fmla="*/ 1301462 w 2623367"/>
              <a:gd name="connsiteY2-16" fmla="*/ 1433771 h 1433771"/>
              <a:gd name="connsiteX3-17" fmla="*/ 0 w 2623367"/>
              <a:gd name="connsiteY3-18" fmla="*/ 916936 h 1433771"/>
              <a:gd name="connsiteX4-19" fmla="*/ 0 w 2623367"/>
              <a:gd name="connsiteY4-20" fmla="*/ 0 h 14337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3367" h="1433771">
                <a:moveTo>
                  <a:pt x="0" y="0"/>
                </a:moveTo>
                <a:lnTo>
                  <a:pt x="2623367" y="0"/>
                </a:lnTo>
                <a:lnTo>
                  <a:pt x="1301462" y="1433771"/>
                </a:lnTo>
                <a:lnTo>
                  <a:pt x="0" y="916936"/>
                </a:lnTo>
                <a:lnTo>
                  <a:pt x="0" y="0"/>
                </a:lnTo>
                <a:close/>
              </a:path>
            </a:pathLst>
          </a:custGeom>
          <a:gradFill flip="none" rotWithShape="1">
            <a:gsLst>
              <a:gs pos="41000">
                <a:schemeClr val="bg1">
                  <a:alpha val="0"/>
                </a:schemeClr>
              </a:gs>
              <a:gs pos="100000">
                <a:schemeClr val="bg1">
                  <a:alpha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5" name="矩形 77"/>
          <p:cNvSpPr/>
          <p:nvPr/>
        </p:nvSpPr>
        <p:spPr>
          <a:xfrm>
            <a:off x="765783" y="4566997"/>
            <a:ext cx="2623367" cy="1433771"/>
          </a:xfrm>
          <a:custGeom>
            <a:avLst/>
            <a:gdLst>
              <a:gd name="connsiteX0" fmla="*/ 0 w 2623367"/>
              <a:gd name="connsiteY0" fmla="*/ 0 h 916936"/>
              <a:gd name="connsiteX1" fmla="*/ 2623367 w 2623367"/>
              <a:gd name="connsiteY1" fmla="*/ 0 h 916936"/>
              <a:gd name="connsiteX2" fmla="*/ 2623367 w 2623367"/>
              <a:gd name="connsiteY2" fmla="*/ 916936 h 916936"/>
              <a:gd name="connsiteX3" fmla="*/ 0 w 2623367"/>
              <a:gd name="connsiteY3" fmla="*/ 916936 h 916936"/>
              <a:gd name="connsiteX4" fmla="*/ 0 w 2623367"/>
              <a:gd name="connsiteY4" fmla="*/ 0 h 916936"/>
              <a:gd name="connsiteX0-1" fmla="*/ 0 w 2623367"/>
              <a:gd name="connsiteY0-2" fmla="*/ 0 h 916936"/>
              <a:gd name="connsiteX1-3" fmla="*/ 2623367 w 2623367"/>
              <a:gd name="connsiteY1-4" fmla="*/ 0 h 916936"/>
              <a:gd name="connsiteX2-5" fmla="*/ 1808358 w 2623367"/>
              <a:gd name="connsiteY2-6" fmla="*/ 906997 h 916936"/>
              <a:gd name="connsiteX3-7" fmla="*/ 0 w 2623367"/>
              <a:gd name="connsiteY3-8" fmla="*/ 916936 h 916936"/>
              <a:gd name="connsiteX4-9" fmla="*/ 0 w 2623367"/>
              <a:gd name="connsiteY4-10" fmla="*/ 0 h 916936"/>
              <a:gd name="connsiteX0-11" fmla="*/ 0 w 2623367"/>
              <a:gd name="connsiteY0-12" fmla="*/ 0 h 1433771"/>
              <a:gd name="connsiteX1-13" fmla="*/ 2623367 w 2623367"/>
              <a:gd name="connsiteY1-14" fmla="*/ 0 h 1433771"/>
              <a:gd name="connsiteX2-15" fmla="*/ 1301462 w 2623367"/>
              <a:gd name="connsiteY2-16" fmla="*/ 1433771 h 1433771"/>
              <a:gd name="connsiteX3-17" fmla="*/ 0 w 2623367"/>
              <a:gd name="connsiteY3-18" fmla="*/ 916936 h 1433771"/>
              <a:gd name="connsiteX4-19" fmla="*/ 0 w 2623367"/>
              <a:gd name="connsiteY4-20" fmla="*/ 0 h 14337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3367" h="1433771">
                <a:moveTo>
                  <a:pt x="0" y="0"/>
                </a:moveTo>
                <a:lnTo>
                  <a:pt x="2623367" y="0"/>
                </a:lnTo>
                <a:lnTo>
                  <a:pt x="1301462" y="1433771"/>
                </a:lnTo>
                <a:lnTo>
                  <a:pt x="0" y="916936"/>
                </a:lnTo>
                <a:lnTo>
                  <a:pt x="0" y="0"/>
                </a:lnTo>
                <a:close/>
              </a:path>
            </a:pathLst>
          </a:custGeom>
          <a:gradFill flip="none" rotWithShape="1">
            <a:gsLst>
              <a:gs pos="41000">
                <a:schemeClr val="bg1">
                  <a:alpha val="0"/>
                </a:schemeClr>
              </a:gs>
              <a:gs pos="100000">
                <a:schemeClr val="bg1">
                  <a:alpha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9" name="矩形 8"/>
          <p:cNvSpPr/>
          <p:nvPr/>
        </p:nvSpPr>
        <p:spPr>
          <a:xfrm rot="5400000">
            <a:off x="223835" y="4770524"/>
            <a:ext cx="1090067" cy="2276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10" name="矩形 9"/>
          <p:cNvSpPr/>
          <p:nvPr/>
        </p:nvSpPr>
        <p:spPr>
          <a:xfrm>
            <a:off x="655033" y="4339326"/>
            <a:ext cx="2712203" cy="2276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11" name="矩形 10"/>
          <p:cNvSpPr/>
          <p:nvPr/>
        </p:nvSpPr>
        <p:spPr>
          <a:xfrm rot="5400000">
            <a:off x="2730281" y="3908128"/>
            <a:ext cx="1090067" cy="2276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12" name="矩形 11"/>
          <p:cNvSpPr/>
          <p:nvPr/>
        </p:nvSpPr>
        <p:spPr>
          <a:xfrm>
            <a:off x="3161479" y="3476930"/>
            <a:ext cx="2712203" cy="2276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13" name="矩形 12"/>
          <p:cNvSpPr/>
          <p:nvPr/>
        </p:nvSpPr>
        <p:spPr>
          <a:xfrm rot="5400000">
            <a:off x="5214813" y="3045732"/>
            <a:ext cx="1090067" cy="2276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14" name="矩形 13"/>
          <p:cNvSpPr/>
          <p:nvPr/>
        </p:nvSpPr>
        <p:spPr>
          <a:xfrm>
            <a:off x="5646011" y="2614534"/>
            <a:ext cx="2712203" cy="2276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grpSp>
        <p:nvGrpSpPr>
          <p:cNvPr id="6" name="组合 14"/>
          <p:cNvGrpSpPr/>
          <p:nvPr/>
        </p:nvGrpSpPr>
        <p:grpSpPr>
          <a:xfrm>
            <a:off x="1443570" y="2715487"/>
            <a:ext cx="1415773" cy="2577605"/>
            <a:chOff x="3108642" y="2295106"/>
            <a:chExt cx="1415773" cy="2577605"/>
          </a:xfrm>
        </p:grpSpPr>
        <p:grpSp>
          <p:nvGrpSpPr>
            <p:cNvPr id="7" name="组合 37"/>
            <p:cNvGrpSpPr/>
            <p:nvPr/>
          </p:nvGrpSpPr>
          <p:grpSpPr>
            <a:xfrm>
              <a:off x="3356392" y="2295106"/>
              <a:ext cx="533945" cy="1504200"/>
              <a:chOff x="651091" y="4118178"/>
              <a:chExt cx="494870" cy="1394119"/>
            </a:xfrm>
          </p:grpSpPr>
          <p:sp>
            <p:nvSpPr>
              <p:cNvPr id="18" name="自由: 形状 29"/>
              <p:cNvSpPr/>
              <p:nvPr/>
            </p:nvSpPr>
            <p:spPr bwMode="auto">
              <a:xfrm>
                <a:off x="651091" y="4577595"/>
                <a:ext cx="494870" cy="934702"/>
              </a:xfrm>
              <a:custGeom>
                <a:avLst/>
                <a:gdLst>
                  <a:gd name="connsiteX0" fmla="*/ 521820 w 1039684"/>
                  <a:gd name="connsiteY0" fmla="*/ 0 h 1963738"/>
                  <a:gd name="connsiteX1" fmla="*/ 701450 w 1039684"/>
                  <a:gd name="connsiteY1" fmla="*/ 199895 h 1963738"/>
                  <a:gd name="connsiteX2" fmla="*/ 701450 w 1039684"/>
                  <a:gd name="connsiteY2" fmla="*/ 370018 h 1963738"/>
                  <a:gd name="connsiteX3" fmla="*/ 648523 w 1039684"/>
                  <a:gd name="connsiteY3" fmla="*/ 511433 h 1963738"/>
                  <a:gd name="connsiteX4" fmla="*/ 620902 w 1039684"/>
                  <a:gd name="connsiteY4" fmla="*/ 532122 h 1963738"/>
                  <a:gd name="connsiteX5" fmla="*/ 625251 w 1039684"/>
                  <a:gd name="connsiteY5" fmla="*/ 552898 h 1963738"/>
                  <a:gd name="connsiteX6" fmla="*/ 625251 w 1039684"/>
                  <a:gd name="connsiteY6" fmla="*/ 1062038 h 1963738"/>
                  <a:gd name="connsiteX7" fmla="*/ 718787 w 1039684"/>
                  <a:gd name="connsiteY7" fmla="*/ 1062038 h 1963738"/>
                  <a:gd name="connsiteX8" fmla="*/ 825804 w 1039684"/>
                  <a:gd name="connsiteY8" fmla="*/ 1062038 h 1963738"/>
                  <a:gd name="connsiteX9" fmla="*/ 872900 w 1039684"/>
                  <a:gd name="connsiteY9" fmla="*/ 1113390 h 1963738"/>
                  <a:gd name="connsiteX10" fmla="*/ 825804 w 1039684"/>
                  <a:gd name="connsiteY10" fmla="*/ 1160463 h 1963738"/>
                  <a:gd name="connsiteX11" fmla="*/ 628245 w 1039684"/>
                  <a:gd name="connsiteY11" fmla="*/ 1160463 h 1963738"/>
                  <a:gd name="connsiteX12" fmla="*/ 625251 w 1039684"/>
                  <a:gd name="connsiteY12" fmla="*/ 1160463 h 1963738"/>
                  <a:gd name="connsiteX13" fmla="*/ 625251 w 1039684"/>
                  <a:gd name="connsiteY13" fmla="*/ 1433065 h 1963738"/>
                  <a:gd name="connsiteX14" fmla="*/ 625117 w 1039684"/>
                  <a:gd name="connsiteY14" fmla="*/ 1433704 h 1963738"/>
                  <a:gd name="connsiteX15" fmla="*/ 663447 w 1039684"/>
                  <a:gd name="connsiteY15" fmla="*/ 1463791 h 1963738"/>
                  <a:gd name="connsiteX16" fmla="*/ 1022964 w 1039684"/>
                  <a:gd name="connsiteY16" fmla="*/ 1743031 h 1963738"/>
                  <a:gd name="connsiteX17" fmla="*/ 521824 w 1039684"/>
                  <a:gd name="connsiteY17" fmla="*/ 1963738 h 1963738"/>
                  <a:gd name="connsiteX18" fmla="*/ 16400 w 1039684"/>
                  <a:gd name="connsiteY18" fmla="*/ 1743031 h 1963738"/>
                  <a:gd name="connsiteX19" fmla="*/ 378845 w 1039684"/>
                  <a:gd name="connsiteY19" fmla="*/ 1463791 h 1963738"/>
                  <a:gd name="connsiteX20" fmla="*/ 416076 w 1039684"/>
                  <a:gd name="connsiteY20" fmla="*/ 1434842 h 1963738"/>
                  <a:gd name="connsiteX21" fmla="*/ 415701 w 1039684"/>
                  <a:gd name="connsiteY21" fmla="*/ 1433065 h 1963738"/>
                  <a:gd name="connsiteX22" fmla="*/ 415701 w 1039684"/>
                  <a:gd name="connsiteY22" fmla="*/ 1218180 h 1963738"/>
                  <a:gd name="connsiteX23" fmla="*/ 415701 w 1039684"/>
                  <a:gd name="connsiteY23" fmla="*/ 1160463 h 1963738"/>
                  <a:gd name="connsiteX24" fmla="*/ 324857 w 1039684"/>
                  <a:gd name="connsiteY24" fmla="*/ 1160463 h 1963738"/>
                  <a:gd name="connsiteX25" fmla="*/ 239488 w 1039684"/>
                  <a:gd name="connsiteY25" fmla="*/ 1160463 h 1963738"/>
                  <a:gd name="connsiteX26" fmla="*/ 239488 w 1039684"/>
                  <a:gd name="connsiteY26" fmla="*/ 1232659 h 1963738"/>
                  <a:gd name="connsiteX27" fmla="*/ 166463 w 1039684"/>
                  <a:gd name="connsiteY27" fmla="*/ 1304926 h 1963738"/>
                  <a:gd name="connsiteX28" fmla="*/ 93438 w 1039684"/>
                  <a:gd name="connsiteY28" fmla="*/ 1232659 h 1963738"/>
                  <a:gd name="connsiteX29" fmla="*/ 93438 w 1039684"/>
                  <a:gd name="connsiteY29" fmla="*/ 994604 h 1963738"/>
                  <a:gd name="connsiteX30" fmla="*/ 166463 w 1039684"/>
                  <a:gd name="connsiteY30" fmla="*/ 922338 h 1963738"/>
                  <a:gd name="connsiteX31" fmla="*/ 239488 w 1039684"/>
                  <a:gd name="connsiteY31" fmla="*/ 994604 h 1963738"/>
                  <a:gd name="connsiteX32" fmla="*/ 239488 w 1039684"/>
                  <a:gd name="connsiteY32" fmla="*/ 1062038 h 1963738"/>
                  <a:gd name="connsiteX33" fmla="*/ 242535 w 1039684"/>
                  <a:gd name="connsiteY33" fmla="*/ 1062038 h 1963738"/>
                  <a:gd name="connsiteX34" fmla="*/ 415399 w 1039684"/>
                  <a:gd name="connsiteY34" fmla="*/ 1062038 h 1963738"/>
                  <a:gd name="connsiteX35" fmla="*/ 415701 w 1039684"/>
                  <a:gd name="connsiteY35" fmla="*/ 1062038 h 1963738"/>
                  <a:gd name="connsiteX36" fmla="*/ 415701 w 1039684"/>
                  <a:gd name="connsiteY36" fmla="*/ 1061744 h 1963738"/>
                  <a:gd name="connsiteX37" fmla="*/ 415701 w 1039684"/>
                  <a:gd name="connsiteY37" fmla="*/ 552898 h 1963738"/>
                  <a:gd name="connsiteX38" fmla="*/ 420022 w 1039684"/>
                  <a:gd name="connsiteY38" fmla="*/ 532424 h 1963738"/>
                  <a:gd name="connsiteX39" fmla="*/ 391375 w 1039684"/>
                  <a:gd name="connsiteY39" fmla="*/ 511433 h 1963738"/>
                  <a:gd name="connsiteX40" fmla="*/ 337913 w 1039684"/>
                  <a:gd name="connsiteY40" fmla="*/ 370018 h 1963738"/>
                  <a:gd name="connsiteX41" fmla="*/ 337913 w 1039684"/>
                  <a:gd name="connsiteY41" fmla="*/ 199895 h 1963738"/>
                  <a:gd name="connsiteX42" fmla="*/ 521820 w 1039684"/>
                  <a:gd name="connsiteY42" fmla="*/ 0 h 19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39684" h="1963738">
                    <a:moveTo>
                      <a:pt x="521820" y="0"/>
                    </a:moveTo>
                    <a:cubicBezTo>
                      <a:pt x="620189" y="0"/>
                      <a:pt x="701450" y="89314"/>
                      <a:pt x="701450" y="199895"/>
                    </a:cubicBezTo>
                    <a:lnTo>
                      <a:pt x="701450" y="370018"/>
                    </a:lnTo>
                    <a:cubicBezTo>
                      <a:pt x="701450" y="425308"/>
                      <a:pt x="681135" y="475282"/>
                      <a:pt x="648523" y="511433"/>
                    </a:cubicBezTo>
                    <a:lnTo>
                      <a:pt x="620902" y="532122"/>
                    </a:lnTo>
                    <a:lnTo>
                      <a:pt x="625251" y="552898"/>
                    </a:lnTo>
                    <a:lnTo>
                      <a:pt x="625251" y="1062038"/>
                    </a:lnTo>
                    <a:lnTo>
                      <a:pt x="718787" y="1062038"/>
                    </a:lnTo>
                    <a:cubicBezTo>
                      <a:pt x="752183" y="1062038"/>
                      <a:pt x="787806" y="1062038"/>
                      <a:pt x="825804" y="1062038"/>
                    </a:cubicBezTo>
                    <a:cubicBezTo>
                      <a:pt x="851493" y="1062038"/>
                      <a:pt x="872900" y="1083434"/>
                      <a:pt x="872900" y="1113390"/>
                    </a:cubicBezTo>
                    <a:cubicBezTo>
                      <a:pt x="872900" y="1139066"/>
                      <a:pt x="851493" y="1160463"/>
                      <a:pt x="825804" y="1160463"/>
                    </a:cubicBezTo>
                    <a:cubicBezTo>
                      <a:pt x="825804" y="1160463"/>
                      <a:pt x="825804" y="1160463"/>
                      <a:pt x="628245" y="1160463"/>
                    </a:cubicBezTo>
                    <a:lnTo>
                      <a:pt x="625251" y="1160463"/>
                    </a:lnTo>
                    <a:lnTo>
                      <a:pt x="625251" y="1433065"/>
                    </a:lnTo>
                    <a:lnTo>
                      <a:pt x="625117" y="1433704"/>
                    </a:lnTo>
                    <a:lnTo>
                      <a:pt x="663447" y="1463791"/>
                    </a:lnTo>
                    <a:cubicBezTo>
                      <a:pt x="797089" y="1568615"/>
                      <a:pt x="982808" y="1713851"/>
                      <a:pt x="1022964" y="1743031"/>
                    </a:cubicBezTo>
                    <a:cubicBezTo>
                      <a:pt x="1087213" y="1789719"/>
                      <a:pt x="975848" y="1963738"/>
                      <a:pt x="521824" y="1963738"/>
                    </a:cubicBezTo>
                    <a:cubicBezTo>
                      <a:pt x="67799" y="1963738"/>
                      <a:pt x="-47849" y="1789719"/>
                      <a:pt x="16400" y="1743031"/>
                    </a:cubicBezTo>
                    <a:cubicBezTo>
                      <a:pt x="56556" y="1713851"/>
                      <a:pt x="243948" y="1568615"/>
                      <a:pt x="378845" y="1463791"/>
                    </a:cubicBezTo>
                    <a:lnTo>
                      <a:pt x="416076" y="1434842"/>
                    </a:lnTo>
                    <a:lnTo>
                      <a:pt x="415701" y="1433065"/>
                    </a:lnTo>
                    <a:cubicBezTo>
                      <a:pt x="415701" y="1433065"/>
                      <a:pt x="415701" y="1433065"/>
                      <a:pt x="415701" y="1218180"/>
                    </a:cubicBezTo>
                    <a:lnTo>
                      <a:pt x="415701" y="1160463"/>
                    </a:lnTo>
                    <a:lnTo>
                      <a:pt x="324857" y="1160463"/>
                    </a:lnTo>
                    <a:lnTo>
                      <a:pt x="239488" y="1160463"/>
                    </a:lnTo>
                    <a:lnTo>
                      <a:pt x="239488" y="1232659"/>
                    </a:lnTo>
                    <a:cubicBezTo>
                      <a:pt x="239488" y="1270918"/>
                      <a:pt x="205124" y="1304926"/>
                      <a:pt x="166463" y="1304926"/>
                    </a:cubicBezTo>
                    <a:cubicBezTo>
                      <a:pt x="123507" y="1304926"/>
                      <a:pt x="93438" y="1270918"/>
                      <a:pt x="93438" y="1232659"/>
                    </a:cubicBezTo>
                    <a:cubicBezTo>
                      <a:pt x="93438" y="994604"/>
                      <a:pt x="93438" y="994604"/>
                      <a:pt x="93438" y="994604"/>
                    </a:cubicBezTo>
                    <a:cubicBezTo>
                      <a:pt x="93438" y="952095"/>
                      <a:pt x="123507" y="922338"/>
                      <a:pt x="166463" y="922338"/>
                    </a:cubicBezTo>
                    <a:cubicBezTo>
                      <a:pt x="205124" y="922338"/>
                      <a:pt x="239488" y="952095"/>
                      <a:pt x="239488" y="994604"/>
                    </a:cubicBezTo>
                    <a:lnTo>
                      <a:pt x="239488" y="1062038"/>
                    </a:lnTo>
                    <a:lnTo>
                      <a:pt x="242535" y="1062038"/>
                    </a:lnTo>
                    <a:cubicBezTo>
                      <a:pt x="267230" y="1062038"/>
                      <a:pt x="316620" y="1062038"/>
                      <a:pt x="415399" y="1062038"/>
                    </a:cubicBezTo>
                    <a:lnTo>
                      <a:pt x="415701" y="1062038"/>
                    </a:lnTo>
                    <a:lnTo>
                      <a:pt x="415701" y="1061744"/>
                    </a:lnTo>
                    <a:cubicBezTo>
                      <a:pt x="415701" y="937971"/>
                      <a:pt x="415701" y="772940"/>
                      <a:pt x="415701" y="552898"/>
                    </a:cubicBezTo>
                    <a:lnTo>
                      <a:pt x="420022" y="532424"/>
                    </a:lnTo>
                    <a:lnTo>
                      <a:pt x="391375" y="511433"/>
                    </a:lnTo>
                    <a:cubicBezTo>
                      <a:pt x="358229" y="475282"/>
                      <a:pt x="337913" y="425308"/>
                      <a:pt x="337913" y="370018"/>
                    </a:cubicBezTo>
                    <a:cubicBezTo>
                      <a:pt x="337913" y="199895"/>
                      <a:pt x="337913" y="199895"/>
                      <a:pt x="337913" y="199895"/>
                    </a:cubicBezTo>
                    <a:cubicBezTo>
                      <a:pt x="337913" y="89314"/>
                      <a:pt x="419174" y="0"/>
                      <a:pt x="521820" y="0"/>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sz="3200">
                  <a:latin typeface="微软雅黑" pitchFamily="34" charset="-122"/>
                  <a:ea typeface="微软雅黑" pitchFamily="34" charset="-122"/>
                </a:endParaRPr>
              </a:p>
            </p:txBody>
          </p:sp>
          <p:sp>
            <p:nvSpPr>
              <p:cNvPr id="19" name="Freeform 16"/>
              <p:cNvSpPr>
                <a:spLocks noEditPoints="1"/>
              </p:cNvSpPr>
              <p:nvPr/>
            </p:nvSpPr>
            <p:spPr bwMode="auto">
              <a:xfrm>
                <a:off x="803620" y="4118178"/>
                <a:ext cx="197972" cy="418613"/>
              </a:xfrm>
              <a:custGeom>
                <a:avLst/>
                <a:gdLst>
                  <a:gd name="T0" fmla="*/ 37 w 97"/>
                  <a:gd name="T1" fmla="*/ 0 h 207"/>
                  <a:gd name="T2" fmla="*/ 2 w 97"/>
                  <a:gd name="T3" fmla="*/ 153 h 207"/>
                  <a:gd name="T4" fmla="*/ 48 w 97"/>
                  <a:gd name="T5" fmla="*/ 204 h 207"/>
                  <a:gd name="T6" fmla="*/ 91 w 97"/>
                  <a:gd name="T7" fmla="*/ 162 h 207"/>
                  <a:gd name="T8" fmla="*/ 37 w 97"/>
                  <a:gd name="T9" fmla="*/ 0 h 207"/>
                  <a:gd name="T10" fmla="*/ 65 w 97"/>
                  <a:gd name="T11" fmla="*/ 171 h 207"/>
                  <a:gd name="T12" fmla="*/ 48 w 97"/>
                  <a:gd name="T13" fmla="*/ 189 h 207"/>
                  <a:gd name="T14" fmla="*/ 30 w 97"/>
                  <a:gd name="T15" fmla="*/ 169 h 207"/>
                  <a:gd name="T16" fmla="*/ 50 w 97"/>
                  <a:gd name="T17" fmla="*/ 110 h 207"/>
                  <a:gd name="T18" fmla="*/ 65 w 97"/>
                  <a:gd name="T19"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07">
                    <a:moveTo>
                      <a:pt x="37" y="0"/>
                    </a:moveTo>
                    <a:cubicBezTo>
                      <a:pt x="57" y="88"/>
                      <a:pt x="0" y="99"/>
                      <a:pt x="2" y="153"/>
                    </a:cubicBezTo>
                    <a:cubicBezTo>
                      <a:pt x="4" y="207"/>
                      <a:pt x="48" y="204"/>
                      <a:pt x="48" y="204"/>
                    </a:cubicBezTo>
                    <a:cubicBezTo>
                      <a:pt x="57" y="204"/>
                      <a:pt x="87" y="200"/>
                      <a:pt x="91" y="162"/>
                    </a:cubicBezTo>
                    <a:cubicBezTo>
                      <a:pt x="97" y="104"/>
                      <a:pt x="37" y="0"/>
                      <a:pt x="37" y="0"/>
                    </a:cubicBezTo>
                    <a:close/>
                    <a:moveTo>
                      <a:pt x="65" y="171"/>
                    </a:moveTo>
                    <a:cubicBezTo>
                      <a:pt x="63" y="186"/>
                      <a:pt x="52" y="189"/>
                      <a:pt x="48" y="189"/>
                    </a:cubicBezTo>
                    <a:cubicBezTo>
                      <a:pt x="48" y="189"/>
                      <a:pt x="31" y="190"/>
                      <a:pt x="30" y="169"/>
                    </a:cubicBezTo>
                    <a:cubicBezTo>
                      <a:pt x="29" y="147"/>
                      <a:pt x="58" y="145"/>
                      <a:pt x="50" y="110"/>
                    </a:cubicBezTo>
                    <a:cubicBezTo>
                      <a:pt x="50" y="110"/>
                      <a:pt x="70" y="142"/>
                      <a:pt x="65" y="171"/>
                    </a:cubicBezTo>
                    <a:close/>
                  </a:path>
                </a:pathLst>
              </a:custGeom>
              <a:solidFill>
                <a:srgbClr val="FF0000"/>
              </a:solidFill>
              <a:ln>
                <a:noFill/>
              </a:ln>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grpSp>
        <p:sp>
          <p:nvSpPr>
            <p:cNvPr id="17" name="矩形 16"/>
            <p:cNvSpPr/>
            <p:nvPr/>
          </p:nvSpPr>
          <p:spPr>
            <a:xfrm>
              <a:off x="3108642" y="4287936"/>
              <a:ext cx="1415773" cy="584775"/>
            </a:xfrm>
            <a:prstGeom prst="rect">
              <a:avLst/>
            </a:prstGeom>
          </p:spPr>
          <p:txBody>
            <a:bodyPr wrap="none">
              <a:spAutoFit/>
            </a:bodyPr>
            <a:lstStyle/>
            <a:p>
              <a:pPr algn="ctr"/>
              <a:r>
                <a:rPr lang="zh-CN" altLang="en-US" sz="3200" noProof="1">
                  <a:latin typeface="微软雅黑" pitchFamily="34" charset="-122"/>
                  <a:ea typeface="微软雅黑" pitchFamily="34" charset="-122"/>
                </a:rPr>
                <a:t>煮沸法</a:t>
              </a:r>
            </a:p>
          </p:txBody>
        </p:sp>
      </p:grpSp>
      <p:grpSp>
        <p:nvGrpSpPr>
          <p:cNvPr id="8" name="组合 19"/>
          <p:cNvGrpSpPr/>
          <p:nvPr/>
        </p:nvGrpSpPr>
        <p:grpSpPr>
          <a:xfrm>
            <a:off x="3991082" y="1998848"/>
            <a:ext cx="1415773" cy="2475091"/>
            <a:chOff x="5656154" y="1578467"/>
            <a:chExt cx="1415773" cy="2475091"/>
          </a:xfrm>
        </p:grpSpPr>
        <p:grpSp>
          <p:nvGrpSpPr>
            <p:cNvPr id="15" name="组合 62"/>
            <p:cNvGrpSpPr/>
            <p:nvPr/>
          </p:nvGrpSpPr>
          <p:grpSpPr>
            <a:xfrm>
              <a:off x="5914099" y="1578467"/>
              <a:ext cx="837583" cy="1354040"/>
              <a:chOff x="595313" y="1970088"/>
              <a:chExt cx="1204912" cy="1947863"/>
            </a:xfrm>
          </p:grpSpPr>
          <p:sp>
            <p:nvSpPr>
              <p:cNvPr id="23" name="AutoShape 37"/>
              <p:cNvSpPr>
                <a:spLocks noChangeAspect="1" noChangeArrowheads="1" noTextEdit="1"/>
              </p:cNvSpPr>
              <p:nvPr/>
            </p:nvSpPr>
            <p:spPr bwMode="auto">
              <a:xfrm>
                <a:off x="595313" y="1970088"/>
                <a:ext cx="1204912" cy="1943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sp>
            <p:nvSpPr>
              <p:cNvPr id="24" name="Freeform 39"/>
              <p:cNvSpPr/>
              <p:nvPr/>
            </p:nvSpPr>
            <p:spPr bwMode="auto">
              <a:xfrm>
                <a:off x="809625" y="2928938"/>
                <a:ext cx="192087" cy="908050"/>
              </a:xfrm>
              <a:custGeom>
                <a:avLst/>
                <a:gdLst>
                  <a:gd name="T0" fmla="*/ 0 w 45"/>
                  <a:gd name="T1" fmla="*/ 0 h 213"/>
                  <a:gd name="T2" fmla="*/ 0 w 45"/>
                  <a:gd name="T3" fmla="*/ 186 h 213"/>
                  <a:gd name="T4" fmla="*/ 16 w 45"/>
                  <a:gd name="T5" fmla="*/ 212 h 213"/>
                  <a:gd name="T6" fmla="*/ 29 w 45"/>
                  <a:gd name="T7" fmla="*/ 212 h 213"/>
                  <a:gd name="T8" fmla="*/ 45 w 45"/>
                  <a:gd name="T9" fmla="*/ 186 h 213"/>
                  <a:gd name="T10" fmla="*/ 45 w 45"/>
                  <a:gd name="T11" fmla="*/ 0 h 213"/>
                  <a:gd name="T12" fmla="*/ 0 w 45"/>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45" h="213">
                    <a:moveTo>
                      <a:pt x="0" y="0"/>
                    </a:moveTo>
                    <a:cubicBezTo>
                      <a:pt x="0" y="186"/>
                      <a:pt x="0" y="186"/>
                      <a:pt x="0" y="186"/>
                    </a:cubicBezTo>
                    <a:cubicBezTo>
                      <a:pt x="0" y="194"/>
                      <a:pt x="13" y="211"/>
                      <a:pt x="16" y="212"/>
                    </a:cubicBezTo>
                    <a:cubicBezTo>
                      <a:pt x="17" y="213"/>
                      <a:pt x="27" y="213"/>
                      <a:pt x="29" y="212"/>
                    </a:cubicBezTo>
                    <a:cubicBezTo>
                      <a:pt x="36" y="207"/>
                      <a:pt x="45" y="192"/>
                      <a:pt x="45" y="186"/>
                    </a:cubicBezTo>
                    <a:cubicBezTo>
                      <a:pt x="45" y="0"/>
                      <a:pt x="45" y="0"/>
                      <a:pt x="45" y="0"/>
                    </a:cubicBezTo>
                    <a:lnTo>
                      <a:pt x="0" y="0"/>
                    </a:lnTo>
                    <a:close/>
                  </a:path>
                </a:pathLst>
              </a:custGeom>
              <a:solidFill>
                <a:srgbClr val="FF0000"/>
              </a:solidFill>
              <a:ln>
                <a:noFill/>
              </a:ln>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sp>
            <p:nvSpPr>
              <p:cNvPr id="25" name="Freeform 40"/>
              <p:cNvSpPr>
                <a:spLocks noEditPoints="1"/>
              </p:cNvSpPr>
              <p:nvPr/>
            </p:nvSpPr>
            <p:spPr bwMode="auto">
              <a:xfrm>
                <a:off x="595313" y="1970088"/>
                <a:ext cx="1200150" cy="1947863"/>
              </a:xfrm>
              <a:custGeom>
                <a:avLst/>
                <a:gdLst>
                  <a:gd name="T0" fmla="*/ 279 w 281"/>
                  <a:gd name="T1" fmla="*/ 3 h 457"/>
                  <a:gd name="T2" fmla="*/ 272 w 281"/>
                  <a:gd name="T3" fmla="*/ 3 h 457"/>
                  <a:gd name="T4" fmla="*/ 269 w 281"/>
                  <a:gd name="T5" fmla="*/ 6 h 457"/>
                  <a:gd name="T6" fmla="*/ 255 w 281"/>
                  <a:gd name="T7" fmla="*/ 0 h 457"/>
                  <a:gd name="T8" fmla="*/ 232 w 281"/>
                  <a:gd name="T9" fmla="*/ 18 h 457"/>
                  <a:gd name="T10" fmla="*/ 214 w 281"/>
                  <a:gd name="T11" fmla="*/ 40 h 457"/>
                  <a:gd name="T12" fmla="*/ 199 w 281"/>
                  <a:gd name="T13" fmla="*/ 67 h 457"/>
                  <a:gd name="T14" fmla="*/ 208 w 281"/>
                  <a:gd name="T15" fmla="*/ 79 h 457"/>
                  <a:gd name="T16" fmla="*/ 203 w 281"/>
                  <a:gd name="T17" fmla="*/ 85 h 457"/>
                  <a:gd name="T18" fmla="*/ 170 w 281"/>
                  <a:gd name="T19" fmla="*/ 108 h 457"/>
                  <a:gd name="T20" fmla="*/ 144 w 281"/>
                  <a:gd name="T21" fmla="*/ 108 h 457"/>
                  <a:gd name="T22" fmla="*/ 141 w 281"/>
                  <a:gd name="T23" fmla="*/ 100 h 457"/>
                  <a:gd name="T24" fmla="*/ 111 w 281"/>
                  <a:gd name="T25" fmla="*/ 94 h 457"/>
                  <a:gd name="T26" fmla="*/ 35 w 281"/>
                  <a:gd name="T27" fmla="*/ 94 h 457"/>
                  <a:gd name="T28" fmla="*/ 4 w 281"/>
                  <a:gd name="T29" fmla="*/ 100 h 457"/>
                  <a:gd name="T30" fmla="*/ 0 w 281"/>
                  <a:gd name="T31" fmla="*/ 116 h 457"/>
                  <a:gd name="T32" fmla="*/ 30 w 281"/>
                  <a:gd name="T33" fmla="*/ 135 h 457"/>
                  <a:gd name="T34" fmla="*/ 30 w 281"/>
                  <a:gd name="T35" fmla="*/ 413 h 457"/>
                  <a:gd name="T36" fmla="*/ 61 w 281"/>
                  <a:gd name="T37" fmla="*/ 456 h 457"/>
                  <a:gd name="T38" fmla="*/ 85 w 281"/>
                  <a:gd name="T39" fmla="*/ 456 h 457"/>
                  <a:gd name="T40" fmla="*/ 115 w 281"/>
                  <a:gd name="T41" fmla="*/ 413 h 457"/>
                  <a:gd name="T42" fmla="*/ 115 w 281"/>
                  <a:gd name="T43" fmla="*/ 135 h 457"/>
                  <a:gd name="T44" fmla="*/ 145 w 281"/>
                  <a:gd name="T45" fmla="*/ 119 h 457"/>
                  <a:gd name="T46" fmla="*/ 173 w 281"/>
                  <a:gd name="T47" fmla="*/ 119 h 457"/>
                  <a:gd name="T48" fmla="*/ 211 w 281"/>
                  <a:gd name="T49" fmla="*/ 93 h 457"/>
                  <a:gd name="T50" fmla="*/ 280 w 281"/>
                  <a:gd name="T51" fmla="*/ 10 h 457"/>
                  <a:gd name="T52" fmla="*/ 279 w 281"/>
                  <a:gd name="T53" fmla="*/ 3 h 457"/>
                  <a:gd name="T54" fmla="*/ 136 w 281"/>
                  <a:gd name="T55" fmla="*/ 116 h 457"/>
                  <a:gd name="T56" fmla="*/ 111 w 281"/>
                  <a:gd name="T57" fmla="*/ 126 h 457"/>
                  <a:gd name="T58" fmla="*/ 106 w 281"/>
                  <a:gd name="T59" fmla="*/ 126 h 457"/>
                  <a:gd name="T60" fmla="*/ 106 w 281"/>
                  <a:gd name="T61" fmla="*/ 413 h 457"/>
                  <a:gd name="T62" fmla="*/ 83 w 281"/>
                  <a:gd name="T63" fmla="*/ 446 h 457"/>
                  <a:gd name="T64" fmla="*/ 61 w 281"/>
                  <a:gd name="T65" fmla="*/ 446 h 457"/>
                  <a:gd name="T66" fmla="*/ 39 w 281"/>
                  <a:gd name="T67" fmla="*/ 413 h 457"/>
                  <a:gd name="T68" fmla="*/ 39 w 281"/>
                  <a:gd name="T69" fmla="*/ 126 h 457"/>
                  <a:gd name="T70" fmla="*/ 35 w 281"/>
                  <a:gd name="T71" fmla="*/ 126 h 457"/>
                  <a:gd name="T72" fmla="*/ 9 w 281"/>
                  <a:gd name="T73" fmla="*/ 116 h 457"/>
                  <a:gd name="T74" fmla="*/ 11 w 281"/>
                  <a:gd name="T75" fmla="*/ 106 h 457"/>
                  <a:gd name="T76" fmla="*/ 35 w 281"/>
                  <a:gd name="T77" fmla="*/ 103 h 457"/>
                  <a:gd name="T78" fmla="*/ 111 w 281"/>
                  <a:gd name="T79" fmla="*/ 103 h 457"/>
                  <a:gd name="T80" fmla="*/ 134 w 281"/>
                  <a:gd name="T81" fmla="*/ 106 h 457"/>
                  <a:gd name="T82" fmla="*/ 136 w 281"/>
                  <a:gd name="T83" fmla="*/ 116 h 457"/>
                  <a:gd name="T84" fmla="*/ 209 w 281"/>
                  <a:gd name="T85" fmla="*/ 65 h 457"/>
                  <a:gd name="T86" fmla="*/ 221 w 281"/>
                  <a:gd name="T87" fmla="*/ 46 h 457"/>
                  <a:gd name="T88" fmla="*/ 239 w 281"/>
                  <a:gd name="T89" fmla="*/ 24 h 457"/>
                  <a:gd name="T90" fmla="*/ 255 w 281"/>
                  <a:gd name="T91" fmla="*/ 9 h 457"/>
                  <a:gd name="T92" fmla="*/ 263 w 281"/>
                  <a:gd name="T93" fmla="*/ 14 h 457"/>
                  <a:gd name="T94" fmla="*/ 215 w 281"/>
                  <a:gd name="T95" fmla="*/ 72 h 457"/>
                  <a:gd name="T96" fmla="*/ 209 w 281"/>
                  <a:gd name="T9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457">
                    <a:moveTo>
                      <a:pt x="279" y="3"/>
                    </a:moveTo>
                    <a:cubicBezTo>
                      <a:pt x="277" y="1"/>
                      <a:pt x="273" y="1"/>
                      <a:pt x="272" y="3"/>
                    </a:cubicBezTo>
                    <a:cubicBezTo>
                      <a:pt x="269" y="6"/>
                      <a:pt x="269" y="6"/>
                      <a:pt x="269" y="6"/>
                    </a:cubicBezTo>
                    <a:cubicBezTo>
                      <a:pt x="264" y="2"/>
                      <a:pt x="260" y="0"/>
                      <a:pt x="255" y="0"/>
                    </a:cubicBezTo>
                    <a:cubicBezTo>
                      <a:pt x="247" y="0"/>
                      <a:pt x="241" y="7"/>
                      <a:pt x="232" y="18"/>
                    </a:cubicBezTo>
                    <a:cubicBezTo>
                      <a:pt x="214" y="40"/>
                      <a:pt x="214" y="40"/>
                      <a:pt x="214" y="40"/>
                    </a:cubicBezTo>
                    <a:cubicBezTo>
                      <a:pt x="204" y="51"/>
                      <a:pt x="198" y="58"/>
                      <a:pt x="199" y="67"/>
                    </a:cubicBezTo>
                    <a:cubicBezTo>
                      <a:pt x="200" y="71"/>
                      <a:pt x="203" y="75"/>
                      <a:pt x="208" y="79"/>
                    </a:cubicBezTo>
                    <a:cubicBezTo>
                      <a:pt x="203" y="85"/>
                      <a:pt x="203" y="85"/>
                      <a:pt x="203" y="85"/>
                    </a:cubicBezTo>
                    <a:cubicBezTo>
                      <a:pt x="170" y="108"/>
                      <a:pt x="170" y="108"/>
                      <a:pt x="170" y="108"/>
                    </a:cubicBezTo>
                    <a:cubicBezTo>
                      <a:pt x="144" y="108"/>
                      <a:pt x="144" y="108"/>
                      <a:pt x="144" y="108"/>
                    </a:cubicBezTo>
                    <a:cubicBezTo>
                      <a:pt x="144" y="105"/>
                      <a:pt x="143" y="102"/>
                      <a:pt x="141" y="100"/>
                    </a:cubicBezTo>
                    <a:cubicBezTo>
                      <a:pt x="135" y="94"/>
                      <a:pt x="125" y="94"/>
                      <a:pt x="111" y="94"/>
                    </a:cubicBezTo>
                    <a:cubicBezTo>
                      <a:pt x="35" y="94"/>
                      <a:pt x="35" y="94"/>
                      <a:pt x="35" y="94"/>
                    </a:cubicBezTo>
                    <a:cubicBezTo>
                      <a:pt x="20" y="94"/>
                      <a:pt x="10" y="94"/>
                      <a:pt x="4" y="100"/>
                    </a:cubicBezTo>
                    <a:cubicBezTo>
                      <a:pt x="1" y="104"/>
                      <a:pt x="0" y="109"/>
                      <a:pt x="0" y="116"/>
                    </a:cubicBezTo>
                    <a:cubicBezTo>
                      <a:pt x="1" y="131"/>
                      <a:pt x="21" y="134"/>
                      <a:pt x="30" y="135"/>
                    </a:cubicBezTo>
                    <a:cubicBezTo>
                      <a:pt x="30" y="413"/>
                      <a:pt x="30" y="413"/>
                      <a:pt x="30" y="413"/>
                    </a:cubicBezTo>
                    <a:cubicBezTo>
                      <a:pt x="30" y="416"/>
                      <a:pt x="49" y="453"/>
                      <a:pt x="61" y="456"/>
                    </a:cubicBezTo>
                    <a:cubicBezTo>
                      <a:pt x="64" y="457"/>
                      <a:pt x="81" y="457"/>
                      <a:pt x="85" y="456"/>
                    </a:cubicBezTo>
                    <a:cubicBezTo>
                      <a:pt x="95" y="453"/>
                      <a:pt x="115" y="417"/>
                      <a:pt x="115" y="413"/>
                    </a:cubicBezTo>
                    <a:cubicBezTo>
                      <a:pt x="115" y="135"/>
                      <a:pt x="115" y="135"/>
                      <a:pt x="115" y="135"/>
                    </a:cubicBezTo>
                    <a:cubicBezTo>
                      <a:pt x="124" y="134"/>
                      <a:pt x="142" y="131"/>
                      <a:pt x="145" y="119"/>
                    </a:cubicBezTo>
                    <a:cubicBezTo>
                      <a:pt x="173" y="119"/>
                      <a:pt x="173" y="119"/>
                      <a:pt x="173" y="119"/>
                    </a:cubicBezTo>
                    <a:cubicBezTo>
                      <a:pt x="211" y="93"/>
                      <a:pt x="211" y="93"/>
                      <a:pt x="211" y="93"/>
                    </a:cubicBezTo>
                    <a:cubicBezTo>
                      <a:pt x="280" y="10"/>
                      <a:pt x="280" y="10"/>
                      <a:pt x="280" y="10"/>
                    </a:cubicBezTo>
                    <a:cubicBezTo>
                      <a:pt x="281" y="8"/>
                      <a:pt x="281" y="5"/>
                      <a:pt x="279" y="3"/>
                    </a:cubicBezTo>
                    <a:close/>
                    <a:moveTo>
                      <a:pt x="136" y="116"/>
                    </a:moveTo>
                    <a:cubicBezTo>
                      <a:pt x="135" y="123"/>
                      <a:pt x="119" y="126"/>
                      <a:pt x="111" y="126"/>
                    </a:cubicBezTo>
                    <a:cubicBezTo>
                      <a:pt x="106" y="126"/>
                      <a:pt x="106" y="126"/>
                      <a:pt x="106" y="126"/>
                    </a:cubicBezTo>
                    <a:cubicBezTo>
                      <a:pt x="106" y="413"/>
                      <a:pt x="106" y="413"/>
                      <a:pt x="106" y="413"/>
                    </a:cubicBezTo>
                    <a:cubicBezTo>
                      <a:pt x="106" y="416"/>
                      <a:pt x="91" y="442"/>
                      <a:pt x="83" y="446"/>
                    </a:cubicBezTo>
                    <a:cubicBezTo>
                      <a:pt x="79" y="448"/>
                      <a:pt x="64" y="448"/>
                      <a:pt x="61" y="446"/>
                    </a:cubicBezTo>
                    <a:cubicBezTo>
                      <a:pt x="55" y="441"/>
                      <a:pt x="39" y="417"/>
                      <a:pt x="39" y="413"/>
                    </a:cubicBezTo>
                    <a:cubicBezTo>
                      <a:pt x="39" y="126"/>
                      <a:pt x="39" y="126"/>
                      <a:pt x="39" y="126"/>
                    </a:cubicBezTo>
                    <a:cubicBezTo>
                      <a:pt x="35" y="126"/>
                      <a:pt x="35" y="126"/>
                      <a:pt x="35" y="126"/>
                    </a:cubicBezTo>
                    <a:cubicBezTo>
                      <a:pt x="27" y="126"/>
                      <a:pt x="10" y="123"/>
                      <a:pt x="9" y="116"/>
                    </a:cubicBezTo>
                    <a:cubicBezTo>
                      <a:pt x="9" y="111"/>
                      <a:pt x="10" y="108"/>
                      <a:pt x="11" y="106"/>
                    </a:cubicBezTo>
                    <a:cubicBezTo>
                      <a:pt x="14" y="103"/>
                      <a:pt x="23" y="103"/>
                      <a:pt x="35" y="103"/>
                    </a:cubicBezTo>
                    <a:cubicBezTo>
                      <a:pt x="111" y="103"/>
                      <a:pt x="111" y="103"/>
                      <a:pt x="111" y="103"/>
                    </a:cubicBezTo>
                    <a:cubicBezTo>
                      <a:pt x="122" y="103"/>
                      <a:pt x="131" y="103"/>
                      <a:pt x="134" y="106"/>
                    </a:cubicBezTo>
                    <a:cubicBezTo>
                      <a:pt x="135" y="108"/>
                      <a:pt x="136" y="111"/>
                      <a:pt x="136" y="116"/>
                    </a:cubicBezTo>
                    <a:close/>
                    <a:moveTo>
                      <a:pt x="209" y="65"/>
                    </a:moveTo>
                    <a:cubicBezTo>
                      <a:pt x="208" y="61"/>
                      <a:pt x="213" y="55"/>
                      <a:pt x="221" y="46"/>
                    </a:cubicBezTo>
                    <a:cubicBezTo>
                      <a:pt x="239" y="24"/>
                      <a:pt x="239" y="24"/>
                      <a:pt x="239" y="24"/>
                    </a:cubicBezTo>
                    <a:cubicBezTo>
                      <a:pt x="246" y="15"/>
                      <a:pt x="251" y="10"/>
                      <a:pt x="255" y="9"/>
                    </a:cubicBezTo>
                    <a:cubicBezTo>
                      <a:pt x="257" y="9"/>
                      <a:pt x="260" y="11"/>
                      <a:pt x="263" y="14"/>
                    </a:cubicBezTo>
                    <a:cubicBezTo>
                      <a:pt x="215" y="72"/>
                      <a:pt x="215" y="72"/>
                      <a:pt x="215" y="72"/>
                    </a:cubicBezTo>
                    <a:cubicBezTo>
                      <a:pt x="211" y="69"/>
                      <a:pt x="209" y="66"/>
                      <a:pt x="209" y="65"/>
                    </a:cubicBezTo>
                    <a:close/>
                  </a:path>
                </a:pathLst>
              </a:custGeom>
              <a:solidFill>
                <a:srgbClr val="FFFFFF"/>
              </a:solidFill>
              <a:ln>
                <a:solidFill>
                  <a:schemeClr val="tx1"/>
                </a:solid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grpSp>
        <p:sp>
          <p:nvSpPr>
            <p:cNvPr id="22" name="矩形 21"/>
            <p:cNvSpPr/>
            <p:nvPr/>
          </p:nvSpPr>
          <p:spPr>
            <a:xfrm>
              <a:off x="5656154" y="3468783"/>
              <a:ext cx="1415773" cy="584775"/>
            </a:xfrm>
            <a:prstGeom prst="rect">
              <a:avLst/>
            </a:prstGeom>
          </p:spPr>
          <p:txBody>
            <a:bodyPr wrap="none">
              <a:spAutoFit/>
            </a:bodyPr>
            <a:lstStyle/>
            <a:p>
              <a:pPr algn="ctr"/>
              <a:r>
                <a:rPr lang="zh-CN" altLang="en-US" sz="3200" noProof="1">
                  <a:latin typeface="微软雅黑" pitchFamily="34" charset="-122"/>
                  <a:ea typeface="微软雅黑" pitchFamily="34" charset="-122"/>
                </a:rPr>
                <a:t>柱提法</a:t>
              </a:r>
            </a:p>
          </p:txBody>
        </p:sp>
      </p:grpSp>
      <p:grpSp>
        <p:nvGrpSpPr>
          <p:cNvPr id="16" name="组合 25"/>
          <p:cNvGrpSpPr/>
          <p:nvPr/>
        </p:nvGrpSpPr>
        <p:grpSpPr>
          <a:xfrm>
            <a:off x="6552400" y="1703885"/>
            <a:ext cx="1415773" cy="1884903"/>
            <a:chOff x="8217472" y="1283504"/>
            <a:chExt cx="1415773" cy="1884903"/>
          </a:xfrm>
        </p:grpSpPr>
        <p:grpSp>
          <p:nvGrpSpPr>
            <p:cNvPr id="20" name="组合 19"/>
            <p:cNvGrpSpPr/>
            <p:nvPr/>
          </p:nvGrpSpPr>
          <p:grpSpPr>
            <a:xfrm>
              <a:off x="8390490" y="1283504"/>
              <a:ext cx="683410" cy="756569"/>
              <a:chOff x="5118101" y="4360863"/>
              <a:chExt cx="1216025" cy="1346200"/>
            </a:xfrm>
          </p:grpSpPr>
          <p:sp>
            <p:nvSpPr>
              <p:cNvPr id="29" name="Freeform 5"/>
              <p:cNvSpPr/>
              <p:nvPr/>
            </p:nvSpPr>
            <p:spPr bwMode="auto">
              <a:xfrm>
                <a:off x="5118101" y="4759325"/>
                <a:ext cx="1216025" cy="947738"/>
              </a:xfrm>
              <a:custGeom>
                <a:avLst/>
                <a:gdLst>
                  <a:gd name="T0" fmla="*/ 224 w 284"/>
                  <a:gd name="T1" fmla="*/ 0 h 222"/>
                  <a:gd name="T2" fmla="*/ 224 w 284"/>
                  <a:gd name="T3" fmla="*/ 80 h 222"/>
                  <a:gd name="T4" fmla="*/ 142 w 284"/>
                  <a:gd name="T5" fmla="*/ 164 h 222"/>
                  <a:gd name="T6" fmla="*/ 61 w 284"/>
                  <a:gd name="T7" fmla="*/ 80 h 222"/>
                  <a:gd name="T8" fmla="*/ 61 w 284"/>
                  <a:gd name="T9" fmla="*/ 0 h 222"/>
                  <a:gd name="T10" fmla="*/ 4 w 284"/>
                  <a:gd name="T11" fmla="*/ 0 h 222"/>
                  <a:gd name="T12" fmla="*/ 7 w 284"/>
                  <a:gd name="T13" fmla="*/ 102 h 222"/>
                  <a:gd name="T14" fmla="*/ 142 w 284"/>
                  <a:gd name="T15" fmla="*/ 222 h 222"/>
                  <a:gd name="T16" fmla="*/ 277 w 284"/>
                  <a:gd name="T17" fmla="*/ 102 h 222"/>
                  <a:gd name="T18" fmla="*/ 281 w 284"/>
                  <a:gd name="T19" fmla="*/ 0 h 222"/>
                  <a:gd name="T20" fmla="*/ 224 w 284"/>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222">
                    <a:moveTo>
                      <a:pt x="224" y="0"/>
                    </a:moveTo>
                    <a:cubicBezTo>
                      <a:pt x="227" y="24"/>
                      <a:pt x="228" y="52"/>
                      <a:pt x="224" y="80"/>
                    </a:cubicBezTo>
                    <a:cubicBezTo>
                      <a:pt x="210" y="169"/>
                      <a:pt x="142" y="164"/>
                      <a:pt x="142" y="164"/>
                    </a:cubicBezTo>
                    <a:cubicBezTo>
                      <a:pt x="142" y="164"/>
                      <a:pt x="75" y="169"/>
                      <a:pt x="61" y="80"/>
                    </a:cubicBezTo>
                    <a:cubicBezTo>
                      <a:pt x="56" y="52"/>
                      <a:pt x="57" y="24"/>
                      <a:pt x="61" y="0"/>
                    </a:cubicBezTo>
                    <a:cubicBezTo>
                      <a:pt x="4" y="0"/>
                      <a:pt x="4" y="0"/>
                      <a:pt x="4" y="0"/>
                    </a:cubicBezTo>
                    <a:cubicBezTo>
                      <a:pt x="1" y="28"/>
                      <a:pt x="0" y="63"/>
                      <a:pt x="7" y="102"/>
                    </a:cubicBezTo>
                    <a:cubicBezTo>
                      <a:pt x="28" y="222"/>
                      <a:pt x="142" y="222"/>
                      <a:pt x="142" y="222"/>
                    </a:cubicBezTo>
                    <a:cubicBezTo>
                      <a:pt x="142" y="222"/>
                      <a:pt x="257" y="222"/>
                      <a:pt x="277" y="102"/>
                    </a:cubicBezTo>
                    <a:cubicBezTo>
                      <a:pt x="284" y="63"/>
                      <a:pt x="284" y="28"/>
                      <a:pt x="281" y="0"/>
                    </a:cubicBezTo>
                    <a:lnTo>
                      <a:pt x="224" y="0"/>
                    </a:lnTo>
                    <a:close/>
                  </a:path>
                </a:pathLst>
              </a:custGeom>
              <a:solidFill>
                <a:schemeClr val="bg1">
                  <a:lumMod val="65000"/>
                </a:schemeClr>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sp>
            <p:nvSpPr>
              <p:cNvPr id="30" name="Freeform 6"/>
              <p:cNvSpPr/>
              <p:nvPr/>
            </p:nvSpPr>
            <p:spPr bwMode="auto">
              <a:xfrm>
                <a:off x="5957888" y="4360863"/>
                <a:ext cx="354013" cy="342900"/>
              </a:xfrm>
              <a:custGeom>
                <a:avLst/>
                <a:gdLst>
                  <a:gd name="T0" fmla="*/ 83 w 83"/>
                  <a:gd name="T1" fmla="*/ 80 h 80"/>
                  <a:gd name="T2" fmla="*/ 58 w 83"/>
                  <a:gd name="T3" fmla="*/ 0 h 80"/>
                  <a:gd name="T4" fmla="*/ 0 w 83"/>
                  <a:gd name="T5" fmla="*/ 0 h 80"/>
                  <a:gd name="T6" fmla="*/ 25 w 83"/>
                  <a:gd name="T7" fmla="*/ 80 h 80"/>
                  <a:gd name="T8" fmla="*/ 83 w 83"/>
                  <a:gd name="T9" fmla="*/ 80 h 80"/>
                </a:gdLst>
                <a:ahLst/>
                <a:cxnLst>
                  <a:cxn ang="0">
                    <a:pos x="T0" y="T1"/>
                  </a:cxn>
                  <a:cxn ang="0">
                    <a:pos x="T2" y="T3"/>
                  </a:cxn>
                  <a:cxn ang="0">
                    <a:pos x="T4" y="T5"/>
                  </a:cxn>
                  <a:cxn ang="0">
                    <a:pos x="T6" y="T7"/>
                  </a:cxn>
                  <a:cxn ang="0">
                    <a:pos x="T8" y="T9"/>
                  </a:cxn>
                </a:cxnLst>
                <a:rect l="0" t="0" r="r" b="b"/>
                <a:pathLst>
                  <a:path w="83" h="80">
                    <a:moveTo>
                      <a:pt x="83" y="80"/>
                    </a:moveTo>
                    <a:cubicBezTo>
                      <a:pt x="75" y="29"/>
                      <a:pt x="58" y="0"/>
                      <a:pt x="58" y="0"/>
                    </a:cubicBezTo>
                    <a:cubicBezTo>
                      <a:pt x="0" y="0"/>
                      <a:pt x="0" y="0"/>
                      <a:pt x="0" y="0"/>
                    </a:cubicBezTo>
                    <a:cubicBezTo>
                      <a:pt x="0" y="0"/>
                      <a:pt x="17" y="33"/>
                      <a:pt x="25" y="80"/>
                    </a:cubicBezTo>
                    <a:lnTo>
                      <a:pt x="83" y="80"/>
                    </a:lnTo>
                    <a:close/>
                  </a:path>
                </a:pathLst>
              </a:custGeom>
              <a:solidFill>
                <a:srgbClr val="FF0000"/>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sp>
            <p:nvSpPr>
              <p:cNvPr id="31" name="Freeform 7"/>
              <p:cNvSpPr/>
              <p:nvPr/>
            </p:nvSpPr>
            <p:spPr bwMode="auto">
              <a:xfrm>
                <a:off x="5145088" y="4360863"/>
                <a:ext cx="354013" cy="342900"/>
              </a:xfrm>
              <a:custGeom>
                <a:avLst/>
                <a:gdLst>
                  <a:gd name="T0" fmla="*/ 57 w 83"/>
                  <a:gd name="T1" fmla="*/ 80 h 80"/>
                  <a:gd name="T2" fmla="*/ 83 w 83"/>
                  <a:gd name="T3" fmla="*/ 0 h 80"/>
                  <a:gd name="T4" fmla="*/ 25 w 83"/>
                  <a:gd name="T5" fmla="*/ 0 h 80"/>
                  <a:gd name="T6" fmla="*/ 0 w 83"/>
                  <a:gd name="T7" fmla="*/ 80 h 80"/>
                  <a:gd name="T8" fmla="*/ 57 w 83"/>
                  <a:gd name="T9" fmla="*/ 80 h 80"/>
                </a:gdLst>
                <a:ahLst/>
                <a:cxnLst>
                  <a:cxn ang="0">
                    <a:pos x="T0" y="T1"/>
                  </a:cxn>
                  <a:cxn ang="0">
                    <a:pos x="T2" y="T3"/>
                  </a:cxn>
                  <a:cxn ang="0">
                    <a:pos x="T4" y="T5"/>
                  </a:cxn>
                  <a:cxn ang="0">
                    <a:pos x="T6" y="T7"/>
                  </a:cxn>
                  <a:cxn ang="0">
                    <a:pos x="T8" y="T9"/>
                  </a:cxn>
                </a:cxnLst>
                <a:rect l="0" t="0" r="r" b="b"/>
                <a:pathLst>
                  <a:path w="83" h="80">
                    <a:moveTo>
                      <a:pt x="57" y="80"/>
                    </a:moveTo>
                    <a:cubicBezTo>
                      <a:pt x="66" y="33"/>
                      <a:pt x="83" y="0"/>
                      <a:pt x="83" y="0"/>
                    </a:cubicBezTo>
                    <a:cubicBezTo>
                      <a:pt x="25" y="0"/>
                      <a:pt x="25" y="0"/>
                      <a:pt x="25" y="0"/>
                    </a:cubicBezTo>
                    <a:cubicBezTo>
                      <a:pt x="25" y="0"/>
                      <a:pt x="8" y="29"/>
                      <a:pt x="0" y="80"/>
                    </a:cubicBezTo>
                    <a:lnTo>
                      <a:pt x="57" y="80"/>
                    </a:lnTo>
                    <a:close/>
                  </a:path>
                </a:pathLst>
              </a:custGeom>
              <a:solidFill>
                <a:srgbClr val="FF0000"/>
              </a:solidFill>
              <a:ln>
                <a:noFill/>
              </a:ln>
            </p:spPr>
            <p:txBody>
              <a:bodyPr vert="horz" wrap="square" lIns="91440" tIns="45720" rIns="91440" bIns="45720" numCol="1" anchor="t" anchorCtr="0" compatLnSpc="1"/>
              <a:lstStyle/>
              <a:p>
                <a:endParaRPr lang="zh-CN" altLang="en-US" sz="3200">
                  <a:latin typeface="微软雅黑" pitchFamily="34" charset="-122"/>
                  <a:ea typeface="微软雅黑" pitchFamily="34" charset="-122"/>
                </a:endParaRPr>
              </a:p>
            </p:txBody>
          </p:sp>
        </p:grpSp>
        <p:sp>
          <p:nvSpPr>
            <p:cNvPr id="28" name="矩形 27"/>
            <p:cNvSpPr/>
            <p:nvPr/>
          </p:nvSpPr>
          <p:spPr>
            <a:xfrm>
              <a:off x="8217472" y="2583632"/>
              <a:ext cx="1415773" cy="584775"/>
            </a:xfrm>
            <a:prstGeom prst="rect">
              <a:avLst/>
            </a:prstGeom>
          </p:spPr>
          <p:txBody>
            <a:bodyPr wrap="none">
              <a:spAutoFit/>
            </a:bodyPr>
            <a:lstStyle/>
            <a:p>
              <a:pPr algn="ctr"/>
              <a:r>
                <a:rPr lang="zh-CN" altLang="en-US" sz="3200" noProof="1">
                  <a:latin typeface="微软雅黑" pitchFamily="34" charset="-122"/>
                  <a:ea typeface="微软雅黑" pitchFamily="34" charset="-122"/>
                </a:rPr>
                <a:t>磁珠法</a:t>
              </a: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Picture 3"/>
          <p:cNvPicPr>
            <a:picLocks noChangeAspect="1" noChangeArrowheads="1"/>
          </p:cNvPicPr>
          <p:nvPr/>
        </p:nvPicPr>
        <p:blipFill>
          <a:blip r:embed="rId2" cstate="print"/>
          <a:srcRect/>
          <a:stretch>
            <a:fillRect/>
          </a:stretch>
        </p:blipFill>
        <p:spPr bwMode="auto">
          <a:xfrm>
            <a:off x="0" y="0"/>
            <a:ext cx="9140878" cy="6309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慢乙肝常用实验室诊断与监测指标</a:t>
            </a:r>
            <a:endParaRPr lang="zh-CN" altLang="en-US" dirty="0"/>
          </a:p>
        </p:txBody>
      </p:sp>
      <p:sp>
        <p:nvSpPr>
          <p:cNvPr id="3" name="Rectangle 3"/>
          <p:cNvSpPr>
            <a:spLocks noChangeArrowheads="1"/>
          </p:cNvSpPr>
          <p:nvPr/>
        </p:nvSpPr>
        <p:spPr bwMode="auto">
          <a:xfrm>
            <a:off x="789018" y="1428736"/>
            <a:ext cx="4360862" cy="4733855"/>
          </a:xfrm>
          <a:prstGeom prst="rect">
            <a:avLst/>
          </a:prstGeom>
          <a:noFill/>
          <a:ln w="12700">
            <a:noFill/>
            <a:miter lim="800000"/>
            <a:headEnd/>
            <a:tailEnd/>
          </a:ln>
          <a:effectLst/>
        </p:spPr>
        <p:txBody>
          <a:bodyPr lIns="90488" tIns="44450" rIns="90488" bIns="44450"/>
          <a:lstStyle/>
          <a:p>
            <a:pPr marL="342900" indent="-342900">
              <a:spcAft>
                <a:spcPct val="25000"/>
              </a:spcAft>
              <a:buClr>
                <a:schemeClr val="tx2"/>
              </a:buClr>
              <a:buSzPct val="75000"/>
              <a:buFont typeface="Arial" pitchFamily="34" charset="0"/>
              <a:buNone/>
              <a:defRPr/>
            </a:pPr>
            <a:r>
              <a:rPr lang="en-US" altLang="zh-CN" sz="2400" b="1" dirty="0">
                <a:solidFill>
                  <a:srgbClr val="FF0000"/>
                </a:solidFill>
                <a:effectLst>
                  <a:outerShdw blurRad="38100" dist="38100" dir="2700000" algn="tl">
                    <a:srgbClr val="C0C0C0"/>
                  </a:outerShdw>
                </a:effectLst>
                <a:latin typeface="Times New Roman" pitchFamily="18" charset="0"/>
              </a:rPr>
              <a:t>Markers of the virus</a:t>
            </a:r>
          </a:p>
          <a:p>
            <a:pPr marL="342900" indent="-342900">
              <a:spcAft>
                <a:spcPct val="25000"/>
              </a:spcAft>
              <a:buClr>
                <a:schemeClr val="tx2"/>
              </a:buClr>
              <a:buSzPct val="60000"/>
              <a:buFont typeface="Wingdings" pitchFamily="2" charset="2"/>
              <a:buChar char="n"/>
              <a:defRPr/>
            </a:pPr>
            <a:r>
              <a:rPr lang="en-US" altLang="zh-CN" sz="2400" b="1" dirty="0">
                <a:solidFill>
                  <a:srgbClr val="FF0000"/>
                </a:solidFill>
                <a:effectLst>
                  <a:outerShdw blurRad="38100" dist="38100" dir="2700000" algn="tl">
                    <a:srgbClr val="C0C0C0"/>
                  </a:outerShdw>
                </a:effectLst>
                <a:latin typeface="Times New Roman" pitchFamily="18" charset="0"/>
              </a:rPr>
              <a:t>HBV DNA</a:t>
            </a:r>
          </a:p>
          <a:p>
            <a:pPr marL="342900" indent="-342900">
              <a:spcAft>
                <a:spcPct val="25000"/>
              </a:spcAft>
              <a:buClr>
                <a:schemeClr val="tx2"/>
              </a:buClr>
              <a:buSzPct val="60000"/>
              <a:buFont typeface="Wingdings" pitchFamily="2" charset="2"/>
              <a:buChar char="n"/>
              <a:defRPr/>
            </a:pPr>
            <a:r>
              <a:rPr lang="en-US" altLang="zh-CN" sz="2400" b="1" dirty="0" err="1">
                <a:effectLst>
                  <a:outerShdw blurRad="38100" dist="38100" dir="2700000" algn="tl">
                    <a:srgbClr val="C0C0C0"/>
                  </a:outerShdw>
                </a:effectLst>
                <a:latin typeface="Times New Roman" pitchFamily="18" charset="0"/>
              </a:rPr>
              <a:t>HBeAg</a:t>
            </a:r>
            <a:endParaRPr lang="en-US" altLang="zh-CN" sz="2400" b="1" dirty="0">
              <a:effectLst>
                <a:outerShdw blurRad="38100" dist="38100" dir="2700000" algn="tl">
                  <a:srgbClr val="C0C0C0"/>
                </a:outerShdw>
              </a:effectLst>
              <a:latin typeface="Times New Roman" pitchFamily="18" charset="0"/>
            </a:endParaRPr>
          </a:p>
          <a:p>
            <a:pPr marL="342900" indent="-342900">
              <a:spcAft>
                <a:spcPct val="25000"/>
              </a:spcAft>
              <a:buClr>
                <a:schemeClr val="tx2"/>
              </a:buClr>
              <a:buSzPct val="60000"/>
              <a:buFont typeface="Wingdings" pitchFamily="2" charset="2"/>
              <a:buChar char="n"/>
              <a:defRPr/>
            </a:pPr>
            <a:r>
              <a:rPr lang="en-US" altLang="zh-CN" sz="2400" b="1" dirty="0" err="1">
                <a:effectLst>
                  <a:outerShdw blurRad="38100" dist="38100" dir="2700000" algn="tl">
                    <a:srgbClr val="C0C0C0"/>
                  </a:outerShdw>
                </a:effectLst>
                <a:latin typeface="Times New Roman" pitchFamily="18" charset="0"/>
              </a:rPr>
              <a:t>HBsAg</a:t>
            </a:r>
            <a:endParaRPr lang="en-US" altLang="zh-CN" sz="2400" b="1" dirty="0">
              <a:effectLst>
                <a:outerShdw blurRad="38100" dist="38100" dir="2700000" algn="tl">
                  <a:srgbClr val="C0C0C0"/>
                </a:outerShdw>
              </a:effectLst>
              <a:latin typeface="Times New Roman" pitchFamily="18" charset="0"/>
            </a:endParaRPr>
          </a:p>
          <a:p>
            <a:pPr marL="342900" indent="-342900">
              <a:spcAft>
                <a:spcPct val="25000"/>
              </a:spcAft>
              <a:buClr>
                <a:schemeClr val="tx2"/>
              </a:buClr>
              <a:buSzPct val="60000"/>
              <a:buFont typeface="Wingdings" pitchFamily="2" charset="2"/>
              <a:buChar char="n"/>
              <a:defRPr/>
            </a:pPr>
            <a:r>
              <a:rPr lang="en-US" altLang="zh-CN" sz="2400" b="1" dirty="0" err="1">
                <a:effectLst>
                  <a:outerShdw blurRad="38100" dist="38100" dir="2700000" algn="tl">
                    <a:srgbClr val="C0C0C0"/>
                  </a:outerShdw>
                </a:effectLst>
                <a:latin typeface="Times New Roman" pitchFamily="18" charset="0"/>
              </a:rPr>
              <a:t>cccDNA</a:t>
            </a:r>
            <a:endParaRPr lang="en-US" altLang="zh-CN" sz="2400" b="1" dirty="0">
              <a:effectLst>
                <a:outerShdw blurRad="38100" dist="38100" dir="2700000" algn="tl">
                  <a:srgbClr val="C0C0C0"/>
                </a:outerShdw>
              </a:effectLst>
              <a:latin typeface="Times New Roman" pitchFamily="18" charset="0"/>
            </a:endParaRPr>
          </a:p>
          <a:p>
            <a:pPr marL="342900" indent="-342900">
              <a:spcAft>
                <a:spcPct val="25000"/>
              </a:spcAft>
              <a:buClr>
                <a:schemeClr val="tx2"/>
              </a:buClr>
              <a:buSzPct val="75000"/>
              <a:buFont typeface="Arial" pitchFamily="34" charset="0"/>
              <a:buChar char="•"/>
              <a:defRPr/>
            </a:pPr>
            <a:endParaRPr lang="en-US" altLang="zh-CN" sz="2400" b="1" dirty="0">
              <a:solidFill>
                <a:schemeClr val="tx2"/>
              </a:solidFill>
              <a:effectLst>
                <a:outerShdw blurRad="38100" dist="38100" dir="2700000" algn="tl">
                  <a:srgbClr val="C0C0C0"/>
                </a:outerShdw>
              </a:effectLst>
              <a:latin typeface="Times New Roman" pitchFamily="18" charset="0"/>
            </a:endParaRPr>
          </a:p>
          <a:p>
            <a:pPr marL="342900" indent="-342900">
              <a:spcBef>
                <a:spcPct val="20000"/>
              </a:spcBef>
              <a:buClr>
                <a:schemeClr val="tx2"/>
              </a:buClr>
              <a:buSzPct val="75000"/>
              <a:buFont typeface="Arial" pitchFamily="34" charset="0"/>
              <a:buNone/>
              <a:defRPr/>
            </a:pPr>
            <a:r>
              <a:rPr lang="en-GB" altLang="zh-CN" sz="2400" b="1" dirty="0">
                <a:solidFill>
                  <a:srgbClr val="800000"/>
                </a:solidFill>
                <a:effectLst>
                  <a:outerShdw blurRad="38100" dist="38100" dir="2700000" algn="tl">
                    <a:srgbClr val="C0C0C0"/>
                  </a:outerShdw>
                </a:effectLst>
                <a:latin typeface="Times New Roman" pitchFamily="18" charset="0"/>
              </a:rPr>
              <a:t>Markers of liver damage</a:t>
            </a:r>
          </a:p>
          <a:p>
            <a:pPr marL="342900" indent="-342900">
              <a:spcBef>
                <a:spcPct val="20000"/>
              </a:spcBef>
              <a:buClr>
                <a:schemeClr val="tx2"/>
              </a:buClr>
              <a:buSzPct val="60000"/>
              <a:buFont typeface="Wingdings" pitchFamily="2" charset="2"/>
              <a:buChar char="n"/>
              <a:defRPr/>
            </a:pPr>
            <a:r>
              <a:rPr lang="en-GB" altLang="zh-CN" sz="2400" b="1" dirty="0">
                <a:effectLst>
                  <a:outerShdw blurRad="38100" dist="38100" dir="2700000" algn="tl">
                    <a:srgbClr val="C0C0C0"/>
                  </a:outerShdw>
                </a:effectLst>
                <a:latin typeface="Times New Roman" pitchFamily="18" charset="0"/>
              </a:rPr>
              <a:t>ALT</a:t>
            </a:r>
          </a:p>
          <a:p>
            <a:pPr marL="342900" indent="-342900">
              <a:spcBef>
                <a:spcPct val="20000"/>
              </a:spcBef>
              <a:buClr>
                <a:schemeClr val="tx2"/>
              </a:buClr>
              <a:buSzPct val="60000"/>
              <a:buFont typeface="Wingdings" pitchFamily="2" charset="2"/>
              <a:buChar char="n"/>
              <a:defRPr/>
            </a:pPr>
            <a:r>
              <a:rPr lang="en-GB" altLang="zh-CN" sz="2400" b="1" dirty="0">
                <a:effectLst>
                  <a:outerShdw blurRad="38100" dist="38100" dir="2700000" algn="tl">
                    <a:srgbClr val="C0C0C0"/>
                  </a:outerShdw>
                </a:effectLst>
                <a:latin typeface="Times New Roman" pitchFamily="18" charset="0"/>
              </a:rPr>
              <a:t>AST</a:t>
            </a:r>
          </a:p>
          <a:p>
            <a:pPr marL="342900" indent="-342900">
              <a:spcBef>
                <a:spcPct val="20000"/>
              </a:spcBef>
              <a:buClr>
                <a:schemeClr val="tx2"/>
              </a:buClr>
              <a:buSzPct val="60000"/>
              <a:buFont typeface="Wingdings" pitchFamily="2" charset="2"/>
              <a:buChar char="n"/>
              <a:defRPr/>
            </a:pPr>
            <a:r>
              <a:rPr lang="en-GB" altLang="zh-CN" sz="2400" b="1" dirty="0" err="1">
                <a:effectLst>
                  <a:outerShdw blurRad="38100" dist="38100" dir="2700000" algn="tl">
                    <a:srgbClr val="C0C0C0"/>
                  </a:outerShdw>
                </a:effectLst>
                <a:latin typeface="Times New Roman" pitchFamily="18" charset="0"/>
              </a:rPr>
              <a:t>Bilirubin</a:t>
            </a:r>
            <a:endParaRPr lang="en-US" altLang="zh-CN" sz="2400" b="1" dirty="0">
              <a:effectLst>
                <a:outerShdw blurRad="38100" dist="38100" dir="2700000" algn="tl">
                  <a:srgbClr val="C0C0C0"/>
                </a:outerShdw>
              </a:effectLst>
              <a:latin typeface="Times New Roman" pitchFamily="18" charset="0"/>
            </a:endParaRPr>
          </a:p>
        </p:txBody>
      </p:sp>
      <p:sp>
        <p:nvSpPr>
          <p:cNvPr id="4" name="Rectangle 2"/>
          <p:cNvSpPr>
            <a:spLocks noChangeArrowheads="1"/>
          </p:cNvSpPr>
          <p:nvPr/>
        </p:nvSpPr>
        <p:spPr bwMode="auto">
          <a:xfrm>
            <a:off x="4575205" y="1517871"/>
            <a:ext cx="4283075" cy="4797425"/>
          </a:xfrm>
          <a:prstGeom prst="rect">
            <a:avLst/>
          </a:prstGeom>
          <a:noFill/>
          <a:ln w="12700">
            <a:noFill/>
            <a:miter lim="800000"/>
            <a:headEnd/>
            <a:tailEnd/>
          </a:ln>
          <a:effectLst/>
        </p:spPr>
        <p:txBody>
          <a:bodyPr lIns="90488" tIns="44450" rIns="90488" bIns="44450"/>
          <a:lstStyle/>
          <a:p>
            <a:pPr marL="342900" indent="-342900">
              <a:spcBef>
                <a:spcPct val="160000"/>
              </a:spcBef>
              <a:buClr>
                <a:schemeClr val="tx2"/>
              </a:buClr>
              <a:buSzPct val="75000"/>
              <a:buFont typeface="Arial" pitchFamily="34" charset="0"/>
              <a:buNone/>
              <a:defRPr/>
            </a:pPr>
            <a:r>
              <a:rPr lang="en-GB" altLang="zh-CN" sz="2400" b="1" dirty="0">
                <a:solidFill>
                  <a:srgbClr val="FF0000"/>
                </a:solidFill>
                <a:latin typeface="Times New Roman" pitchFamily="18" charset="0"/>
                <a:ea typeface="+mn-ea"/>
                <a:cs typeface="Times New Roman" pitchFamily="18" charset="0"/>
              </a:rPr>
              <a:t>Antibodies to the virus</a:t>
            </a:r>
          </a:p>
          <a:p>
            <a:pPr marL="342900" indent="-342900">
              <a:spcBef>
                <a:spcPct val="20000"/>
              </a:spcBef>
              <a:buClr>
                <a:schemeClr val="tx2"/>
              </a:buClr>
              <a:buSzPct val="60000"/>
              <a:buFont typeface="Wingdings" pitchFamily="2" charset="2"/>
              <a:buChar char="n"/>
              <a:defRPr/>
            </a:pPr>
            <a:r>
              <a:rPr lang="en-GB" altLang="zh-CN" sz="2400" b="1" dirty="0">
                <a:latin typeface="Times New Roman" pitchFamily="18" charset="0"/>
                <a:ea typeface="+mn-ea"/>
                <a:cs typeface="Times New Roman" pitchFamily="18" charset="0"/>
              </a:rPr>
              <a:t>Anti-</a:t>
            </a:r>
            <a:r>
              <a:rPr lang="en-GB" altLang="zh-CN" sz="2400" b="1" dirty="0" err="1">
                <a:latin typeface="Times New Roman" pitchFamily="18" charset="0"/>
                <a:ea typeface="+mn-ea"/>
                <a:cs typeface="Times New Roman" pitchFamily="18" charset="0"/>
              </a:rPr>
              <a:t>HBc</a:t>
            </a:r>
            <a:r>
              <a:rPr lang="en-GB" altLang="zh-CN" sz="2400" b="1" dirty="0">
                <a:latin typeface="Times New Roman" pitchFamily="18" charset="0"/>
                <a:ea typeface="+mn-ea"/>
                <a:cs typeface="Times New Roman" pitchFamily="18" charset="0"/>
              </a:rPr>
              <a:t>, Anti-</a:t>
            </a:r>
            <a:r>
              <a:rPr lang="en-GB" altLang="zh-CN" sz="2400" b="1" dirty="0" err="1">
                <a:latin typeface="Times New Roman" pitchFamily="18" charset="0"/>
                <a:ea typeface="+mn-ea"/>
                <a:cs typeface="Times New Roman" pitchFamily="18" charset="0"/>
              </a:rPr>
              <a:t>HBc</a:t>
            </a:r>
            <a:r>
              <a:rPr lang="en-GB" altLang="zh-CN" sz="2400" b="1" dirty="0">
                <a:latin typeface="Times New Roman" pitchFamily="18" charset="0"/>
                <a:ea typeface="+mn-ea"/>
                <a:cs typeface="Times New Roman" pitchFamily="18" charset="0"/>
              </a:rPr>
              <a:t>-</a:t>
            </a:r>
            <a:r>
              <a:rPr lang="en-GB" altLang="zh-CN" sz="2400" b="1" dirty="0" err="1">
                <a:latin typeface="Times New Roman" pitchFamily="18" charset="0"/>
                <a:ea typeface="+mn-ea"/>
                <a:cs typeface="Times New Roman" pitchFamily="18" charset="0"/>
              </a:rPr>
              <a:t>IgM</a:t>
            </a:r>
            <a:endParaRPr lang="en-GB" altLang="zh-CN" sz="2400" b="1" dirty="0">
              <a:latin typeface="Times New Roman" pitchFamily="18" charset="0"/>
              <a:ea typeface="+mn-ea"/>
              <a:cs typeface="Times New Roman" pitchFamily="18" charset="0"/>
            </a:endParaRPr>
          </a:p>
          <a:p>
            <a:pPr marL="342900" indent="-342900">
              <a:spcBef>
                <a:spcPct val="20000"/>
              </a:spcBef>
              <a:buClr>
                <a:schemeClr val="tx2"/>
              </a:buClr>
              <a:buSzPct val="60000"/>
              <a:buFont typeface="Wingdings" pitchFamily="2" charset="2"/>
              <a:buChar char="n"/>
              <a:defRPr/>
            </a:pPr>
            <a:r>
              <a:rPr lang="en-GB" altLang="zh-CN" sz="2400" b="1" dirty="0">
                <a:latin typeface="Times New Roman" pitchFamily="18" charset="0"/>
                <a:ea typeface="+mn-ea"/>
                <a:cs typeface="Times New Roman" pitchFamily="18" charset="0"/>
              </a:rPr>
              <a:t>Anti-</a:t>
            </a:r>
            <a:r>
              <a:rPr lang="en-GB" altLang="zh-CN" sz="2400" b="1" dirty="0" err="1">
                <a:latin typeface="Times New Roman" pitchFamily="18" charset="0"/>
                <a:ea typeface="+mn-ea"/>
                <a:cs typeface="Times New Roman" pitchFamily="18" charset="0"/>
              </a:rPr>
              <a:t>HBe</a:t>
            </a:r>
            <a:endParaRPr lang="en-GB" altLang="zh-CN" sz="2400" b="1" dirty="0">
              <a:latin typeface="Times New Roman" pitchFamily="18" charset="0"/>
              <a:ea typeface="+mn-ea"/>
              <a:cs typeface="Times New Roman" pitchFamily="18" charset="0"/>
            </a:endParaRPr>
          </a:p>
          <a:p>
            <a:pPr marL="342900" indent="-342900">
              <a:spcBef>
                <a:spcPct val="20000"/>
              </a:spcBef>
              <a:buClr>
                <a:schemeClr val="tx2"/>
              </a:buClr>
              <a:buSzPct val="60000"/>
              <a:buFont typeface="Wingdings" pitchFamily="2" charset="2"/>
              <a:buChar char="n"/>
              <a:defRPr/>
            </a:pPr>
            <a:r>
              <a:rPr lang="en-GB" altLang="zh-CN" sz="2400" b="1" dirty="0">
                <a:latin typeface="Times New Roman" pitchFamily="18" charset="0"/>
                <a:ea typeface="+mn-ea"/>
                <a:cs typeface="Times New Roman" pitchFamily="18" charset="0"/>
              </a:rPr>
              <a:t>Anti-HBs</a:t>
            </a:r>
          </a:p>
          <a:p>
            <a:pPr marL="342900" indent="-342900">
              <a:spcBef>
                <a:spcPct val="20000"/>
              </a:spcBef>
              <a:buClr>
                <a:schemeClr val="tx2"/>
              </a:buClr>
              <a:buSzPct val="60000"/>
              <a:buFont typeface="Wingdings" pitchFamily="2" charset="2"/>
              <a:buChar char="n"/>
              <a:defRPr/>
            </a:pPr>
            <a:endParaRPr lang="en-GB" altLang="zh-CN" sz="2400" b="1" dirty="0">
              <a:latin typeface="Times New Roman" pitchFamily="18" charset="0"/>
              <a:ea typeface="+mn-ea"/>
              <a:cs typeface="Times New Roman" pitchFamily="18" charset="0"/>
            </a:endParaRPr>
          </a:p>
          <a:p>
            <a:pPr marL="342900" indent="-342900">
              <a:spcBef>
                <a:spcPct val="160000"/>
              </a:spcBef>
              <a:buClr>
                <a:schemeClr val="tx2"/>
              </a:buClr>
              <a:buSzPct val="75000"/>
              <a:buFont typeface="Arial" pitchFamily="34" charset="0"/>
              <a:buNone/>
              <a:defRPr/>
            </a:pPr>
            <a:r>
              <a:rPr lang="en-GB" altLang="zh-CN" sz="2400" b="1" dirty="0">
                <a:solidFill>
                  <a:srgbClr val="800000"/>
                </a:solidFill>
                <a:latin typeface="Times New Roman" pitchFamily="18" charset="0"/>
                <a:ea typeface="+mn-ea"/>
                <a:cs typeface="Times New Roman" pitchFamily="18" charset="0"/>
              </a:rPr>
              <a:t>Severity of liver damage</a:t>
            </a:r>
          </a:p>
          <a:p>
            <a:pPr marL="342900" indent="-342900">
              <a:spcBef>
                <a:spcPct val="20000"/>
              </a:spcBef>
              <a:buClr>
                <a:schemeClr val="tx2"/>
              </a:buClr>
              <a:buSzPct val="60000"/>
              <a:buFont typeface="Wingdings" pitchFamily="2" charset="2"/>
              <a:buChar char="n"/>
              <a:defRPr/>
            </a:pPr>
            <a:r>
              <a:rPr lang="en-GB" altLang="zh-CN" sz="2400" b="1" dirty="0" err="1">
                <a:latin typeface="Times New Roman" pitchFamily="18" charset="0"/>
                <a:ea typeface="+mn-ea"/>
                <a:cs typeface="Times New Roman" pitchFamily="18" charset="0"/>
              </a:rPr>
              <a:t>Bilirubin</a:t>
            </a:r>
            <a:endParaRPr lang="en-GB" altLang="zh-CN" sz="2400" b="1" dirty="0">
              <a:latin typeface="Times New Roman" pitchFamily="18" charset="0"/>
              <a:ea typeface="+mn-ea"/>
              <a:cs typeface="Times New Roman" pitchFamily="18" charset="0"/>
            </a:endParaRPr>
          </a:p>
          <a:p>
            <a:pPr marL="342900" indent="-342900">
              <a:spcBef>
                <a:spcPct val="20000"/>
              </a:spcBef>
              <a:buClr>
                <a:schemeClr val="tx2"/>
              </a:buClr>
              <a:buSzPct val="60000"/>
              <a:buFont typeface="Wingdings" pitchFamily="2" charset="2"/>
              <a:buChar char="n"/>
              <a:defRPr/>
            </a:pPr>
            <a:r>
              <a:rPr lang="en-GB" altLang="zh-CN" sz="2400" b="1" dirty="0">
                <a:latin typeface="Times New Roman" pitchFamily="18" charset="0"/>
                <a:ea typeface="+mn-ea"/>
                <a:cs typeface="Times New Roman" pitchFamily="18" charset="0"/>
              </a:rPr>
              <a:t>Albumin</a:t>
            </a:r>
          </a:p>
          <a:p>
            <a:pPr marL="342900" indent="-342900">
              <a:spcBef>
                <a:spcPct val="20000"/>
              </a:spcBef>
              <a:buClr>
                <a:schemeClr val="tx2"/>
              </a:buClr>
              <a:buSzPct val="60000"/>
              <a:buFont typeface="Wingdings" pitchFamily="2" charset="2"/>
              <a:buChar char="n"/>
              <a:defRPr/>
            </a:pPr>
            <a:r>
              <a:rPr lang="en-GB" altLang="zh-CN" sz="2400" b="1" dirty="0" err="1">
                <a:latin typeface="Times New Roman" pitchFamily="18" charset="0"/>
                <a:ea typeface="+mn-ea"/>
                <a:cs typeface="Times New Roman" pitchFamily="18" charset="0"/>
              </a:rPr>
              <a:t>Prothrombin</a:t>
            </a:r>
            <a:r>
              <a:rPr lang="en-GB" altLang="zh-CN" sz="2400" b="1" dirty="0">
                <a:latin typeface="Times New Roman" pitchFamily="18" charset="0"/>
                <a:ea typeface="+mn-ea"/>
                <a:cs typeface="Times New Roman" pitchFamily="18" charset="0"/>
              </a:rPr>
              <a:t> time</a:t>
            </a:r>
            <a:endParaRPr lang="en-US" altLang="zh-CN" sz="2400" b="1" dirty="0">
              <a:latin typeface="Times New Roman" pitchFamily="18" charset="0"/>
              <a:ea typeface="+mn-ea"/>
              <a:cs typeface="Times New Roman" pitchFamily="18" charset="0"/>
            </a:endParaRPr>
          </a:p>
        </p:txBody>
      </p:sp>
      <p:pic>
        <p:nvPicPr>
          <p:cNvPr id="5" name="图片 4"/>
          <p:cNvPicPr>
            <a:picLocks noChangeAspect="1"/>
          </p:cNvPicPr>
          <p:nvPr/>
        </p:nvPicPr>
        <p:blipFill>
          <a:blip r:embed="rId2" cstate="print"/>
          <a:stretch>
            <a:fillRect/>
          </a:stretch>
        </p:blipFill>
        <p:spPr>
          <a:xfrm>
            <a:off x="5925175" y="2705206"/>
            <a:ext cx="3218825" cy="41527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mmexport1375934070981.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2-3 HBV定量检测试剂盒医疗器械注册证.jpg"/>
          <p:cNvPicPr>
            <a:picLocks noChangeAspect="1"/>
          </p:cNvPicPr>
          <p:nvPr/>
        </p:nvPicPr>
        <p:blipFill rotWithShape="1">
          <a:blip r:embed="rId2" cstate="print"/>
          <a:srcRect r="3186"/>
          <a:stretch>
            <a:fillRect/>
          </a:stretch>
        </p:blipFill>
        <p:spPr>
          <a:xfrm>
            <a:off x="805437" y="1931150"/>
            <a:ext cx="2809127" cy="4019924"/>
          </a:xfrm>
          <a:prstGeom prst="rect">
            <a:avLst/>
          </a:prstGeom>
        </p:spPr>
      </p:pic>
      <p:sp>
        <p:nvSpPr>
          <p:cNvPr id="5" name="标题 3"/>
          <p:cNvSpPr>
            <a:spLocks noGrp="1"/>
          </p:cNvSpPr>
          <p:nvPr/>
        </p:nvSpPr>
        <p:spPr>
          <a:xfrm>
            <a:off x="597190" y="373184"/>
            <a:ext cx="7950280"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kern="1200" dirty="0">
                <a:solidFill>
                  <a:srgbClr val="E60039"/>
                </a:solidFill>
                <a:latin typeface="微软雅黑" panose="020B0503020204020204" pitchFamily="34" charset="-122"/>
                <a:ea typeface="微软雅黑" panose="020B0503020204020204" pitchFamily="34" charset="-122"/>
              </a:rPr>
              <a:t>试剂盒的广泛应用产生巨大的直接经济效益</a:t>
            </a:r>
            <a:br>
              <a:rPr lang="zh-CN" altLang="en-US" sz="3600" b="1" kern="1200" dirty="0">
                <a:solidFill>
                  <a:srgbClr val="E60039"/>
                </a:solidFill>
                <a:latin typeface="微软雅黑" panose="020B0503020204020204" pitchFamily="34" charset="-122"/>
                <a:ea typeface="微软雅黑" panose="020B0503020204020204" pitchFamily="34" charset="-122"/>
              </a:rPr>
            </a:br>
            <a:r>
              <a:rPr lang="zh-CN" altLang="en-US" sz="3600" b="1" dirty="0">
                <a:solidFill>
                  <a:srgbClr val="E60039"/>
                </a:solidFill>
                <a:latin typeface="微软雅黑" panose="020B0503020204020204" pitchFamily="34" charset="-122"/>
                <a:ea typeface="微软雅黑" panose="020B0503020204020204" pitchFamily="34" charset="-122"/>
              </a:rPr>
              <a:t>在国内300多家单位得到临床推广应用</a:t>
            </a:r>
          </a:p>
        </p:txBody>
      </p:sp>
      <p:grpSp>
        <p:nvGrpSpPr>
          <p:cNvPr id="2" name="组合 4"/>
          <p:cNvGrpSpPr/>
          <p:nvPr/>
        </p:nvGrpSpPr>
        <p:grpSpPr>
          <a:xfrm>
            <a:off x="3890396" y="1875321"/>
            <a:ext cx="4390188" cy="3897328"/>
            <a:chOff x="3890396" y="1875321"/>
            <a:chExt cx="4390188" cy="3897328"/>
          </a:xfrm>
        </p:grpSpPr>
        <p:sp>
          <p:nvSpPr>
            <p:cNvPr id="36" name="TextBox 35"/>
            <p:cNvSpPr txBox="1"/>
            <p:nvPr/>
          </p:nvSpPr>
          <p:spPr>
            <a:xfrm rot="16200000">
              <a:off x="2510595" y="3255122"/>
              <a:ext cx="3167457" cy="407856"/>
            </a:xfrm>
            <a:prstGeom prst="rect">
              <a:avLst/>
            </a:prstGeom>
            <a:noFill/>
          </p:spPr>
          <p:txBody>
            <a:bodyPr wrap="none" rtlCol="0">
              <a:spAutoFit/>
            </a:bodyPr>
            <a:lstStyle/>
            <a:p>
              <a:pPr algn="r"/>
              <a:r>
                <a:rPr lang="en-US" altLang="zh-CN" sz="1600" b="1" dirty="0" smtClean="0">
                  <a:latin typeface="微软雅黑" panose="020B0503020204020204" pitchFamily="34" charset="-122"/>
                  <a:ea typeface="微软雅黑" panose="020B0503020204020204" pitchFamily="34" charset="-122"/>
                </a:rPr>
                <a:t>3 </a:t>
              </a:r>
              <a:r>
                <a:rPr lang="zh-CN" altLang="en-US" sz="1600" b="1" dirty="0" smtClean="0">
                  <a:latin typeface="微软雅黑" panose="020B0503020204020204" pitchFamily="34" charset="-122"/>
                  <a:ea typeface="微软雅黑" panose="020B0503020204020204" pitchFamily="34" charset="-122"/>
                </a:rPr>
                <a:t>年累计医疗支出（万元）</a:t>
              </a:r>
              <a:endParaRPr lang="zh-CN" altLang="en-US" sz="1600" b="1" dirty="0">
                <a:latin typeface="微软雅黑" panose="020B0503020204020204" pitchFamily="34" charset="-122"/>
                <a:ea typeface="微软雅黑" panose="020B0503020204020204" pitchFamily="34" charset="-122"/>
              </a:endParaRPr>
            </a:p>
          </p:txBody>
        </p:sp>
        <p:sp>
          <p:nvSpPr>
            <p:cNvPr id="22" name="矩形 21"/>
            <p:cNvSpPr/>
            <p:nvPr/>
          </p:nvSpPr>
          <p:spPr>
            <a:xfrm>
              <a:off x="4893669" y="2164100"/>
              <a:ext cx="3386915" cy="34131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4811051" y="5563485"/>
              <a:ext cx="34695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893669" y="2164100"/>
              <a:ext cx="0" cy="3399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811051" y="2689454"/>
              <a:ext cx="34695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811051" y="3264260"/>
              <a:ext cx="34695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811051" y="3839067"/>
              <a:ext cx="34695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811051" y="4413873"/>
              <a:ext cx="34695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811051" y="4988680"/>
              <a:ext cx="34695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006435" y="3631919"/>
              <a:ext cx="876638" cy="407857"/>
            </a:xfrm>
            <a:prstGeom prst="rect">
              <a:avLst/>
            </a:prstGeom>
            <a:noFill/>
          </p:spPr>
          <p:txBody>
            <a:bodyPr wrap="square" rtlCol="0">
              <a:spAutoFit/>
            </a:bodyPr>
            <a:lstStyle/>
            <a:p>
              <a:pPr algn="r"/>
              <a:r>
                <a:rPr lang="en-US" altLang="zh-CN" sz="1600" b="1" dirty="0" smtClean="0">
                  <a:latin typeface="Times New Roman" panose="02020603050405020304" pitchFamily="18" charset="0"/>
                  <a:cs typeface="Times New Roman" panose="02020603050405020304" pitchFamily="18" charset="0"/>
                </a:rPr>
                <a:t>6000</a:t>
              </a:r>
              <a:endParaRPr lang="zh-CN" altLang="en-US" sz="1600" b="1" dirty="0">
                <a:latin typeface="Times New Roman" panose="02020603050405020304" pitchFamily="18" charset="0"/>
                <a:cs typeface="Times New Roman" panose="02020603050405020304" pitchFamily="18" charset="0"/>
              </a:endParaRPr>
            </a:p>
          </p:txBody>
        </p:sp>
        <p:sp>
          <p:nvSpPr>
            <p:cNvPr id="43" name="TextBox 42"/>
            <p:cNvSpPr txBox="1"/>
            <p:nvPr/>
          </p:nvSpPr>
          <p:spPr>
            <a:xfrm>
              <a:off x="4006435" y="4209544"/>
              <a:ext cx="876638" cy="407857"/>
            </a:xfrm>
            <a:prstGeom prst="rect">
              <a:avLst/>
            </a:prstGeom>
            <a:noFill/>
          </p:spPr>
          <p:txBody>
            <a:bodyPr wrap="square" rtlCol="0">
              <a:spAutoFit/>
            </a:bodyPr>
            <a:lstStyle/>
            <a:p>
              <a:pPr algn="r"/>
              <a:r>
                <a:rPr lang="en-US" altLang="zh-CN" sz="1600" b="1" dirty="0" smtClean="0">
                  <a:latin typeface="Times New Roman" panose="02020603050405020304" pitchFamily="18" charset="0"/>
                  <a:cs typeface="Times New Roman" panose="02020603050405020304" pitchFamily="18" charset="0"/>
                </a:rPr>
                <a:t>4000</a:t>
              </a:r>
              <a:endParaRPr lang="zh-CN" altLang="en-US" sz="1600" b="1" dirty="0">
                <a:latin typeface="Times New Roman" panose="02020603050405020304" pitchFamily="18" charset="0"/>
                <a:cs typeface="Times New Roman" panose="02020603050405020304" pitchFamily="18" charset="0"/>
              </a:endParaRPr>
            </a:p>
          </p:txBody>
        </p:sp>
        <p:sp>
          <p:nvSpPr>
            <p:cNvPr id="44" name="TextBox 43"/>
            <p:cNvSpPr txBox="1"/>
            <p:nvPr/>
          </p:nvSpPr>
          <p:spPr>
            <a:xfrm>
              <a:off x="4006435" y="4787168"/>
              <a:ext cx="876638" cy="407857"/>
            </a:xfrm>
            <a:prstGeom prst="rect">
              <a:avLst/>
            </a:prstGeom>
            <a:noFill/>
          </p:spPr>
          <p:txBody>
            <a:bodyPr wrap="square" rtlCol="0">
              <a:spAutoFit/>
            </a:bodyPr>
            <a:lstStyle/>
            <a:p>
              <a:pPr algn="r"/>
              <a:r>
                <a:rPr lang="en-US" altLang="zh-CN" sz="1600" b="1" dirty="0" smtClean="0">
                  <a:latin typeface="Times New Roman" panose="02020603050405020304" pitchFamily="18" charset="0"/>
                  <a:cs typeface="Times New Roman" panose="02020603050405020304" pitchFamily="18" charset="0"/>
                </a:rPr>
                <a:t>2000</a:t>
              </a:r>
              <a:endParaRPr lang="zh-CN" altLang="en-US" sz="1600" b="1" dirty="0">
                <a:latin typeface="Times New Roman" panose="02020603050405020304" pitchFamily="18" charset="0"/>
                <a:cs typeface="Times New Roman" panose="02020603050405020304" pitchFamily="18" charset="0"/>
              </a:endParaRPr>
            </a:p>
          </p:txBody>
        </p:sp>
        <p:sp>
          <p:nvSpPr>
            <p:cNvPr id="45" name="TextBox 44"/>
            <p:cNvSpPr txBox="1"/>
            <p:nvPr/>
          </p:nvSpPr>
          <p:spPr>
            <a:xfrm>
              <a:off x="4006435" y="5364792"/>
              <a:ext cx="876638" cy="407857"/>
            </a:xfrm>
            <a:prstGeom prst="rect">
              <a:avLst/>
            </a:prstGeom>
            <a:noFill/>
          </p:spPr>
          <p:txBody>
            <a:bodyPr wrap="square" rtlCol="0">
              <a:spAutoFit/>
            </a:bodyPr>
            <a:lstStyle/>
            <a:p>
              <a:pPr algn="r"/>
              <a:r>
                <a:rPr lang="en-US" altLang="zh-CN" sz="1600" b="1" dirty="0" smtClean="0">
                  <a:latin typeface="Times New Roman" panose="02020603050405020304" pitchFamily="18" charset="0"/>
                  <a:cs typeface="Times New Roman" panose="02020603050405020304" pitchFamily="18" charset="0"/>
                </a:rPr>
                <a:t>0</a:t>
              </a:r>
              <a:endParaRPr lang="zh-CN" altLang="en-US" sz="1600" b="1" dirty="0">
                <a:latin typeface="Times New Roman" panose="02020603050405020304" pitchFamily="18" charset="0"/>
                <a:cs typeface="Times New Roman" panose="02020603050405020304" pitchFamily="18" charset="0"/>
              </a:endParaRPr>
            </a:p>
          </p:txBody>
        </p:sp>
        <p:sp>
          <p:nvSpPr>
            <p:cNvPr id="46" name="TextBox 45"/>
            <p:cNvSpPr txBox="1"/>
            <p:nvPr/>
          </p:nvSpPr>
          <p:spPr>
            <a:xfrm>
              <a:off x="4006435" y="3054295"/>
              <a:ext cx="876638" cy="407857"/>
            </a:xfrm>
            <a:prstGeom prst="rect">
              <a:avLst/>
            </a:prstGeom>
            <a:noFill/>
          </p:spPr>
          <p:txBody>
            <a:bodyPr wrap="square" rtlCol="0">
              <a:spAutoFit/>
            </a:bodyPr>
            <a:lstStyle/>
            <a:p>
              <a:pPr algn="r"/>
              <a:r>
                <a:rPr lang="en-US" altLang="zh-CN" sz="1600" b="1" dirty="0" smtClean="0">
                  <a:latin typeface="Times New Roman" panose="02020603050405020304" pitchFamily="18" charset="0"/>
                  <a:cs typeface="Times New Roman" panose="02020603050405020304" pitchFamily="18" charset="0"/>
                </a:rPr>
                <a:t>8000</a:t>
              </a:r>
              <a:endParaRPr lang="zh-CN" altLang="en-US" sz="1600" b="1" dirty="0">
                <a:latin typeface="Times New Roman" panose="02020603050405020304" pitchFamily="18" charset="0"/>
                <a:cs typeface="Times New Roman" panose="02020603050405020304" pitchFamily="18" charset="0"/>
              </a:endParaRPr>
            </a:p>
          </p:txBody>
        </p:sp>
        <p:sp>
          <p:nvSpPr>
            <p:cNvPr id="47" name="TextBox 46"/>
            <p:cNvSpPr txBox="1"/>
            <p:nvPr/>
          </p:nvSpPr>
          <p:spPr>
            <a:xfrm>
              <a:off x="4006435" y="2476671"/>
              <a:ext cx="876638" cy="407857"/>
            </a:xfrm>
            <a:prstGeom prst="rect">
              <a:avLst/>
            </a:prstGeom>
            <a:noFill/>
          </p:spPr>
          <p:txBody>
            <a:bodyPr wrap="square" rtlCol="0">
              <a:spAutoFit/>
            </a:bodyPr>
            <a:lstStyle/>
            <a:p>
              <a:pPr algn="r"/>
              <a:r>
                <a:rPr lang="en-US" altLang="zh-CN" sz="1600" b="1" dirty="0" smtClean="0">
                  <a:latin typeface="Times New Roman" panose="02020603050405020304" pitchFamily="18" charset="0"/>
                  <a:cs typeface="Times New Roman" panose="02020603050405020304" pitchFamily="18" charset="0"/>
                </a:rPr>
                <a:t>10000</a:t>
              </a:r>
              <a:endParaRPr lang="zh-CN" altLang="en-US" sz="1600" b="1" dirty="0">
                <a:latin typeface="Times New Roman" panose="02020603050405020304" pitchFamily="18" charset="0"/>
                <a:cs typeface="Times New Roman" panose="02020603050405020304" pitchFamily="18" charset="0"/>
              </a:endParaRPr>
            </a:p>
          </p:txBody>
        </p:sp>
        <p:sp>
          <p:nvSpPr>
            <p:cNvPr id="53" name="TextBox 52"/>
            <p:cNvSpPr txBox="1"/>
            <p:nvPr/>
          </p:nvSpPr>
          <p:spPr>
            <a:xfrm>
              <a:off x="4006435" y="1960172"/>
              <a:ext cx="876638" cy="407857"/>
            </a:xfrm>
            <a:prstGeom prst="rect">
              <a:avLst/>
            </a:prstGeom>
            <a:noFill/>
          </p:spPr>
          <p:txBody>
            <a:bodyPr wrap="square" rtlCol="0">
              <a:spAutoFit/>
            </a:bodyPr>
            <a:lstStyle/>
            <a:p>
              <a:pPr algn="r"/>
              <a:r>
                <a:rPr lang="en-US" altLang="zh-CN" sz="1600" b="1" dirty="0" smtClean="0">
                  <a:latin typeface="Times New Roman" panose="02020603050405020304" pitchFamily="18" charset="0"/>
                  <a:cs typeface="Times New Roman" panose="02020603050405020304" pitchFamily="18" charset="0"/>
                </a:rPr>
                <a:t>12000</a:t>
              </a:r>
              <a:endParaRPr lang="zh-CN" altLang="en-US" sz="1600" b="1" dirty="0">
                <a:latin typeface="Times New Roman" panose="02020603050405020304" pitchFamily="18" charset="0"/>
                <a:cs typeface="Times New Roman" panose="02020603050405020304" pitchFamily="18" charset="0"/>
              </a:endParaRPr>
            </a:p>
          </p:txBody>
        </p:sp>
        <p:cxnSp>
          <p:nvCxnSpPr>
            <p:cNvPr id="54" name="直接连接符 53"/>
            <p:cNvCxnSpPr/>
            <p:nvPr/>
          </p:nvCxnSpPr>
          <p:spPr>
            <a:xfrm>
              <a:off x="4811051" y="2164100"/>
              <a:ext cx="34695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6"/>
          <p:cNvGrpSpPr/>
          <p:nvPr/>
        </p:nvGrpSpPr>
        <p:grpSpPr>
          <a:xfrm>
            <a:off x="4907975" y="2391633"/>
            <a:ext cx="1693457" cy="3593478"/>
            <a:chOff x="4907975" y="2391633"/>
            <a:chExt cx="1693457" cy="3593478"/>
          </a:xfrm>
        </p:grpSpPr>
        <p:sp>
          <p:nvSpPr>
            <p:cNvPr id="26" name="TextBox 25"/>
            <p:cNvSpPr txBox="1"/>
            <p:nvPr/>
          </p:nvSpPr>
          <p:spPr>
            <a:xfrm>
              <a:off x="4907975" y="5577254"/>
              <a:ext cx="1693457" cy="407857"/>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进口试剂</a:t>
              </a:r>
              <a:endParaRPr lang="zh-CN" altLang="en-US" sz="1600" b="1" dirty="0">
                <a:latin typeface="微软雅黑" panose="020B0503020204020204" pitchFamily="34" charset="-122"/>
                <a:ea typeface="微软雅黑" panose="020B0503020204020204" pitchFamily="34" charset="-122"/>
              </a:endParaRPr>
            </a:p>
          </p:txBody>
        </p:sp>
        <p:sp>
          <p:nvSpPr>
            <p:cNvPr id="48" name="矩形 47"/>
            <p:cNvSpPr/>
            <p:nvPr/>
          </p:nvSpPr>
          <p:spPr>
            <a:xfrm>
              <a:off x="5408705" y="2401126"/>
              <a:ext cx="743564" cy="31485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67108" y="2391633"/>
              <a:ext cx="826757" cy="407857"/>
            </a:xfrm>
            <a:prstGeom prst="rect">
              <a:avLst/>
            </a:prstGeom>
          </p:spPr>
          <p:txBody>
            <a:bodyPr wrap="none">
              <a:spAutoFit/>
            </a:bodyPr>
            <a:lstStyle/>
            <a:p>
              <a:pPr algn="ctr"/>
              <a:r>
                <a:rPr lang="en-US" altLang="zh-CN" sz="16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11000</a:t>
              </a:r>
              <a:endPar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4" name="组合 1"/>
          <p:cNvGrpSpPr/>
          <p:nvPr/>
        </p:nvGrpSpPr>
        <p:grpSpPr>
          <a:xfrm>
            <a:off x="6716059" y="3505200"/>
            <a:ext cx="1211208" cy="2472334"/>
            <a:chOff x="6982759" y="3498276"/>
            <a:chExt cx="1211208" cy="2479259"/>
          </a:xfrm>
        </p:grpSpPr>
        <p:sp>
          <p:nvSpPr>
            <p:cNvPr id="27" name="TextBox 26"/>
            <p:cNvSpPr txBox="1"/>
            <p:nvPr/>
          </p:nvSpPr>
          <p:spPr>
            <a:xfrm>
              <a:off x="6982759" y="5569678"/>
              <a:ext cx="1211208" cy="407857"/>
            </a:xfrm>
            <a:prstGeom prst="rect">
              <a:avLst/>
            </a:prstGeom>
            <a:noFill/>
          </p:spPr>
          <p:txBody>
            <a:bodyPr wrap="none" rtlCol="0">
              <a:spAutoFit/>
            </a:bodyPr>
            <a:lstStyle/>
            <a:p>
              <a:pPr algn="ctr"/>
              <a:r>
                <a:rPr lang="zh-CN" altLang="en-US" sz="1600" b="1" dirty="0" smtClean="0">
                  <a:latin typeface="微软雅黑" panose="020B0503020204020204" pitchFamily="34" charset="-122"/>
                  <a:ea typeface="微软雅黑" panose="020B0503020204020204" pitchFamily="34" charset="-122"/>
                </a:rPr>
                <a:t>国产试剂</a:t>
              </a:r>
              <a:endParaRPr lang="zh-CN" altLang="en-US" sz="1600" b="1" dirty="0">
                <a:latin typeface="微软雅黑" panose="020B0503020204020204" pitchFamily="34" charset="-122"/>
                <a:ea typeface="微软雅黑" panose="020B0503020204020204" pitchFamily="34" charset="-122"/>
              </a:endParaRPr>
            </a:p>
          </p:txBody>
        </p:sp>
        <p:sp>
          <p:nvSpPr>
            <p:cNvPr id="49" name="矩形 48"/>
            <p:cNvSpPr/>
            <p:nvPr/>
          </p:nvSpPr>
          <p:spPr>
            <a:xfrm>
              <a:off x="7216582" y="3498276"/>
              <a:ext cx="743564" cy="205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7162604" y="3512165"/>
              <a:ext cx="851514" cy="338554"/>
            </a:xfrm>
            <a:prstGeom prst="rect">
              <a:avLst/>
            </a:prstGeom>
            <a:noFill/>
          </p:spPr>
          <p:txBody>
            <a:bodyPr wrap="none" rtlCol="0">
              <a:spAutoFit/>
            </a:bodyPr>
            <a:lstStyle/>
            <a:p>
              <a:pPr algn="ctr"/>
              <a:r>
                <a:rPr lang="en-US" altLang="zh-CN"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7227.59</a:t>
              </a:r>
              <a:endParaRPr lang="zh-CN" altLang="en-US" sz="1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6" name="组合 17"/>
          <p:cNvGrpSpPr/>
          <p:nvPr/>
        </p:nvGrpSpPr>
        <p:grpSpPr>
          <a:xfrm>
            <a:off x="6214845" y="1997840"/>
            <a:ext cx="2038499" cy="1502446"/>
            <a:chOff x="6172063" y="2090057"/>
            <a:chExt cx="1692123" cy="1247152"/>
          </a:xfrm>
        </p:grpSpPr>
        <p:sp>
          <p:nvSpPr>
            <p:cNvPr id="16" name="爆炸形 1 15"/>
            <p:cNvSpPr/>
            <p:nvPr/>
          </p:nvSpPr>
          <p:spPr>
            <a:xfrm>
              <a:off x="6172063" y="2090057"/>
              <a:ext cx="1692123" cy="1247152"/>
            </a:xfrm>
            <a:prstGeom prst="irregularSeal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6305679" y="2362267"/>
              <a:ext cx="1405711" cy="646331"/>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节省</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en-US" altLang="zh-CN" b="1" dirty="0">
                  <a:solidFill>
                    <a:schemeClr val="bg1"/>
                  </a:solidFill>
                  <a:latin typeface="微软雅黑" panose="020B0503020204020204" pitchFamily="34" charset="-122"/>
                  <a:ea typeface="微软雅黑" panose="020B0503020204020204" pitchFamily="34" charset="-122"/>
                </a:rPr>
                <a:t>3800</a:t>
              </a:r>
              <a:r>
                <a:rPr lang="zh-CN" altLang="en-US" b="1" dirty="0">
                  <a:solidFill>
                    <a:schemeClr val="bg1"/>
                  </a:solidFill>
                  <a:latin typeface="微软雅黑" panose="020B0503020204020204" pitchFamily="34" charset="-122"/>
                  <a:ea typeface="微软雅黑" panose="020B0503020204020204" pitchFamily="34" charset="-122"/>
                </a:rPr>
                <a:t>万元</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3750"/>
                                  </p:stCondLst>
                                  <p:childTnLst>
                                    <p:set>
                                      <p:cBhvr>
                                        <p:cTn id="6" dur="1" fill="hold">
                                          <p:stCondLst>
                                            <p:cond delay="0"/>
                                          </p:stCondLst>
                                        </p:cTn>
                                        <p:tgtEl>
                                          <p:spTgt spid="2"/>
                                        </p:tgtEl>
                                        <p:attrNameLst>
                                          <p:attrName>style.visibility</p:attrName>
                                        </p:attrNameLst>
                                      </p:cBhvr>
                                      <p:to>
                                        <p:strVal val="visible"/>
                                      </p:to>
                                    </p:set>
                                  </p:childTnLst>
                                </p:cTn>
                              </p:par>
                              <p:par>
                                <p:cTn id="7" presetID="22" presetClass="entr" presetSubtype="4" fill="hold" nodeType="withEffect">
                                  <p:stCondLst>
                                    <p:cond delay="4000"/>
                                  </p:stCondLst>
                                  <p:childTnLst>
                                    <p:set>
                                      <p:cBhvr>
                                        <p:cTn id="8" dur="1" fill="hold">
                                          <p:stCondLst>
                                            <p:cond delay="0"/>
                                          </p:stCondLst>
                                        </p:cTn>
                                        <p:tgtEl>
                                          <p:spTgt spid="4"/>
                                        </p:tgtEl>
                                        <p:attrNameLst>
                                          <p:attrName>style.visibility</p:attrName>
                                        </p:attrNameLst>
                                      </p:cBhvr>
                                      <p:to>
                                        <p:strVal val="visible"/>
                                      </p:to>
                                    </p:set>
                                    <p:animEffect transition="in" filter="wipe(down)">
                                      <p:cBhvr>
                                        <p:cTn id="9" dur="250"/>
                                        <p:tgtEl>
                                          <p:spTgt spid="4"/>
                                        </p:tgtEl>
                                      </p:cBhvr>
                                    </p:animEffect>
                                  </p:childTnLst>
                                </p:cTn>
                              </p:par>
                              <p:par>
                                <p:cTn id="10" presetID="22" presetClass="entr" presetSubtype="4" fill="hold" nodeType="withEffect">
                                  <p:stCondLst>
                                    <p:cond delay="780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53" presetClass="entr" presetSubtype="16" fill="hold" nodeType="withEffect">
                                  <p:stCondLst>
                                    <p:cond delay="10500"/>
                                  </p:stCondLst>
                                  <p:childTnLst>
                                    <p:set>
                                      <p:cBhvr>
                                        <p:cTn id="14" dur="1" fill="hold">
                                          <p:stCondLst>
                                            <p:cond delay="0"/>
                                          </p:stCondLst>
                                        </p:cTn>
                                        <p:tgtEl>
                                          <p:spTgt spid="6"/>
                                        </p:tgtEl>
                                        <p:attrNameLst>
                                          <p:attrName>style.visibility</p:attrName>
                                        </p:attrNameLst>
                                      </p:cBhvr>
                                      <p:to>
                                        <p:strVal val="visible"/>
                                      </p:to>
                                    </p:set>
                                    <p:anim calcmode="lin" valueType="num">
                                      <p:cBhvr>
                                        <p:cTn id="15" dur="250" fill="hold"/>
                                        <p:tgtEl>
                                          <p:spTgt spid="6"/>
                                        </p:tgtEl>
                                        <p:attrNameLst>
                                          <p:attrName>ppt_w</p:attrName>
                                        </p:attrNameLst>
                                      </p:cBhvr>
                                      <p:tavLst>
                                        <p:tav tm="0">
                                          <p:val>
                                            <p:fltVal val="0"/>
                                          </p:val>
                                        </p:tav>
                                        <p:tav tm="100000">
                                          <p:val>
                                            <p:strVal val="#ppt_w"/>
                                          </p:val>
                                        </p:tav>
                                      </p:tavLst>
                                    </p:anim>
                                    <p:anim calcmode="lin" valueType="num">
                                      <p:cBhvr>
                                        <p:cTn id="16" dur="250" fill="hold"/>
                                        <p:tgtEl>
                                          <p:spTgt spid="6"/>
                                        </p:tgtEl>
                                        <p:attrNameLst>
                                          <p:attrName>ppt_h</p:attrName>
                                        </p:attrNameLst>
                                      </p:cBhvr>
                                      <p:tavLst>
                                        <p:tav tm="0">
                                          <p:val>
                                            <p:fltVal val="0"/>
                                          </p:val>
                                        </p:tav>
                                        <p:tav tm="100000">
                                          <p:val>
                                            <p:strVal val="#ppt_h"/>
                                          </p:val>
                                        </p:tav>
                                      </p:tavLst>
                                    </p:anim>
                                    <p:animEffect transition="in" filter="fade">
                                      <p:cBhvr>
                                        <p:cTn id="17"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457200" y="274638"/>
            <a:ext cx="8229600" cy="1143000"/>
          </a:xfrm>
        </p:spPr>
        <p:txBody>
          <a:bodyPr/>
          <a:lstStyle/>
          <a:p>
            <a:pPr algn="ctr"/>
            <a:r>
              <a:rPr altLang="en-US" spc="600" dirty="0" smtClean="0"/>
              <a:t>国家授权专利</a:t>
            </a:r>
            <a:r>
              <a:rPr lang="en-US" altLang="en-US" spc="600" dirty="0" smtClean="0"/>
              <a:t>4</a:t>
            </a:r>
            <a:r>
              <a:rPr lang="zh-CN" altLang="en-US" spc="600" dirty="0" smtClean="0"/>
              <a:t>项</a:t>
            </a:r>
            <a:endParaRPr lang="zh-CN" altLang="en-US" spc="600" dirty="0"/>
          </a:p>
        </p:txBody>
      </p:sp>
      <p:pic>
        <p:nvPicPr>
          <p:cNvPr id="4" name="Picture 5" descr="C:\Users\Administrator\Desktop\3.jpg"/>
          <p:cNvPicPr preferRelativeResize="0">
            <a:picLocks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9068" y="2560147"/>
            <a:ext cx="2487028" cy="3544014"/>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C:\Users\Administrator\Desktop\4.jpg"/>
          <p:cNvPicPr preferRelativeResize="0">
            <a:picLocks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393159" y="1296364"/>
            <a:ext cx="2487028" cy="3544014"/>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3" descr="C:\Users\Administrator\Desktop\1.jpg"/>
          <p:cNvPicPr preferRelativeResize="0">
            <a:picLocks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277250" y="2560147"/>
            <a:ext cx="2487028" cy="3544014"/>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4" descr="C:\Users\Administrator\Desktop\2.jpg"/>
          <p:cNvPicPr preferRelativeResize="0">
            <a:picLocks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161341" y="1296364"/>
            <a:ext cx="2487028" cy="3544014"/>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48" name="Picture 24"/>
          <p:cNvPicPr/>
          <p:nvPr/>
        </p:nvPicPr>
        <p:blipFill>
          <a:blip r:embed="rId3" cstate="print"/>
          <a:stretch>
            <a:fillRect/>
          </a:stretch>
        </p:blipFill>
        <p:spPr>
          <a:xfrm>
            <a:off x="4552950" y="723900"/>
            <a:ext cx="4542155" cy="6078855"/>
          </a:xfrm>
          <a:prstGeom prst="rect">
            <a:avLst/>
          </a:prstGeom>
          <a:noFill/>
          <a:ln w="9525">
            <a:noFill/>
          </a:ln>
        </p:spPr>
      </p:pic>
      <p:pic>
        <p:nvPicPr>
          <p:cNvPr id="5" name="Picture 3" descr="E:\9、专家工作\创之星证书.jpg"/>
          <p:cNvPicPr>
            <a:picLocks noChangeAspect="1" noChangeArrowheads="1"/>
          </p:cNvPicPr>
          <p:nvPr/>
        </p:nvPicPr>
        <p:blipFill>
          <a:blip r:embed="rId4" cstate="print"/>
          <a:srcRect/>
          <a:stretch>
            <a:fillRect/>
          </a:stretch>
        </p:blipFill>
        <p:spPr bwMode="auto">
          <a:xfrm>
            <a:off x="0" y="777070"/>
            <a:ext cx="4499992" cy="608093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Box 4"/>
          <p:cNvSpPr>
            <a:spLocks noChangeArrowheads="1"/>
          </p:cNvSpPr>
          <p:nvPr/>
        </p:nvSpPr>
        <p:spPr bwMode="auto">
          <a:xfrm>
            <a:off x="1819275" y="2933700"/>
            <a:ext cx="5223510" cy="1737360"/>
          </a:xfrm>
          <a:prstGeom prst="rect">
            <a:avLst/>
          </a:prstGeom>
          <a:noFill/>
          <a:ln w="9525" cmpd="sng">
            <a:noFill/>
            <a:miter lim="800000"/>
          </a:ln>
        </p:spPr>
        <p:txBody>
          <a:bodyPr wrap="square">
            <a:spAutoFit/>
          </a:bodyPr>
          <a:lstStyle/>
          <a:p>
            <a:pPr algn="ctr" fontAlgn="auto">
              <a:lnSpc>
                <a:spcPct val="150000"/>
              </a:lnSpc>
            </a:pPr>
            <a:r>
              <a:rPr lang="en-US" altLang="zh-CN" sz="3600" b="1" dirty="0">
                <a:solidFill>
                  <a:srgbClr val="E60039"/>
                </a:solidFill>
                <a:latin typeface="微软雅黑" panose="020B0503020204020204" pitchFamily="34" charset="-122"/>
                <a:ea typeface="微软雅黑" panose="020B0503020204020204" pitchFamily="34" charset="-122"/>
                <a:cs typeface="+mj-cs"/>
                <a:sym typeface="+mn-ea"/>
              </a:rPr>
              <a:t>Action for Cure</a:t>
            </a:r>
            <a:r>
              <a:rPr lang="zh-CN" altLang="en-US" sz="3600" b="1" dirty="0">
                <a:solidFill>
                  <a:srgbClr val="E60039"/>
                </a:solidFill>
                <a:latin typeface="微软雅黑" panose="020B0503020204020204" pitchFamily="34" charset="-122"/>
                <a:ea typeface="微软雅黑" panose="020B0503020204020204" pitchFamily="34" charset="-122"/>
                <a:cs typeface="+mj-cs"/>
                <a:sym typeface="+mn-ea"/>
              </a:rPr>
              <a:t>！</a:t>
            </a:r>
          </a:p>
          <a:p>
            <a:pPr algn="ctr" fontAlgn="auto">
              <a:lnSpc>
                <a:spcPct val="150000"/>
              </a:lnSpc>
            </a:pPr>
            <a:r>
              <a:rPr lang="zh-CN" altLang="en-US" sz="3600" b="1" dirty="0">
                <a:solidFill>
                  <a:srgbClr val="E60039"/>
                </a:solidFill>
                <a:latin typeface="微软雅黑" panose="020B0503020204020204" pitchFamily="34" charset="-122"/>
                <a:ea typeface="微软雅黑" panose="020B0503020204020204" pitchFamily="34" charset="-122"/>
                <a:cs typeface="+mj-cs"/>
                <a:sym typeface="+mn-ea"/>
              </a:rPr>
              <a:t>行动起来，治愈肝病！</a:t>
            </a:r>
          </a:p>
        </p:txBody>
      </p:sp>
      <p:pic>
        <p:nvPicPr>
          <p:cNvPr id="2" name="图片 1"/>
          <p:cNvPicPr>
            <a:picLocks noChangeAspect="1"/>
          </p:cNvPicPr>
          <p:nvPr/>
        </p:nvPicPr>
        <p:blipFill>
          <a:blip r:embed="rId3" cstate="print"/>
          <a:stretch>
            <a:fillRect/>
          </a:stretch>
        </p:blipFill>
        <p:spPr>
          <a:xfrm>
            <a:off x="-3810" y="-61595"/>
            <a:ext cx="9124315" cy="2665095"/>
          </a:xfrm>
          <a:prstGeom prst="rect">
            <a:avLst/>
          </a:prstGeom>
        </p:spPr>
      </p:pic>
      <p:pic>
        <p:nvPicPr>
          <p:cNvPr id="5" name="图片 4"/>
          <p:cNvPicPr>
            <a:picLocks noChangeAspect="1"/>
          </p:cNvPicPr>
          <p:nvPr/>
        </p:nvPicPr>
        <p:blipFill>
          <a:blip r:embed="rId4" cstate="print"/>
          <a:stretch>
            <a:fillRect/>
          </a:stretch>
        </p:blipFill>
        <p:spPr>
          <a:xfrm>
            <a:off x="1723390" y="4916170"/>
            <a:ext cx="5053330" cy="1936750"/>
          </a:xfrm>
          <a:prstGeom prst="rect">
            <a:avLst/>
          </a:prstGeom>
        </p:spPr>
      </p:pic>
      <p:sp>
        <p:nvSpPr>
          <p:cNvPr id="12" name="矩形 11"/>
          <p:cNvSpPr/>
          <p:nvPr/>
        </p:nvSpPr>
        <p:spPr>
          <a:xfrm>
            <a:off x="6776545" y="266482"/>
            <a:ext cx="2214068" cy="830997"/>
          </a:xfrm>
          <a:prstGeom prst="rect">
            <a:avLst/>
          </a:prstGeom>
        </p:spPr>
        <p:txBody>
          <a:bodyPr wrap="none">
            <a:spAutoFit/>
          </a:bodyPr>
          <a:lstStyle/>
          <a:p>
            <a:r>
              <a:rPr lang="zh-CN" altLang="en-US" sz="4800" b="1" dirty="0" smtClean="0">
                <a:solidFill>
                  <a:srgbClr val="DA0000"/>
                </a:solidFill>
                <a:latin typeface="微软雅黑" panose="020B0503020204020204" pitchFamily="34" charset="-122"/>
                <a:ea typeface="微软雅黑" panose="020B0503020204020204" pitchFamily="34" charset="-122"/>
              </a:rPr>
              <a:t>谢 谢！</a:t>
            </a:r>
            <a:endParaRPr lang="zh-CN" altLang="en-US" sz="4800" b="1" dirty="0">
              <a:solidFill>
                <a:srgbClr val="DA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TextBox 4"/>
          <p:cNvSpPr>
            <a:spLocks noChangeArrowheads="1"/>
          </p:cNvSpPr>
          <p:nvPr/>
        </p:nvSpPr>
        <p:spPr bwMode="auto">
          <a:xfrm>
            <a:off x="413385" y="474345"/>
            <a:ext cx="7087870" cy="678815"/>
          </a:xfrm>
          <a:prstGeom prst="rect">
            <a:avLst/>
          </a:prstGeom>
          <a:noFill/>
          <a:ln w="9525" cmpd="sng">
            <a:noFill/>
            <a:miter lim="800000"/>
          </a:ln>
        </p:spPr>
        <p:txBody>
          <a:bodyPr wrap="square">
            <a:spAutoFit/>
          </a:bodyPr>
          <a:lstStyle/>
          <a:p>
            <a:pPr algn="l"/>
            <a:r>
              <a:rPr lang="zh-CN" altLang="en-US" sz="3600" b="1" dirty="0">
                <a:solidFill>
                  <a:srgbClr val="E60039"/>
                </a:solidFill>
                <a:latin typeface="微软雅黑" panose="020B0503020204020204" pitchFamily="34" charset="-122"/>
                <a:ea typeface="微软雅黑" panose="020B0503020204020204" pitchFamily="34" charset="-122"/>
                <a:cs typeface="+mj-cs"/>
                <a:sym typeface="+mn-ea"/>
              </a:rPr>
              <a:t>国内外慢乙肝临床指南陆续更新</a:t>
            </a:r>
            <a:endParaRPr lang="zh-CN" altLang="en-US" sz="3600" b="1" dirty="0">
              <a:solidFill>
                <a:srgbClr val="E60039"/>
              </a:solidFill>
              <a:latin typeface="微软雅黑" panose="020B0503020204020204" pitchFamily="34" charset="-122"/>
              <a:ea typeface="微软雅黑" panose="020B0503020204020204" pitchFamily="34" charset="-122"/>
              <a:cs typeface="+mj-cs"/>
              <a:sym typeface="Calibri" panose="020F0502020204030204" pitchFamily="34" charset="0"/>
            </a:endParaRPr>
          </a:p>
        </p:txBody>
      </p:sp>
      <p:sp>
        <p:nvSpPr>
          <p:cNvPr id="3" name="右箭头 2"/>
          <p:cNvSpPr/>
          <p:nvPr/>
        </p:nvSpPr>
        <p:spPr>
          <a:xfrm>
            <a:off x="186506" y="4539916"/>
            <a:ext cx="8748279" cy="1152128"/>
          </a:xfrm>
          <a:prstGeom prst="rightArrow">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 name="流程图: 联系 3"/>
          <p:cNvSpPr/>
          <p:nvPr/>
        </p:nvSpPr>
        <p:spPr bwMode="auto">
          <a:xfrm>
            <a:off x="514489" y="5090802"/>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5" name="流程图: 联系 4"/>
          <p:cNvSpPr/>
          <p:nvPr/>
        </p:nvSpPr>
        <p:spPr bwMode="auto">
          <a:xfrm>
            <a:off x="1047119" y="5074375"/>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6" name="流程图: 联系 5"/>
          <p:cNvSpPr/>
          <p:nvPr/>
        </p:nvSpPr>
        <p:spPr bwMode="auto">
          <a:xfrm>
            <a:off x="2062156" y="5080172"/>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7" name="流程图: 联系 6"/>
          <p:cNvSpPr/>
          <p:nvPr/>
        </p:nvSpPr>
        <p:spPr bwMode="auto">
          <a:xfrm>
            <a:off x="2644689" y="5080172"/>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9" name="流程图: 联系 8"/>
          <p:cNvSpPr/>
          <p:nvPr/>
        </p:nvSpPr>
        <p:spPr bwMode="auto">
          <a:xfrm>
            <a:off x="3293133" y="5072657"/>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10" name="流程图: 联系 9"/>
          <p:cNvSpPr/>
          <p:nvPr/>
        </p:nvSpPr>
        <p:spPr bwMode="auto">
          <a:xfrm>
            <a:off x="3893505" y="5074375"/>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11" name="流程图: 联系 10"/>
          <p:cNvSpPr/>
          <p:nvPr/>
        </p:nvSpPr>
        <p:spPr bwMode="auto">
          <a:xfrm>
            <a:off x="4487446" y="5072085"/>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12" name="流程图: 联系 11"/>
          <p:cNvSpPr/>
          <p:nvPr/>
        </p:nvSpPr>
        <p:spPr bwMode="auto">
          <a:xfrm>
            <a:off x="5104223" y="5072085"/>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13" name="流程图: 联系 12"/>
          <p:cNvSpPr/>
          <p:nvPr/>
        </p:nvSpPr>
        <p:spPr bwMode="auto">
          <a:xfrm>
            <a:off x="5701568" y="5072085"/>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14" name="流程图: 联系 13"/>
          <p:cNvSpPr/>
          <p:nvPr/>
        </p:nvSpPr>
        <p:spPr bwMode="auto">
          <a:xfrm>
            <a:off x="6438958" y="5072085"/>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15" name="流程图: 联系 14"/>
          <p:cNvSpPr/>
          <p:nvPr/>
        </p:nvSpPr>
        <p:spPr bwMode="auto">
          <a:xfrm>
            <a:off x="7248463" y="5072085"/>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16" name="流程图: 联系 15"/>
          <p:cNvSpPr/>
          <p:nvPr/>
        </p:nvSpPr>
        <p:spPr bwMode="auto">
          <a:xfrm>
            <a:off x="8346095" y="5072085"/>
            <a:ext cx="108000" cy="108000"/>
          </a:xfrm>
          <a:prstGeom prst="flowChartConnector">
            <a:avLst/>
          </a:prstGeom>
          <a:solidFill>
            <a:schemeClr val="accent1"/>
          </a:solidFill>
          <a:ln>
            <a:noFill/>
          </a:ln>
          <a:effectLst/>
          <a:extLs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Char char="•"/>
            </a:pPr>
            <a:endParaRPr kumimoji="0" lang="en-US" sz="1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cxnSp>
        <p:nvCxnSpPr>
          <p:cNvPr id="17" name="直接连接符 16"/>
          <p:cNvCxnSpPr/>
          <p:nvPr/>
        </p:nvCxnSpPr>
        <p:spPr bwMode="auto">
          <a:xfrm flipV="1">
            <a:off x="568489" y="4579107"/>
            <a:ext cx="6746" cy="935118"/>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18" name="矩形 17"/>
          <p:cNvSpPr/>
          <p:nvPr/>
        </p:nvSpPr>
        <p:spPr bwMode="auto">
          <a:xfrm>
            <a:off x="142844" y="4089204"/>
            <a:ext cx="1004630" cy="450711"/>
          </a:xfrm>
          <a:prstGeom prst="rect">
            <a:avLst/>
          </a:prstGeom>
          <a:solidFill>
            <a:srgbClr val="FFC000"/>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APASL</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19" name="直接连接符 18"/>
          <p:cNvCxnSpPr/>
          <p:nvPr/>
        </p:nvCxnSpPr>
        <p:spPr bwMode="auto">
          <a:xfrm flipV="1">
            <a:off x="1101119" y="3876212"/>
            <a:ext cx="0" cy="1778555"/>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20" name="矩形 19"/>
          <p:cNvSpPr/>
          <p:nvPr/>
        </p:nvSpPr>
        <p:spPr bwMode="auto">
          <a:xfrm>
            <a:off x="646797" y="3441132"/>
            <a:ext cx="1004630" cy="450711"/>
          </a:xfrm>
          <a:prstGeom prst="rect">
            <a:avLst/>
          </a:prstGeom>
          <a:solidFill>
            <a:srgbClr val="92D050"/>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AASLD</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21" name="直接连接符 20"/>
          <p:cNvCxnSpPr/>
          <p:nvPr/>
        </p:nvCxnSpPr>
        <p:spPr bwMode="auto">
          <a:xfrm flipV="1">
            <a:off x="2120634" y="3009404"/>
            <a:ext cx="1" cy="2504821"/>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22" name="矩形 21"/>
          <p:cNvSpPr/>
          <p:nvPr/>
        </p:nvSpPr>
        <p:spPr bwMode="auto">
          <a:xfrm>
            <a:off x="1677745" y="3984058"/>
            <a:ext cx="1004630" cy="450711"/>
          </a:xfrm>
          <a:prstGeom prst="rect">
            <a:avLst/>
          </a:prstGeom>
          <a:solidFill>
            <a:srgbClr val="FFC000"/>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APASL</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23" name="矩形 22"/>
          <p:cNvSpPr/>
          <p:nvPr/>
        </p:nvSpPr>
        <p:spPr bwMode="auto">
          <a:xfrm>
            <a:off x="1691777" y="2893511"/>
            <a:ext cx="1004630" cy="450711"/>
          </a:xfrm>
          <a:prstGeom prst="rect">
            <a:avLst/>
          </a:prstGeom>
          <a:solidFill>
            <a:schemeClr val="accent2">
              <a:lumMod val="60000"/>
              <a:lumOff val="40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lang="en-US" dirty="0" smtClean="0">
                <a:latin typeface="Arial" panose="020B0604020202020204" pitchFamily="34" charset="0"/>
                <a:cs typeface="Arial" panose="020B0604020202020204" pitchFamily="34" charset="0"/>
              </a:rPr>
              <a:t>EASL</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24" name="直接连接符 23"/>
          <p:cNvCxnSpPr/>
          <p:nvPr/>
        </p:nvCxnSpPr>
        <p:spPr bwMode="auto">
          <a:xfrm flipV="1">
            <a:off x="2696407" y="1598901"/>
            <a:ext cx="0" cy="4052904"/>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25" name="矩形 24"/>
          <p:cNvSpPr/>
          <p:nvPr/>
        </p:nvSpPr>
        <p:spPr bwMode="auto">
          <a:xfrm>
            <a:off x="2263900" y="1571612"/>
            <a:ext cx="1004630" cy="450711"/>
          </a:xfrm>
          <a:prstGeom prst="rect">
            <a:avLst/>
          </a:prstGeom>
          <a:solidFill>
            <a:srgbClr val="92D050"/>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AASLD</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26" name="矩形 25"/>
          <p:cNvSpPr/>
          <p:nvPr/>
        </p:nvSpPr>
        <p:spPr bwMode="auto">
          <a:xfrm>
            <a:off x="1878001" y="2163651"/>
            <a:ext cx="1728192" cy="450711"/>
          </a:xfrm>
          <a:prstGeom prst="rect">
            <a:avLst/>
          </a:prstGeom>
          <a:solidFill>
            <a:schemeClr val="accent6">
              <a:lumMod val="75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Keeffe</a:t>
            </a:r>
            <a:r>
              <a:rPr kumimoji="0" lang="zh-CN" alt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治疗流程</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27" name="直接连接符 26"/>
          <p:cNvCxnSpPr/>
          <p:nvPr/>
        </p:nvCxnSpPr>
        <p:spPr bwMode="auto">
          <a:xfrm flipV="1">
            <a:off x="3347133" y="4471667"/>
            <a:ext cx="0" cy="1112035"/>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cxnSp>
        <p:nvCxnSpPr>
          <p:cNvPr id="28" name="直接连接符 27"/>
          <p:cNvCxnSpPr/>
          <p:nvPr/>
        </p:nvCxnSpPr>
        <p:spPr bwMode="auto">
          <a:xfrm flipV="1">
            <a:off x="3947505" y="3215776"/>
            <a:ext cx="0" cy="2527744"/>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29" name="矩形 28"/>
          <p:cNvSpPr/>
          <p:nvPr/>
        </p:nvSpPr>
        <p:spPr bwMode="auto">
          <a:xfrm>
            <a:off x="2887854" y="4059016"/>
            <a:ext cx="1004630" cy="450711"/>
          </a:xfrm>
          <a:prstGeom prst="rect">
            <a:avLst/>
          </a:prstGeom>
          <a:solidFill>
            <a:srgbClr val="42BEAF"/>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zh-CN" alt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中国指南</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30" name="矩形 29"/>
          <p:cNvSpPr/>
          <p:nvPr/>
        </p:nvSpPr>
        <p:spPr bwMode="auto">
          <a:xfrm>
            <a:off x="3102137" y="2893510"/>
            <a:ext cx="1728192" cy="450711"/>
          </a:xfrm>
          <a:prstGeom prst="rect">
            <a:avLst/>
          </a:prstGeom>
          <a:solidFill>
            <a:schemeClr val="accent6">
              <a:lumMod val="75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Keeffe</a:t>
            </a:r>
            <a:r>
              <a:rPr kumimoji="0" lang="zh-CN" alt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治疗流程</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31" name="直接连接符 30"/>
          <p:cNvCxnSpPr/>
          <p:nvPr/>
        </p:nvCxnSpPr>
        <p:spPr bwMode="auto">
          <a:xfrm flipV="1">
            <a:off x="4548977" y="4124870"/>
            <a:ext cx="18348" cy="134942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32" name="矩形 31"/>
          <p:cNvSpPr/>
          <p:nvPr/>
        </p:nvSpPr>
        <p:spPr bwMode="auto">
          <a:xfrm>
            <a:off x="4058330" y="4055981"/>
            <a:ext cx="1004630" cy="450711"/>
          </a:xfrm>
          <a:prstGeom prst="rect">
            <a:avLst/>
          </a:prstGeom>
          <a:solidFill>
            <a:srgbClr val="92D050"/>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AASLD</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33" name="直接连接符 32"/>
          <p:cNvCxnSpPr/>
          <p:nvPr/>
        </p:nvCxnSpPr>
        <p:spPr bwMode="auto">
          <a:xfrm flipV="1">
            <a:off x="5142439" y="2120653"/>
            <a:ext cx="0" cy="3511118"/>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34" name="矩形 33"/>
          <p:cNvSpPr/>
          <p:nvPr/>
        </p:nvSpPr>
        <p:spPr bwMode="auto">
          <a:xfrm>
            <a:off x="4198864" y="2283308"/>
            <a:ext cx="1728192" cy="450711"/>
          </a:xfrm>
          <a:prstGeom prst="rect">
            <a:avLst/>
          </a:prstGeom>
          <a:solidFill>
            <a:schemeClr val="accent6">
              <a:lumMod val="75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Keeffe</a:t>
            </a:r>
            <a:r>
              <a:rPr kumimoji="0" lang="zh-CN" alt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治疗流程</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35" name="矩形 34"/>
          <p:cNvSpPr/>
          <p:nvPr/>
        </p:nvSpPr>
        <p:spPr bwMode="auto">
          <a:xfrm>
            <a:off x="4488637" y="1725323"/>
            <a:ext cx="1004630" cy="450711"/>
          </a:xfrm>
          <a:prstGeom prst="rect">
            <a:avLst/>
          </a:prstGeom>
          <a:solidFill>
            <a:srgbClr val="FFC000"/>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APASL</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36" name="直接连接符 35"/>
          <p:cNvCxnSpPr/>
          <p:nvPr/>
        </p:nvCxnSpPr>
        <p:spPr bwMode="auto">
          <a:xfrm flipV="1">
            <a:off x="5755568" y="3255341"/>
            <a:ext cx="0" cy="2239903"/>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37" name="矩形 36"/>
          <p:cNvSpPr/>
          <p:nvPr/>
        </p:nvSpPr>
        <p:spPr bwMode="auto">
          <a:xfrm>
            <a:off x="5336126" y="4109415"/>
            <a:ext cx="1004630" cy="450711"/>
          </a:xfrm>
          <a:prstGeom prst="rect">
            <a:avLst/>
          </a:prstGeom>
          <a:solidFill>
            <a:srgbClr val="92D050"/>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AASLD</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38" name="矩形 37"/>
          <p:cNvSpPr/>
          <p:nvPr/>
        </p:nvSpPr>
        <p:spPr bwMode="auto">
          <a:xfrm>
            <a:off x="5330818" y="3575243"/>
            <a:ext cx="1004630" cy="450711"/>
          </a:xfrm>
          <a:prstGeom prst="rect">
            <a:avLst/>
          </a:prstGeom>
          <a:solidFill>
            <a:schemeClr val="accent2">
              <a:lumMod val="60000"/>
              <a:lumOff val="40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lang="en-US" dirty="0" smtClean="0">
                <a:latin typeface="Arial" panose="020B0604020202020204" pitchFamily="34" charset="0"/>
                <a:cs typeface="Arial" panose="020B0604020202020204" pitchFamily="34" charset="0"/>
              </a:rPr>
              <a:t>EASL</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39" name="矩形 38"/>
          <p:cNvSpPr/>
          <p:nvPr/>
        </p:nvSpPr>
        <p:spPr bwMode="auto">
          <a:xfrm>
            <a:off x="5349868" y="2990421"/>
            <a:ext cx="1004630" cy="450711"/>
          </a:xfrm>
          <a:prstGeom prst="rect">
            <a:avLst/>
          </a:prstGeom>
          <a:solidFill>
            <a:schemeClr val="bg1">
              <a:lumMod val="65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lang="en-US" dirty="0" smtClean="0">
                <a:latin typeface="Arial" panose="020B0604020202020204" pitchFamily="34" charset="0"/>
                <a:cs typeface="Arial" panose="020B0604020202020204" pitchFamily="34" charset="0"/>
              </a:rPr>
              <a:t>NIH</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40" name="矩形 39"/>
          <p:cNvSpPr/>
          <p:nvPr/>
        </p:nvSpPr>
        <p:spPr bwMode="auto">
          <a:xfrm>
            <a:off x="6056206" y="2372069"/>
            <a:ext cx="1004630" cy="450711"/>
          </a:xfrm>
          <a:prstGeom prst="rect">
            <a:avLst/>
          </a:prstGeom>
          <a:solidFill>
            <a:srgbClr val="42BEAF"/>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zh-CN" alt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中国指南</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41" name="直接连接符 40"/>
          <p:cNvCxnSpPr/>
          <p:nvPr/>
        </p:nvCxnSpPr>
        <p:spPr bwMode="auto">
          <a:xfrm flipV="1">
            <a:off x="6492958" y="2782998"/>
            <a:ext cx="0" cy="2792053"/>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cxnSp>
        <p:nvCxnSpPr>
          <p:cNvPr id="42" name="直接连接符 41"/>
          <p:cNvCxnSpPr/>
          <p:nvPr/>
        </p:nvCxnSpPr>
        <p:spPr bwMode="auto">
          <a:xfrm flipV="1">
            <a:off x="7302463" y="2822781"/>
            <a:ext cx="8081" cy="275227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43" name="矩形 42"/>
          <p:cNvSpPr/>
          <p:nvPr/>
        </p:nvSpPr>
        <p:spPr bwMode="auto">
          <a:xfrm>
            <a:off x="6746148" y="4261815"/>
            <a:ext cx="1004630" cy="450711"/>
          </a:xfrm>
          <a:prstGeom prst="rect">
            <a:avLst/>
          </a:prstGeom>
          <a:solidFill>
            <a:srgbClr val="92D050"/>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AASLD</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44" name="矩形 43"/>
          <p:cNvSpPr/>
          <p:nvPr/>
        </p:nvSpPr>
        <p:spPr bwMode="auto">
          <a:xfrm>
            <a:off x="6767649" y="3727643"/>
            <a:ext cx="1004630" cy="450711"/>
          </a:xfrm>
          <a:prstGeom prst="rect">
            <a:avLst/>
          </a:prstGeom>
          <a:solidFill>
            <a:schemeClr val="accent2">
              <a:lumMod val="60000"/>
              <a:lumOff val="40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lang="en-US" dirty="0" smtClean="0">
                <a:latin typeface="Arial" panose="020B0604020202020204" pitchFamily="34" charset="0"/>
                <a:cs typeface="Arial" panose="020B0604020202020204" pitchFamily="34" charset="0"/>
              </a:rPr>
              <a:t>EASL</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45" name="矩形 44"/>
          <p:cNvSpPr/>
          <p:nvPr/>
        </p:nvSpPr>
        <p:spPr bwMode="auto">
          <a:xfrm>
            <a:off x="6630529" y="2893511"/>
            <a:ext cx="1728192" cy="450711"/>
          </a:xfrm>
          <a:prstGeom prst="rect">
            <a:avLst/>
          </a:prstGeom>
          <a:solidFill>
            <a:schemeClr val="accent6">
              <a:lumMod val="75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Keeffe</a:t>
            </a:r>
            <a:r>
              <a:rPr kumimoji="0" lang="zh-CN" alt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治疗流程</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46" name="直接连接符 45"/>
          <p:cNvCxnSpPr/>
          <p:nvPr/>
        </p:nvCxnSpPr>
        <p:spPr bwMode="auto">
          <a:xfrm flipV="1">
            <a:off x="8392069" y="3441132"/>
            <a:ext cx="11088" cy="2257532"/>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cxnSp>
      <p:sp>
        <p:nvSpPr>
          <p:cNvPr id="47" name="矩形 46"/>
          <p:cNvSpPr/>
          <p:nvPr/>
        </p:nvSpPr>
        <p:spPr bwMode="auto">
          <a:xfrm>
            <a:off x="7930155" y="4034185"/>
            <a:ext cx="1004630" cy="450711"/>
          </a:xfrm>
          <a:prstGeom prst="rect">
            <a:avLst/>
          </a:prstGeom>
          <a:solidFill>
            <a:srgbClr val="42BEAF"/>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zh-CN" alt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中国指南</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48" name="矩形 47"/>
          <p:cNvSpPr/>
          <p:nvPr/>
        </p:nvSpPr>
        <p:spPr bwMode="auto">
          <a:xfrm>
            <a:off x="7906238" y="3468413"/>
            <a:ext cx="1004630" cy="450711"/>
          </a:xfrm>
          <a:prstGeom prst="rect">
            <a:avLst/>
          </a:prstGeom>
          <a:solidFill>
            <a:schemeClr val="accent4">
              <a:lumMod val="60000"/>
              <a:lumOff val="40000"/>
            </a:schemeClr>
          </a:solidFill>
          <a:ln>
            <a:noFill/>
          </a:ln>
          <a:effectLst/>
          <a:scene3d>
            <a:camera prst="orthographicFront"/>
            <a:lightRig rig="threePt" dir="t"/>
          </a:scene3d>
          <a:sp3d>
            <a:bevelT prst="angle"/>
          </a:sp3d>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pPr>
            <a:r>
              <a:rPr kumimoji="0" lang="en-US" altLang="zh-CN"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WHO</a:t>
            </a:r>
            <a:endParaRPr kumimoji="0" lang="en-US"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49" name="TextBox 47"/>
          <p:cNvSpPr txBox="1"/>
          <p:nvPr/>
        </p:nvSpPr>
        <p:spPr>
          <a:xfrm>
            <a:off x="170361" y="5495244"/>
            <a:ext cx="792088" cy="400110"/>
          </a:xfrm>
          <a:prstGeom prst="rect">
            <a:avLst/>
          </a:prstGeom>
          <a:noFill/>
        </p:spPr>
        <p:txBody>
          <a:bodyPr wrap="square" rtlCol="0">
            <a:spAutoFit/>
          </a:bodyPr>
          <a:lstStyle/>
          <a:p>
            <a:r>
              <a:rPr lang="en-US" sz="2000" dirty="0" smtClean="0"/>
              <a:t>2000</a:t>
            </a:r>
            <a:endParaRPr lang="en-US" sz="2000" dirty="0"/>
          </a:p>
        </p:txBody>
      </p:sp>
      <p:sp>
        <p:nvSpPr>
          <p:cNvPr id="50" name="TextBox 48"/>
          <p:cNvSpPr txBox="1"/>
          <p:nvPr/>
        </p:nvSpPr>
        <p:spPr>
          <a:xfrm>
            <a:off x="795091" y="5651805"/>
            <a:ext cx="792088" cy="400110"/>
          </a:xfrm>
          <a:prstGeom prst="rect">
            <a:avLst/>
          </a:prstGeom>
          <a:noFill/>
        </p:spPr>
        <p:txBody>
          <a:bodyPr wrap="square" rtlCol="0">
            <a:spAutoFit/>
          </a:bodyPr>
          <a:lstStyle/>
          <a:p>
            <a:r>
              <a:rPr lang="en-US" sz="2000" dirty="0" smtClean="0"/>
              <a:t>2001</a:t>
            </a:r>
            <a:endParaRPr lang="en-US" sz="2000" dirty="0"/>
          </a:p>
        </p:txBody>
      </p:sp>
      <p:sp>
        <p:nvSpPr>
          <p:cNvPr id="51" name="TextBox 49"/>
          <p:cNvSpPr txBox="1"/>
          <p:nvPr/>
        </p:nvSpPr>
        <p:spPr>
          <a:xfrm>
            <a:off x="1756530" y="5498609"/>
            <a:ext cx="792088" cy="400110"/>
          </a:xfrm>
          <a:prstGeom prst="rect">
            <a:avLst/>
          </a:prstGeom>
          <a:noFill/>
        </p:spPr>
        <p:txBody>
          <a:bodyPr wrap="square" rtlCol="0">
            <a:spAutoFit/>
          </a:bodyPr>
          <a:lstStyle/>
          <a:p>
            <a:r>
              <a:rPr lang="en-US" sz="2000" dirty="0" smtClean="0"/>
              <a:t>2003</a:t>
            </a:r>
            <a:endParaRPr lang="en-US" sz="2000" dirty="0"/>
          </a:p>
        </p:txBody>
      </p:sp>
      <p:sp>
        <p:nvSpPr>
          <p:cNvPr id="52" name="TextBox 50"/>
          <p:cNvSpPr txBox="1"/>
          <p:nvPr/>
        </p:nvSpPr>
        <p:spPr>
          <a:xfrm>
            <a:off x="2346053" y="5644275"/>
            <a:ext cx="792088" cy="400110"/>
          </a:xfrm>
          <a:prstGeom prst="rect">
            <a:avLst/>
          </a:prstGeom>
          <a:noFill/>
        </p:spPr>
        <p:txBody>
          <a:bodyPr wrap="square" rtlCol="0">
            <a:spAutoFit/>
          </a:bodyPr>
          <a:lstStyle/>
          <a:p>
            <a:r>
              <a:rPr lang="en-US" sz="2000" dirty="0" smtClean="0"/>
              <a:t>2004</a:t>
            </a:r>
            <a:endParaRPr lang="en-US" sz="2000" dirty="0"/>
          </a:p>
        </p:txBody>
      </p:sp>
      <p:sp>
        <p:nvSpPr>
          <p:cNvPr id="53" name="TextBox 51"/>
          <p:cNvSpPr txBox="1"/>
          <p:nvPr/>
        </p:nvSpPr>
        <p:spPr>
          <a:xfrm>
            <a:off x="3023283" y="5483556"/>
            <a:ext cx="792088" cy="400110"/>
          </a:xfrm>
          <a:prstGeom prst="rect">
            <a:avLst/>
          </a:prstGeom>
          <a:noFill/>
        </p:spPr>
        <p:txBody>
          <a:bodyPr wrap="square" rtlCol="0">
            <a:spAutoFit/>
          </a:bodyPr>
          <a:lstStyle/>
          <a:p>
            <a:r>
              <a:rPr lang="en-US" sz="2000" dirty="0" smtClean="0"/>
              <a:t>2005</a:t>
            </a:r>
            <a:endParaRPr lang="en-US" sz="2000" dirty="0"/>
          </a:p>
        </p:txBody>
      </p:sp>
      <p:sp>
        <p:nvSpPr>
          <p:cNvPr id="54" name="TextBox 52"/>
          <p:cNvSpPr txBox="1"/>
          <p:nvPr/>
        </p:nvSpPr>
        <p:spPr>
          <a:xfrm>
            <a:off x="3606193" y="5642492"/>
            <a:ext cx="792088" cy="400110"/>
          </a:xfrm>
          <a:prstGeom prst="rect">
            <a:avLst/>
          </a:prstGeom>
          <a:noFill/>
        </p:spPr>
        <p:txBody>
          <a:bodyPr wrap="square" rtlCol="0">
            <a:spAutoFit/>
          </a:bodyPr>
          <a:lstStyle/>
          <a:p>
            <a:r>
              <a:rPr lang="en-US" sz="2000" dirty="0" smtClean="0"/>
              <a:t>2006</a:t>
            </a:r>
            <a:endParaRPr lang="en-US" sz="2000" dirty="0"/>
          </a:p>
        </p:txBody>
      </p:sp>
      <p:sp>
        <p:nvSpPr>
          <p:cNvPr id="55" name="TextBox 53"/>
          <p:cNvSpPr txBox="1"/>
          <p:nvPr/>
        </p:nvSpPr>
        <p:spPr>
          <a:xfrm>
            <a:off x="4216004" y="5511499"/>
            <a:ext cx="792088" cy="400110"/>
          </a:xfrm>
          <a:prstGeom prst="rect">
            <a:avLst/>
          </a:prstGeom>
          <a:noFill/>
        </p:spPr>
        <p:txBody>
          <a:bodyPr wrap="square" rtlCol="0">
            <a:spAutoFit/>
          </a:bodyPr>
          <a:lstStyle/>
          <a:p>
            <a:r>
              <a:rPr lang="en-US" sz="2000" dirty="0" smtClean="0"/>
              <a:t>2007</a:t>
            </a:r>
            <a:endParaRPr lang="en-US" sz="2000" dirty="0"/>
          </a:p>
        </p:txBody>
      </p:sp>
      <p:sp>
        <p:nvSpPr>
          <p:cNvPr id="56" name="TextBox 54"/>
          <p:cNvSpPr txBox="1"/>
          <p:nvPr/>
        </p:nvSpPr>
        <p:spPr>
          <a:xfrm>
            <a:off x="4738924" y="5642492"/>
            <a:ext cx="792088" cy="400110"/>
          </a:xfrm>
          <a:prstGeom prst="rect">
            <a:avLst/>
          </a:prstGeom>
          <a:noFill/>
        </p:spPr>
        <p:txBody>
          <a:bodyPr wrap="square" rtlCol="0">
            <a:spAutoFit/>
          </a:bodyPr>
          <a:lstStyle/>
          <a:p>
            <a:r>
              <a:rPr lang="en-US" sz="2000" dirty="0" smtClean="0"/>
              <a:t>2008</a:t>
            </a:r>
            <a:endParaRPr lang="en-US" sz="2000" dirty="0"/>
          </a:p>
        </p:txBody>
      </p:sp>
      <p:sp>
        <p:nvSpPr>
          <p:cNvPr id="57" name="TextBox 55"/>
          <p:cNvSpPr txBox="1"/>
          <p:nvPr/>
        </p:nvSpPr>
        <p:spPr>
          <a:xfrm>
            <a:off x="5395945" y="5511499"/>
            <a:ext cx="792088" cy="400110"/>
          </a:xfrm>
          <a:prstGeom prst="rect">
            <a:avLst/>
          </a:prstGeom>
          <a:noFill/>
        </p:spPr>
        <p:txBody>
          <a:bodyPr wrap="square" rtlCol="0">
            <a:spAutoFit/>
          </a:bodyPr>
          <a:lstStyle/>
          <a:p>
            <a:r>
              <a:rPr lang="en-US" sz="2000" dirty="0" smtClean="0"/>
              <a:t>2009</a:t>
            </a:r>
            <a:endParaRPr lang="en-US" sz="2000" dirty="0"/>
          </a:p>
        </p:txBody>
      </p:sp>
      <p:sp>
        <p:nvSpPr>
          <p:cNvPr id="58" name="TextBox 56"/>
          <p:cNvSpPr txBox="1"/>
          <p:nvPr/>
        </p:nvSpPr>
        <p:spPr>
          <a:xfrm>
            <a:off x="6056206" y="5575051"/>
            <a:ext cx="801521" cy="400110"/>
          </a:xfrm>
          <a:prstGeom prst="rect">
            <a:avLst/>
          </a:prstGeom>
          <a:noFill/>
        </p:spPr>
        <p:txBody>
          <a:bodyPr wrap="square" rtlCol="0">
            <a:spAutoFit/>
          </a:bodyPr>
          <a:lstStyle/>
          <a:p>
            <a:r>
              <a:rPr lang="en-US" sz="2000" dirty="0" smtClean="0"/>
              <a:t>2010</a:t>
            </a:r>
            <a:endParaRPr lang="en-US" sz="2000" dirty="0"/>
          </a:p>
        </p:txBody>
      </p:sp>
      <p:sp>
        <p:nvSpPr>
          <p:cNvPr id="59" name="TextBox 57"/>
          <p:cNvSpPr txBox="1"/>
          <p:nvPr/>
        </p:nvSpPr>
        <p:spPr>
          <a:xfrm>
            <a:off x="6924427" y="5474290"/>
            <a:ext cx="792088" cy="400110"/>
          </a:xfrm>
          <a:prstGeom prst="rect">
            <a:avLst/>
          </a:prstGeom>
          <a:noFill/>
        </p:spPr>
        <p:txBody>
          <a:bodyPr wrap="square" rtlCol="0">
            <a:spAutoFit/>
          </a:bodyPr>
          <a:lstStyle/>
          <a:p>
            <a:r>
              <a:rPr lang="en-US" sz="2000" dirty="0" smtClean="0"/>
              <a:t>2012</a:t>
            </a:r>
            <a:endParaRPr lang="en-US" sz="2000" dirty="0"/>
          </a:p>
        </p:txBody>
      </p:sp>
      <p:sp>
        <p:nvSpPr>
          <p:cNvPr id="60" name="TextBox 58"/>
          <p:cNvSpPr txBox="1"/>
          <p:nvPr/>
        </p:nvSpPr>
        <p:spPr>
          <a:xfrm>
            <a:off x="8012509" y="5642492"/>
            <a:ext cx="792088" cy="400110"/>
          </a:xfrm>
          <a:prstGeom prst="rect">
            <a:avLst/>
          </a:prstGeom>
          <a:noFill/>
        </p:spPr>
        <p:txBody>
          <a:bodyPr wrap="square" rtlCol="0">
            <a:spAutoFit/>
          </a:bodyPr>
          <a:lstStyle/>
          <a:p>
            <a:r>
              <a:rPr lang="en-US" sz="2000" dirty="0" smtClean="0"/>
              <a:t>2015</a:t>
            </a:r>
            <a:endParaRPr 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69581" y="2086747"/>
            <a:ext cx="6783572" cy="1365567"/>
          </a:xfrm>
          <a:prstGeom prst="rect">
            <a:avLst/>
          </a:prstGeom>
        </p:spPr>
        <p:txBody>
          <a:bodyPr wrap="square">
            <a:spAutoFit/>
          </a:bodyPr>
          <a:lstStyle/>
          <a:p>
            <a:pPr algn="ctr" fontAlgn="auto">
              <a:lnSpc>
                <a:spcPct val="120000"/>
              </a:lnSpc>
              <a:spcBef>
                <a:spcPts val="0"/>
              </a:spcBef>
              <a:spcAft>
                <a:spcPts val="0"/>
              </a:spcAft>
              <a:defRPr/>
            </a:pPr>
            <a:r>
              <a:rPr lang="zh-CN" altLang="en-US" sz="3600" b="1" kern="0" dirty="0">
                <a:solidFill>
                  <a:srgbClr val="C00000"/>
                </a:solidFill>
                <a:latin typeface="微软雅黑" panose="020B0503020204020204" pitchFamily="34" charset="-122"/>
                <a:ea typeface="微软雅黑" panose="020B0503020204020204" pitchFamily="34" charset="-122"/>
              </a:rPr>
              <a:t>慢性乙型肝炎诊疗体系</a:t>
            </a:r>
            <a:endParaRPr lang="en-US" altLang="zh-CN" sz="3600" b="1" kern="0" dirty="0">
              <a:solidFill>
                <a:srgbClr val="C00000"/>
              </a:solidFill>
              <a:latin typeface="微软雅黑" panose="020B0503020204020204" pitchFamily="34" charset="-122"/>
              <a:ea typeface="微软雅黑" panose="020B0503020204020204" pitchFamily="34" charset="-122"/>
            </a:endParaRPr>
          </a:p>
          <a:p>
            <a:pPr algn="ctr" fontAlgn="auto">
              <a:lnSpc>
                <a:spcPct val="120000"/>
              </a:lnSpc>
              <a:spcBef>
                <a:spcPts val="0"/>
              </a:spcBef>
              <a:spcAft>
                <a:spcPts val="0"/>
              </a:spcAft>
              <a:defRPr/>
            </a:pPr>
            <a:r>
              <a:rPr lang="zh-CN" altLang="en-US" sz="3600" b="1" kern="0" dirty="0">
                <a:solidFill>
                  <a:srgbClr val="C00000"/>
                </a:solidFill>
                <a:latin typeface="微软雅黑" panose="020B0503020204020204" pitchFamily="34" charset="-122"/>
                <a:ea typeface="微软雅黑" panose="020B0503020204020204" pitchFamily="34" charset="-122"/>
              </a:rPr>
              <a:t>的创新及关键技术推广应用</a:t>
            </a:r>
          </a:p>
        </p:txBody>
      </p:sp>
      <p:graphicFrame>
        <p:nvGraphicFramePr>
          <p:cNvPr id="15" name="表格 14"/>
          <p:cNvGraphicFramePr>
            <a:graphicFrameLocks noGrp="1"/>
          </p:cNvGraphicFramePr>
          <p:nvPr/>
        </p:nvGraphicFramePr>
        <p:xfrm>
          <a:off x="1888526" y="4005879"/>
          <a:ext cx="5851975" cy="1795579"/>
        </p:xfrm>
        <a:graphic>
          <a:graphicData uri="http://schemas.openxmlformats.org/drawingml/2006/table">
            <a:tbl>
              <a:tblPr firstRow="1" bandRow="1">
                <a:tableStyleId>{5C22544A-7EE6-4342-B048-85BDC9FD1C3A}</a:tableStyleId>
              </a:tblPr>
              <a:tblGrid>
                <a:gridCol w="1922620"/>
                <a:gridCol w="3929355"/>
              </a:tblGrid>
              <a:tr h="484939">
                <a:tc>
                  <a:txBody>
                    <a:bodyPr/>
                    <a:lstStyle/>
                    <a:p>
                      <a:pPr marL="0" indent="0" algn="dist" rtl="0" fontAlgn="base">
                        <a:lnSpc>
                          <a:spcPct val="100000"/>
                        </a:lnSpc>
                        <a:spcBef>
                          <a:spcPts val="600"/>
                        </a:spcBef>
                        <a:spcAft>
                          <a:spcPts val="600"/>
                        </a:spcAft>
                        <a:buClr>
                          <a:schemeClr val="accent2"/>
                        </a:buClr>
                        <a:buSzPct val="80000"/>
                        <a:defRPr/>
                      </a:pPr>
                      <a:r>
                        <a:rPr lang="zh-CN" altLang="en-US"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汇  报  人：</a:t>
                      </a:r>
                      <a:endParaRPr lang="en-US" altLang="zh-CN"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indent="0" algn="just" rtl="0" fontAlgn="base">
                        <a:lnSpc>
                          <a:spcPct val="100000"/>
                        </a:lnSpc>
                        <a:spcBef>
                          <a:spcPts val="600"/>
                        </a:spcBef>
                        <a:spcAft>
                          <a:spcPts val="600"/>
                        </a:spcAft>
                        <a:buClr>
                          <a:schemeClr val="accent2"/>
                        </a:buClr>
                        <a:buSzPct val="80000"/>
                        <a:defRPr/>
                      </a:pPr>
                      <a:r>
                        <a:rPr lang="zh-CN" altLang="en-US"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侯金林</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1081261">
                <a:tc>
                  <a:txBody>
                    <a:bodyPr/>
                    <a:lstStyle/>
                    <a:p>
                      <a:pPr marL="342900" indent="-342900" algn="dist" rtl="0" fontAlgn="base">
                        <a:lnSpc>
                          <a:spcPct val="100000"/>
                        </a:lnSpc>
                        <a:spcBef>
                          <a:spcPts val="600"/>
                        </a:spcBef>
                        <a:spcAft>
                          <a:spcPts val="600"/>
                        </a:spcAft>
                        <a:buClr>
                          <a:schemeClr val="accent2"/>
                        </a:buClr>
                        <a:buSzPct val="80000"/>
                        <a:defRPr/>
                      </a:pPr>
                      <a:r>
                        <a:rPr lang="zh-CN" altLang="en-US"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完成单位：</a:t>
                      </a:r>
                      <a:endParaRPr lang="en-US" altLang="zh-CN" sz="2000" b="1" kern="1200" dirty="0">
                        <a:solidFill>
                          <a:schemeClr val="tx1">
                            <a:lumMod val="95000"/>
                            <a:lumOff val="5000"/>
                          </a:schemeClr>
                        </a:solidFill>
                        <a:latin typeface="微软雅黑" panose="020B0503020204020204" pitchFamily="34" charset="-122"/>
                        <a:ea typeface="微软雅黑" panose="020B0503020204020204" pitchFamily="34" charset="-122"/>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indent="-342900" algn="just" rtl="0" fontAlgn="base">
                        <a:lnSpc>
                          <a:spcPct val="100000"/>
                        </a:lnSpc>
                        <a:spcBef>
                          <a:spcPts val="600"/>
                        </a:spcBef>
                        <a:spcAft>
                          <a:spcPts val="600"/>
                        </a:spcAft>
                        <a:buClr>
                          <a:schemeClr val="accent2"/>
                        </a:buClr>
                        <a:buSzPct val="80000"/>
                        <a:defRPr/>
                      </a:pPr>
                      <a:r>
                        <a:rPr lang="zh-CN" altLang="en-US"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南方医科大学</a:t>
                      </a:r>
                      <a:endParaRPr lang="en-US" altLang="zh-CN"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endParaRPr>
                    </a:p>
                    <a:p>
                      <a:pPr indent="-342900" algn="just" rtl="0" fontAlgn="base">
                        <a:lnSpc>
                          <a:spcPct val="100000"/>
                        </a:lnSpc>
                        <a:spcBef>
                          <a:spcPts val="600"/>
                        </a:spcBef>
                        <a:spcAft>
                          <a:spcPts val="600"/>
                        </a:spcAft>
                        <a:buClr>
                          <a:schemeClr val="accent2"/>
                        </a:buClr>
                        <a:buSzPct val="80000"/>
                        <a:defRPr/>
                      </a:pPr>
                      <a:r>
                        <a:rPr lang="zh-CN" altLang="en-US"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中国人民解放军第三零二医院</a:t>
                      </a:r>
                      <a:endParaRPr lang="en-US" altLang="zh-CN"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endParaRPr>
                    </a:p>
                    <a:p>
                      <a:pPr indent="-342900" algn="just" rtl="0" fontAlgn="base">
                        <a:lnSpc>
                          <a:spcPct val="100000"/>
                        </a:lnSpc>
                        <a:spcBef>
                          <a:spcPts val="600"/>
                        </a:spcBef>
                        <a:spcAft>
                          <a:spcPts val="600"/>
                        </a:spcAft>
                        <a:buClr>
                          <a:schemeClr val="accent2"/>
                        </a:buClr>
                        <a:buSzPct val="80000"/>
                        <a:defRPr/>
                      </a:pPr>
                      <a:r>
                        <a:rPr lang="zh-CN" altLang="en-US" sz="2000" b="1"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rPr>
                        <a:t>湖南圣湘生物科技有限公司等</a:t>
                      </a:r>
                      <a:endParaRPr lang="en-US" altLang="zh-CN" sz="2000" b="1" kern="1200" dirty="0">
                        <a:solidFill>
                          <a:schemeClr val="tx1">
                            <a:lumMod val="95000"/>
                            <a:lumOff val="5000"/>
                          </a:schemeClr>
                        </a:solidFill>
                        <a:latin typeface="微软雅黑" panose="020B0503020204020204" pitchFamily="34" charset="-122"/>
                        <a:ea typeface="微软雅黑" panose="020B0503020204020204" pitchFamily="34" charset="-122"/>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bl>
          </a:graphicData>
        </a:graphic>
      </p:graphicFrame>
      <p:cxnSp>
        <p:nvCxnSpPr>
          <p:cNvPr id="4" name="直接连接符 3"/>
          <p:cNvCxnSpPr/>
          <p:nvPr/>
        </p:nvCxnSpPr>
        <p:spPr>
          <a:xfrm>
            <a:off x="12317" y="1423201"/>
            <a:ext cx="9144000" cy="0"/>
          </a:xfrm>
          <a:prstGeom prst="line">
            <a:avLst/>
          </a:prstGeom>
          <a:ln w="25400">
            <a:solidFill>
              <a:srgbClr val="0000A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5232389" y="1279185"/>
            <a:ext cx="3312368" cy="288032"/>
          </a:xfrm>
          <a:prstGeom prst="rect">
            <a:avLst/>
          </a:prstGeom>
          <a:solidFill>
            <a:srgbClr val="0000A4"/>
          </a:solidFill>
          <a:ln>
            <a:solidFill>
              <a:srgbClr val="000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华文中宋" panose="02010600040101010101" pitchFamily="2" charset="-122"/>
                <a:ea typeface="华文中宋" panose="02010600040101010101" pitchFamily="2" charset="-122"/>
              </a:rPr>
              <a:t>2015</a:t>
            </a:r>
            <a:r>
              <a:rPr lang="zh-CN" altLang="en-US" sz="1600" b="1" dirty="0">
                <a:latin typeface="华文中宋" panose="02010600040101010101" pitchFamily="2" charset="-122"/>
                <a:ea typeface="华文中宋" panose="02010600040101010101" pitchFamily="2" charset="-122"/>
              </a:rPr>
              <a:t>年国家科学技术进步奖</a:t>
            </a:r>
            <a:r>
              <a:rPr lang="zh-CN" altLang="en-US" sz="1600" b="1" dirty="0" smtClean="0">
                <a:latin typeface="华文中宋" panose="02010600040101010101" pitchFamily="2" charset="-122"/>
                <a:ea typeface="华文中宋" panose="02010600040101010101" pitchFamily="2" charset="-122"/>
              </a:rPr>
              <a:t>答辩</a:t>
            </a:r>
            <a:endParaRPr lang="zh-CN" altLang="en-US" sz="1600" b="1" dirty="0">
              <a:latin typeface="华文中宋" panose="02010600040101010101" pitchFamily="2" charset="-122"/>
              <a:ea typeface="华文中宋" panose="02010600040101010101" pitchFamily="2" charset="-122"/>
            </a:endParaRPr>
          </a:p>
        </p:txBody>
      </p:sp>
      <p:pic>
        <p:nvPicPr>
          <p:cNvPr id="6" name="Picture 13" descr="校徽-2"/>
          <p:cNvPicPr>
            <a:picLocks noChangeAspect="1" noChangeArrowheads="1"/>
          </p:cNvPicPr>
          <p:nvPr/>
        </p:nvPicPr>
        <p:blipFill>
          <a:blip r:embed="rId3" cstate="print"/>
          <a:srcRect/>
          <a:stretch>
            <a:fillRect/>
          </a:stretch>
        </p:blipFill>
        <p:spPr bwMode="auto">
          <a:xfrm>
            <a:off x="2711321" y="138914"/>
            <a:ext cx="3473170" cy="8524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44008" y="6211669"/>
            <a:ext cx="3600400" cy="646331"/>
          </a:xfrm>
          <a:prstGeom prst="rect">
            <a:avLst/>
          </a:prstGeom>
          <a:noFill/>
        </p:spPr>
        <p:txBody>
          <a:bodyPr wrap="square" rtlCol="0">
            <a:spAutoFit/>
          </a:bodyPr>
          <a:lstStyle/>
          <a:p>
            <a:r>
              <a:rPr lang="en-US" altLang="zh-CN" b="1" dirty="0" smtClean="0"/>
              <a:t>        2016</a:t>
            </a:r>
            <a:r>
              <a:rPr lang="zh-CN" altLang="en-US" b="1" dirty="0" smtClean="0"/>
              <a:t>年国家科学技术奖励大会</a:t>
            </a:r>
            <a:endParaRPr lang="zh-CN" altLang="en-US" dirty="0" smtClean="0"/>
          </a:p>
          <a:p>
            <a:endParaRPr lang="zh-CN" altLang="en-US" dirty="0"/>
          </a:p>
        </p:txBody>
      </p:sp>
      <p:pic>
        <p:nvPicPr>
          <p:cNvPr id="38914" name="Picture 2" descr="http://www.most.gov.cn/ztzl/gjkxjsjldh/jldh2016/jldh16ttxw/201701/W020170110324002506532.jpg"/>
          <p:cNvPicPr>
            <a:picLocks noChangeAspect="1" noChangeArrowheads="1"/>
          </p:cNvPicPr>
          <p:nvPr/>
        </p:nvPicPr>
        <p:blipFill>
          <a:blip r:embed="rId3" cstate="print"/>
          <a:srcRect/>
          <a:stretch>
            <a:fillRect/>
          </a:stretch>
        </p:blipFill>
        <p:spPr bwMode="auto">
          <a:xfrm>
            <a:off x="4355976" y="2636912"/>
            <a:ext cx="4241063" cy="3315098"/>
          </a:xfrm>
          <a:prstGeom prst="rect">
            <a:avLst/>
          </a:prstGeom>
          <a:noFill/>
        </p:spPr>
      </p:pic>
      <p:sp>
        <p:nvSpPr>
          <p:cNvPr id="6" name="TextBox 5"/>
          <p:cNvSpPr txBox="1"/>
          <p:nvPr/>
        </p:nvSpPr>
        <p:spPr>
          <a:xfrm>
            <a:off x="683568" y="1412776"/>
            <a:ext cx="7992888" cy="1015663"/>
          </a:xfrm>
          <a:prstGeom prst="rect">
            <a:avLst/>
          </a:prstGeom>
          <a:noFill/>
        </p:spPr>
        <p:txBody>
          <a:bodyPr wrap="square" rtlCol="0">
            <a:spAutoFit/>
          </a:bodyPr>
          <a:lstStyle/>
          <a:p>
            <a:pPr>
              <a:lnSpc>
                <a:spcPct val="150000"/>
              </a:lnSpc>
            </a:pPr>
            <a:r>
              <a:rPr lang="zh-CN" altLang="en-US" sz="2000" dirty="0" smtClean="0">
                <a:latin typeface="微软雅黑" pitchFamily="34" charset="-122"/>
                <a:ea typeface="微软雅黑" pitchFamily="34" charset="-122"/>
              </a:rPr>
              <a:t> 国家科学技术奖是由国务院</a:t>
            </a:r>
            <a:r>
              <a:rPr lang="en-US" altLang="zh-CN" sz="2000" dirty="0" smtClean="0">
                <a:latin typeface="微软雅黑" pitchFamily="34" charset="-122"/>
                <a:ea typeface="微软雅黑" pitchFamily="34" charset="-122"/>
              </a:rPr>
              <a:t>2000</a:t>
            </a:r>
            <a:r>
              <a:rPr lang="zh-CN" altLang="en-US" sz="2000" dirty="0" smtClean="0">
                <a:latin typeface="微软雅黑" pitchFamily="34" charset="-122"/>
                <a:ea typeface="微软雅黑" pitchFamily="34" charset="-122"/>
              </a:rPr>
              <a:t>年设立，为奖励在科技进步活动中作出突出贡献的公民、组织</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p:txBody>
      </p:sp>
      <p:sp>
        <p:nvSpPr>
          <p:cNvPr id="7" name="TextBox 6"/>
          <p:cNvSpPr txBox="1"/>
          <p:nvPr/>
        </p:nvSpPr>
        <p:spPr>
          <a:xfrm>
            <a:off x="683568" y="2708920"/>
            <a:ext cx="3312368" cy="3323987"/>
          </a:xfrm>
          <a:prstGeom prst="rect">
            <a:avLst/>
          </a:prstGeom>
          <a:noFill/>
        </p:spPr>
        <p:txBody>
          <a:bodyPr wrap="square" rtlCol="0">
            <a:spAutoFit/>
          </a:bodyPr>
          <a:lstStyle/>
          <a:p>
            <a:pPr>
              <a:lnSpc>
                <a:spcPct val="150000"/>
              </a:lnSpc>
            </a:pPr>
            <a:r>
              <a:rPr lang="zh-CN" altLang="en-US" sz="2000" dirty="0" smtClean="0">
                <a:latin typeface="微软雅黑" pitchFamily="34" charset="-122"/>
                <a:ea typeface="微软雅黑" pitchFamily="34" charset="-122"/>
              </a:rPr>
              <a:t>国家科学技术奖包含：</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国家最高科学技术奖；</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国家自然科学奖；</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国家技术发明奖</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国家科学技术进步奖；</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中华人民共和国国际科学技术合作奖。</a:t>
            </a:r>
            <a:endParaRPr lang="en-US" altLang="zh-CN" sz="2000"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mmexport1433928636463.jpg"/>
          <p:cNvPicPr>
            <a:picLocks noChangeAspect="1" noChangeArrowheads="1"/>
          </p:cNvPicPr>
          <p:nvPr/>
        </p:nvPicPr>
        <p:blipFill>
          <a:blip r:embed="rId2" cstate="print"/>
          <a:srcRect/>
          <a:stretch>
            <a:fillRect/>
          </a:stretch>
        </p:blipFill>
        <p:spPr bwMode="auto">
          <a:xfrm>
            <a:off x="267361" y="1357322"/>
            <a:ext cx="8662357" cy="5143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2398813" y="1"/>
            <a:ext cx="4244889" cy="62865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txBox="1"/>
          <p:nvPr/>
        </p:nvSpPr>
        <p:spPr>
          <a:xfrm>
            <a:off x="1150620" y="184785"/>
            <a:ext cx="8003232" cy="8367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en-US" sz="3200" b="1" kern="1200" spc="0" dirty="0">
                <a:solidFill>
                  <a:srgbClr val="FFDC47"/>
                </a:solidFill>
                <a:effectLst>
                  <a:outerShdw blurRad="38100" dist="38100" dir="2700000" algn="tl" rotWithShape="0">
                    <a:prstClr val="black"/>
                  </a:outerShdw>
                </a:effectLst>
                <a:latin typeface="微软雅黑" panose="020B0503020204020204" pitchFamily="34" charset="-122"/>
                <a:ea typeface="微软雅黑" panose="020B0503020204020204" pitchFamily="34" charset="-122"/>
                <a:cs typeface="+mn-cs"/>
              </a:defRPr>
            </a:lvl1pPr>
          </a:lstStyle>
          <a:p>
            <a:pPr>
              <a:defRPr/>
            </a:pPr>
            <a:endParaRPr lang="zh-CN" altLang="en-US" dirty="0" smtClean="0">
              <a:cs typeface="+mj-cs"/>
            </a:endParaRPr>
          </a:p>
        </p:txBody>
      </p:sp>
      <p:sp>
        <p:nvSpPr>
          <p:cNvPr id="6" name="标题 1"/>
          <p:cNvSpPr>
            <a:spLocks noGrp="1"/>
          </p:cNvSpPr>
          <p:nvPr/>
        </p:nvSpPr>
        <p:spPr>
          <a:xfrm>
            <a:off x="457200" y="138896"/>
            <a:ext cx="8229600" cy="882407"/>
          </a:xfrm>
          <a:prstGeom prst="rect">
            <a:avLst/>
          </a:prstGeom>
          <a:noFill/>
          <a:ln>
            <a:noFill/>
          </a:ln>
        </p:spPr>
        <p:txBody>
          <a:bodyPr vert="horz" wrap="square" lIns="91440" tIns="45720" rIns="91440" bIns="45720" numCol="1" anchor="ctr" anchorCtr="0" compatLnSpc="1">
            <a:normAutofit/>
          </a:bodyPr>
          <a:lstStyle>
            <a:lvl1pPr algn="ctr" rtl="0" eaLnBrk="0" fontAlgn="base" hangingPunct="0">
              <a:spcBef>
                <a:spcPct val="0"/>
              </a:spcBef>
              <a:spcAft>
                <a:spcPct val="0"/>
              </a:spcAft>
              <a:defRPr lang="zh-CN" altLang="en-US" sz="3600" b="1" dirty="0">
                <a:solidFill>
                  <a:srgbClr val="0033CC"/>
                </a:solidFill>
                <a:latin typeface="微软雅黑" panose="020B0503020204020204" pitchFamily="34" charset="-122"/>
                <a:ea typeface="微软雅黑" panose="020B0503020204020204" pitchFamily="34" charset="-122"/>
                <a:cs typeface="+mj-cs"/>
              </a:defRPr>
            </a:lvl1pPr>
            <a:lvl2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defRPr>
            </a:lvl2pPr>
            <a:lvl3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defRPr>
            </a:lvl3pPr>
            <a:lvl4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defRPr>
            </a:lvl4pPr>
            <a:lvl5pPr algn="ctr" rtl="0" eaLnBrk="0" fontAlgn="base" hangingPunct="0">
              <a:spcBef>
                <a:spcPct val="0"/>
              </a:spcBef>
              <a:spcAft>
                <a:spcPct val="0"/>
              </a:spcAft>
              <a:defRPr sz="3600" b="1">
                <a:solidFill>
                  <a:srgbClr val="0033CC"/>
                </a:solidFill>
                <a:latin typeface="微软雅黑" panose="020B0503020204020204" pitchFamily="34" charset="-122"/>
                <a:ea typeface="微软雅黑" panose="020B0503020204020204" pitchFamily="34"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0" hangingPunct="0"/>
            <a:r>
              <a:rPr lang="zh-CN" altLang="en-US" dirty="0">
                <a:solidFill>
                  <a:srgbClr val="E60039"/>
                </a:solidFill>
              </a:rPr>
              <a:t>重大疾病、重大需求、重大专项</a:t>
            </a:r>
            <a:endParaRPr lang="zh-CN" altLang="en-US" dirty="0">
              <a:solidFill>
                <a:srgbClr val="0033CC"/>
              </a:solidFill>
              <a:effectLst/>
            </a:endParaRPr>
          </a:p>
        </p:txBody>
      </p:sp>
      <p:grpSp>
        <p:nvGrpSpPr>
          <p:cNvPr id="13" name="组合 12"/>
          <p:cNvGrpSpPr/>
          <p:nvPr/>
        </p:nvGrpSpPr>
        <p:grpSpPr>
          <a:xfrm>
            <a:off x="657021" y="4242311"/>
            <a:ext cx="7923560" cy="2165659"/>
            <a:chOff x="657021" y="4103411"/>
            <a:chExt cx="7923560" cy="2165659"/>
          </a:xfrm>
        </p:grpSpPr>
        <p:sp>
          <p:nvSpPr>
            <p:cNvPr id="64" name="矩形 63"/>
            <p:cNvSpPr/>
            <p:nvPr/>
          </p:nvSpPr>
          <p:spPr>
            <a:xfrm>
              <a:off x="657021" y="4509300"/>
              <a:ext cx="7923560" cy="16541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746585" y="4318425"/>
              <a:ext cx="641132" cy="1950645"/>
              <a:chOff x="3357589" y="584360"/>
              <a:chExt cx="1155340" cy="2613021"/>
            </a:xfrm>
          </p:grpSpPr>
          <p:sp>
            <p:nvSpPr>
              <p:cNvPr id="66" name="矩形 65"/>
              <p:cNvSpPr/>
              <p:nvPr/>
            </p:nvSpPr>
            <p:spPr>
              <a:xfrm>
                <a:off x="3357589" y="584360"/>
                <a:ext cx="896208" cy="2597516"/>
              </a:xfrm>
              <a:prstGeom prst="rect">
                <a:avLst/>
              </a:prstGeom>
              <a:solidFill>
                <a:srgbClr val="C00000">
                  <a:alpha val="74902"/>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67" name="直角三角形 66"/>
              <p:cNvSpPr/>
              <p:nvPr/>
            </p:nvSpPr>
            <p:spPr>
              <a:xfrm>
                <a:off x="4253797" y="615708"/>
                <a:ext cx="259132" cy="216024"/>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68" name="直角三角形 67"/>
              <p:cNvSpPr/>
              <p:nvPr/>
            </p:nvSpPr>
            <p:spPr>
              <a:xfrm flipV="1">
                <a:off x="4253793" y="2974236"/>
                <a:ext cx="259134" cy="20764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69" name="TextBox 20"/>
              <p:cNvSpPr txBox="1"/>
              <p:nvPr/>
            </p:nvSpPr>
            <p:spPr>
              <a:xfrm>
                <a:off x="3443832" y="631214"/>
                <a:ext cx="831935" cy="2566167"/>
              </a:xfrm>
              <a:prstGeom prst="rect">
                <a:avLst/>
              </a:prstGeom>
              <a:noFill/>
            </p:spPr>
            <p:txBody>
              <a:bodyPr vert="eaVert" wrap="square" rtlCol="0" anchor="ctr">
                <a:spAutoFit/>
              </a:body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国家</a:t>
                </a:r>
                <a:r>
                  <a:rPr lang="zh-CN" altLang="en-US" b="1" spc="300" dirty="0">
                    <a:solidFill>
                      <a:schemeClr val="bg1"/>
                    </a:solidFill>
                    <a:latin typeface="微软雅黑" panose="020B0503020204020204" pitchFamily="34" charset="-122"/>
                    <a:ea typeface="微软雅黑" panose="020B0503020204020204" pitchFamily="34" charset="-122"/>
                  </a:rPr>
                  <a:t>重大专项</a:t>
                </a:r>
              </a:p>
            </p:txBody>
          </p:sp>
        </p:grpSp>
        <p:sp>
          <p:nvSpPr>
            <p:cNvPr id="57" name="圆角矩形 6"/>
            <p:cNvSpPr/>
            <p:nvPr/>
          </p:nvSpPr>
          <p:spPr bwMode="auto">
            <a:xfrm>
              <a:off x="1267361" y="4647958"/>
              <a:ext cx="2595563" cy="902494"/>
            </a:xfrm>
            <a:prstGeom prst="rect">
              <a:avLst/>
            </a:prstGeom>
          </p:spPr>
          <p:style>
            <a:lnRef idx="0">
              <a:scrgbClr r="0" g="0" b="0"/>
            </a:lnRef>
            <a:fillRef idx="0">
              <a:scrgbClr r="0" g="0" b="0"/>
            </a:fillRef>
            <a:effectRef idx="0">
              <a:scrgbClr r="0" g="0" b="0"/>
            </a:effectRef>
            <a:fontRef idx="minor">
              <a:schemeClr val="lt1"/>
            </a:fontRef>
          </p:style>
          <p:txBody>
            <a:bodyPr lIns="76200" tIns="38100" rIns="76200" bIns="38100" spcCol="1270" anchor="ctr"/>
            <a:lstStyle/>
            <a:p>
              <a:pPr marL="361950" indent="-361950" algn="ctr">
                <a:defRPr/>
              </a:pP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58" name="矩形 57"/>
            <p:cNvSpPr/>
            <p:nvPr/>
          </p:nvSpPr>
          <p:spPr>
            <a:xfrm>
              <a:off x="1273085" y="4458356"/>
              <a:ext cx="6517473" cy="461665"/>
            </a:xfrm>
            <a:prstGeom prst="rect">
              <a:avLst/>
            </a:prstGeom>
          </p:spPr>
          <p:txBody>
            <a:bodyPr wrap="square">
              <a:spAutoFit/>
            </a:bodyPr>
            <a:lstStyle/>
            <a:p>
              <a:pPr marL="361950" indent="-361950" defTabSz="889000">
                <a:lnSpc>
                  <a:spcPct val="150000"/>
                </a:lnSpc>
                <a:defRPr/>
              </a:pPr>
              <a:r>
                <a:rPr lang="zh-CN" altLang="en-US" sz="1600" b="1" dirty="0">
                  <a:solidFill>
                    <a:srgbClr val="C00000"/>
                  </a:solidFill>
                  <a:latin typeface="微软雅黑" panose="020B0503020204020204" pitchFamily="34" charset="-122"/>
                  <a:ea typeface="微软雅黑" panose="020B0503020204020204" pitchFamily="34" charset="-122"/>
                </a:rPr>
                <a:t>“艾滋病和病毒性肝炎等重大传染病防治”科技重大</a:t>
              </a:r>
              <a:r>
                <a:rPr lang="zh-CN" altLang="en-US" sz="1600" b="1" dirty="0" smtClean="0">
                  <a:solidFill>
                    <a:srgbClr val="C00000"/>
                  </a:solidFill>
                  <a:latin typeface="微软雅黑" panose="020B0503020204020204" pitchFamily="34" charset="-122"/>
                  <a:ea typeface="微软雅黑" panose="020B0503020204020204" pitchFamily="34" charset="-122"/>
                </a:rPr>
                <a:t>专项（</a:t>
              </a:r>
              <a:r>
                <a:rPr lang="en-US" altLang="en-US" sz="1600" b="1" dirty="0" smtClean="0">
                  <a:solidFill>
                    <a:srgbClr val="C00000"/>
                  </a:solidFill>
                  <a:latin typeface="微软雅黑" panose="020B0503020204020204" pitchFamily="34" charset="-122"/>
                  <a:ea typeface="微软雅黑" panose="020B0503020204020204" pitchFamily="34" charset="-122"/>
                </a:rPr>
                <a:t>4</a:t>
              </a:r>
              <a:r>
                <a:rPr lang="zh-CN" altLang="en-US" sz="1600" b="1" dirty="0" smtClean="0">
                  <a:solidFill>
                    <a:srgbClr val="C00000"/>
                  </a:solidFill>
                  <a:latin typeface="微软雅黑" panose="020B0503020204020204" pitchFamily="34" charset="-122"/>
                  <a:ea typeface="微软雅黑" panose="020B0503020204020204" pitchFamily="34" charset="-122"/>
                </a:rPr>
                <a:t>项）</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033694" y="4103411"/>
              <a:ext cx="184731" cy="461665"/>
            </a:xfrm>
            <a:prstGeom prst="rect">
              <a:avLst/>
            </a:prstGeom>
            <a:noFill/>
          </p:spPr>
          <p:txBody>
            <a:bodyPr wrap="none" rtlCol="0">
              <a:spAutoFit/>
            </a:bodyPr>
            <a:lstStyle/>
            <a:p>
              <a:endParaRPr lang="zh-CN" altLang="en-US" sz="2400" b="1" spc="300" dirty="0">
                <a:solidFill>
                  <a:prstClr val="black"/>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3670378" y="1172148"/>
            <a:ext cx="4899531" cy="400110"/>
          </a:xfrm>
          <a:prstGeom prst="rect">
            <a:avLst/>
          </a:prstGeom>
          <a:noFill/>
        </p:spPr>
        <p:txBody>
          <a:bodyPr wrap="square" rtlCol="0">
            <a:spAutoFit/>
          </a:bodyPr>
          <a:lstStyle/>
          <a:p>
            <a:pPr algn="r"/>
            <a:r>
              <a:rPr lang="zh-CN" altLang="en-US" sz="2000" b="1" spc="300" dirty="0" smtClean="0">
                <a:solidFill>
                  <a:srgbClr val="C00000"/>
                </a:solidFill>
                <a:latin typeface="楷体" panose="02010609060101010101" pitchFamily="49" charset="-122"/>
                <a:ea typeface="楷体" panose="02010609060101010101" pitchFamily="49" charset="-122"/>
              </a:rPr>
              <a:t>研究历时</a:t>
            </a:r>
            <a:r>
              <a:rPr lang="en-US" altLang="zh-CN" sz="2000" b="1" spc="300" dirty="0" smtClean="0">
                <a:solidFill>
                  <a:srgbClr val="C00000"/>
                </a:solidFill>
                <a:latin typeface="楷体" panose="02010609060101010101" pitchFamily="49" charset="-122"/>
                <a:ea typeface="楷体" panose="02010609060101010101" pitchFamily="49" charset="-122"/>
              </a:rPr>
              <a:t>20</a:t>
            </a:r>
            <a:r>
              <a:rPr lang="zh-CN" altLang="en-US" sz="2000" b="1" spc="300" dirty="0" smtClean="0">
                <a:solidFill>
                  <a:srgbClr val="C00000"/>
                </a:solidFill>
                <a:latin typeface="楷体" panose="02010609060101010101" pitchFamily="49" charset="-122"/>
                <a:ea typeface="楷体" panose="02010609060101010101" pitchFamily="49" charset="-122"/>
              </a:rPr>
              <a:t>年</a:t>
            </a:r>
            <a:r>
              <a:rPr lang="zh-CN" altLang="en-US" sz="2000" b="1" spc="300" dirty="0" smtClean="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000" b="1" spc="300" dirty="0" smtClean="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1994-2014</a:t>
            </a:r>
            <a:r>
              <a:rPr lang="zh-CN" altLang="en-US" sz="2000" b="1" spc="300" dirty="0" smtClean="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000" b="1" spc="300" dirty="0" smtClean="0">
                <a:solidFill>
                  <a:srgbClr val="C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000" b="1" spc="300" dirty="0">
              <a:solidFill>
                <a:srgbClr val="C0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10" name="组合 9"/>
          <p:cNvGrpSpPr/>
          <p:nvPr/>
        </p:nvGrpSpPr>
        <p:grpSpPr>
          <a:xfrm>
            <a:off x="651172" y="1402981"/>
            <a:ext cx="7935135" cy="2897205"/>
            <a:chOff x="651172" y="1229356"/>
            <a:chExt cx="7935135" cy="2897205"/>
          </a:xfrm>
        </p:grpSpPr>
        <p:grpSp>
          <p:nvGrpSpPr>
            <p:cNvPr id="28" name="组合 27"/>
            <p:cNvGrpSpPr/>
            <p:nvPr/>
          </p:nvGrpSpPr>
          <p:grpSpPr>
            <a:xfrm>
              <a:off x="651172" y="1229356"/>
              <a:ext cx="7923560" cy="2897205"/>
              <a:chOff x="700644" y="1269131"/>
              <a:chExt cx="7923560" cy="2897205"/>
            </a:xfrm>
          </p:grpSpPr>
          <p:sp>
            <p:nvSpPr>
              <p:cNvPr id="11" name="矩形 10"/>
              <p:cNvSpPr/>
              <p:nvPr/>
            </p:nvSpPr>
            <p:spPr>
              <a:xfrm>
                <a:off x="700644" y="1453798"/>
                <a:ext cx="7923560" cy="25755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813652" y="1269131"/>
                <a:ext cx="641132" cy="2897205"/>
                <a:chOff x="3357589" y="584359"/>
                <a:chExt cx="1155340" cy="3881002"/>
              </a:xfrm>
            </p:grpSpPr>
            <p:sp>
              <p:nvSpPr>
                <p:cNvPr id="44" name="矩形 43"/>
                <p:cNvSpPr/>
                <p:nvPr/>
              </p:nvSpPr>
              <p:spPr>
                <a:xfrm>
                  <a:off x="3357589" y="584359"/>
                  <a:ext cx="896208" cy="3881002"/>
                </a:xfrm>
                <a:prstGeom prst="rect">
                  <a:avLst/>
                </a:prstGeom>
                <a:solidFill>
                  <a:srgbClr val="C00000">
                    <a:alpha val="74902"/>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45" name="直角三角形 44"/>
                <p:cNvSpPr/>
                <p:nvPr/>
              </p:nvSpPr>
              <p:spPr>
                <a:xfrm>
                  <a:off x="4253797" y="615708"/>
                  <a:ext cx="259132" cy="216024"/>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12" name="直角三角形 11"/>
                <p:cNvSpPr/>
                <p:nvPr/>
              </p:nvSpPr>
              <p:spPr>
                <a:xfrm flipV="1">
                  <a:off x="4253793" y="4257721"/>
                  <a:ext cx="259134" cy="20764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00"/>
                </a:p>
              </p:txBody>
            </p:sp>
            <p:sp>
              <p:nvSpPr>
                <p:cNvPr id="47" name="TextBox 20"/>
                <p:cNvSpPr txBox="1"/>
                <p:nvPr/>
              </p:nvSpPr>
              <p:spPr>
                <a:xfrm>
                  <a:off x="3443832" y="723721"/>
                  <a:ext cx="831935" cy="3542663"/>
                </a:xfrm>
                <a:prstGeom prst="rect">
                  <a:avLst/>
                </a:prstGeom>
                <a:noFill/>
              </p:spPr>
              <p:txBody>
                <a:bodyPr vert="eaVert" wrap="square" rtlCol="0" anchor="ctr">
                  <a:spAutoFit/>
                </a:bodyPr>
                <a:lstStyle/>
                <a:p>
                  <a:pPr algn="ctr"/>
                  <a:r>
                    <a:rPr lang="zh-CN" altLang="en-US" b="1" spc="300" dirty="0" smtClean="0">
                      <a:solidFill>
                        <a:schemeClr val="bg1"/>
                      </a:solidFill>
                      <a:latin typeface="微软雅黑" panose="020B0503020204020204" pitchFamily="34" charset="-122"/>
                      <a:ea typeface="微软雅黑" panose="020B0503020204020204" pitchFamily="34" charset="-122"/>
                    </a:rPr>
                    <a:t>国家</a:t>
                  </a:r>
                  <a:r>
                    <a:rPr lang="zh-CN" altLang="en-US" b="1" spc="300" dirty="0">
                      <a:solidFill>
                        <a:schemeClr val="bg1"/>
                      </a:solidFill>
                      <a:latin typeface="微软雅黑" panose="020B0503020204020204" pitchFamily="34" charset="-122"/>
                      <a:ea typeface="微软雅黑" panose="020B0503020204020204" pitchFamily="34" charset="-122"/>
                    </a:rPr>
                    <a:t>自然科学基金</a:t>
                  </a:r>
                </a:p>
              </p:txBody>
            </p:sp>
          </p:grpSp>
        </p:grpSp>
        <p:sp>
          <p:nvSpPr>
            <p:cNvPr id="25" name="圆角矩形 6"/>
            <p:cNvSpPr/>
            <p:nvPr/>
          </p:nvSpPr>
          <p:spPr bwMode="auto">
            <a:xfrm>
              <a:off x="1261512" y="1539388"/>
              <a:ext cx="2595563" cy="902494"/>
            </a:xfrm>
            <a:prstGeom prst="rect">
              <a:avLst/>
            </a:prstGeom>
          </p:spPr>
          <p:style>
            <a:lnRef idx="0">
              <a:scrgbClr r="0" g="0" b="0"/>
            </a:lnRef>
            <a:fillRef idx="0">
              <a:scrgbClr r="0" g="0" b="0"/>
            </a:fillRef>
            <a:effectRef idx="0">
              <a:scrgbClr r="0" g="0" b="0"/>
            </a:effectRef>
            <a:fontRef idx="minor">
              <a:schemeClr val="lt1"/>
            </a:fontRef>
          </p:style>
          <p:txBody>
            <a:bodyPr lIns="76200" tIns="38100" rIns="76200" bIns="38100" spcCol="1270" anchor="ctr"/>
            <a:lstStyle/>
            <a:p>
              <a:pPr marL="361950" indent="-361950" algn="ctr">
                <a:defRPr/>
              </a:pP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14" name="矩形 13"/>
            <p:cNvSpPr/>
            <p:nvPr/>
          </p:nvSpPr>
          <p:spPr>
            <a:xfrm>
              <a:off x="1379827" y="1459753"/>
              <a:ext cx="1747594" cy="338554"/>
            </a:xfrm>
            <a:prstGeom prst="rect">
              <a:avLst/>
            </a:prstGeom>
          </p:spPr>
          <p:txBody>
            <a:bodyPr wrap="none">
              <a:spAutoFit/>
            </a:bodyPr>
            <a:lstStyle/>
            <a:p>
              <a:pPr marL="361950" indent="-361950" algn="ctr">
                <a:defRPr/>
              </a:pPr>
              <a:r>
                <a:rPr lang="zh-CN" altLang="en-US" sz="1600" b="1" dirty="0">
                  <a:solidFill>
                    <a:srgbClr val="C00000"/>
                  </a:solidFill>
                  <a:latin typeface="微软雅黑" panose="020B0503020204020204" pitchFamily="34" charset="-122"/>
                  <a:ea typeface="微软雅黑" panose="020B0503020204020204" pitchFamily="34" charset="-122"/>
                </a:rPr>
                <a:t>重点项目</a:t>
              </a:r>
              <a:r>
                <a:rPr lang="zh-CN" altLang="en-US" sz="1600" b="1" kern="0" dirty="0">
                  <a:solidFill>
                    <a:srgbClr val="C00000"/>
                  </a:solidFill>
                  <a:latin typeface="微软雅黑" panose="020B0503020204020204" pitchFamily="34" charset="-122"/>
                  <a:ea typeface="微软雅黑" panose="020B0503020204020204" pitchFamily="34" charset="-122"/>
                </a:rPr>
                <a:t>（</a:t>
              </a:r>
              <a:r>
                <a:rPr lang="en-US" altLang="zh-CN" sz="1600" b="1" kern="0" dirty="0">
                  <a:solidFill>
                    <a:srgbClr val="C00000"/>
                  </a:solidFill>
                  <a:latin typeface="微软雅黑" panose="020B0503020204020204" pitchFamily="34" charset="-122"/>
                  <a:ea typeface="微软雅黑" panose="020B0503020204020204" pitchFamily="34" charset="-122"/>
                </a:rPr>
                <a:t>2</a:t>
              </a:r>
              <a:r>
                <a:rPr lang="zh-CN" altLang="en-US" sz="1600" b="1" kern="0" dirty="0">
                  <a:solidFill>
                    <a:srgbClr val="C00000"/>
                  </a:solidFill>
                  <a:latin typeface="微软雅黑" panose="020B0503020204020204" pitchFamily="34" charset="-122"/>
                  <a:ea typeface="微软雅黑" panose="020B0503020204020204" pitchFamily="34" charset="-122"/>
                </a:rPr>
                <a:t>项）</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5" name="矩形 14"/>
            <p:cNvSpPr/>
            <p:nvPr/>
          </p:nvSpPr>
          <p:spPr>
            <a:xfrm>
              <a:off x="1273085" y="1771210"/>
              <a:ext cx="7313222" cy="604333"/>
            </a:xfrm>
            <a:prstGeom prst="rect">
              <a:avLst/>
            </a:prstGeom>
          </p:spPr>
          <p:txBody>
            <a:bodyPr wrap="square">
              <a:spAutoFit/>
            </a:bodyPr>
            <a:lstStyle/>
            <a:p>
              <a:pPr marL="173355" indent="-173355" defTabSz="800100">
                <a:lnSpc>
                  <a:spcPct val="90000"/>
                </a:lnSpc>
                <a:spcAft>
                  <a:spcPct val="15000"/>
                </a:spcAft>
                <a:buClr>
                  <a:schemeClr val="tx1"/>
                </a:buClr>
                <a:buFontTx/>
                <a:buChar char="•"/>
                <a:defRPr/>
              </a:pPr>
              <a:r>
                <a:rPr lang="zh-CN" altLang="en-US" sz="1700" b="1" dirty="0">
                  <a:latin typeface="华文楷体" panose="02010600040101010101" pitchFamily="2" charset="-122"/>
                  <a:ea typeface="华文楷体" panose="02010600040101010101" pitchFamily="2" charset="-122"/>
                </a:rPr>
                <a:t>抗</a:t>
              </a:r>
              <a:r>
                <a:rPr lang="en-US" altLang="zh-CN" sz="1700" b="1" dirty="0">
                  <a:latin typeface="华文楷体" panose="02010600040101010101" pitchFamily="2" charset="-122"/>
                  <a:ea typeface="华文楷体" panose="02010600040101010101" pitchFamily="2" charset="-122"/>
                </a:rPr>
                <a:t>HBV</a:t>
              </a:r>
              <a:r>
                <a:rPr lang="zh-CN" altLang="en-US" sz="1700" b="1" dirty="0">
                  <a:latin typeface="华文楷体" panose="02010600040101010101" pitchFamily="2" charset="-122"/>
                  <a:ea typeface="华文楷体" panose="02010600040101010101" pitchFamily="2" charset="-122"/>
                </a:rPr>
                <a:t>治疗中特异性细胞免疫功能重建和表位漂移机制</a:t>
              </a:r>
              <a:r>
                <a:rPr lang="zh-CN" altLang="en-US" sz="1700" b="1" dirty="0" smtClean="0">
                  <a:latin typeface="华文楷体" panose="02010600040101010101" pitchFamily="2" charset="-122"/>
                  <a:ea typeface="华文楷体" panose="02010600040101010101" pitchFamily="2" charset="-122"/>
                </a:rPr>
                <a:t>研究（</a:t>
              </a:r>
              <a:r>
                <a:rPr lang="en-US" altLang="zh-CN" sz="1700" b="1" dirty="0" smtClean="0">
                  <a:latin typeface="华文楷体" panose="02010600040101010101" pitchFamily="2" charset="-122"/>
                  <a:ea typeface="华文楷体" panose="02010600040101010101" pitchFamily="2" charset="-122"/>
                </a:rPr>
                <a:t>30730082</a:t>
              </a:r>
              <a:r>
                <a:rPr lang="zh-CN" altLang="en-US" sz="1700" b="1" dirty="0" smtClean="0">
                  <a:latin typeface="华文楷体" panose="02010600040101010101" pitchFamily="2" charset="-122"/>
                  <a:ea typeface="华文楷体" panose="02010600040101010101" pitchFamily="2" charset="-122"/>
                </a:rPr>
                <a:t>）</a:t>
              </a:r>
              <a:endParaRPr lang="en-US" altLang="zh-CN" sz="1700" b="1" dirty="0">
                <a:latin typeface="华文楷体" panose="02010600040101010101" pitchFamily="2" charset="-122"/>
                <a:ea typeface="华文楷体" panose="02010600040101010101" pitchFamily="2" charset="-122"/>
              </a:endParaRPr>
            </a:p>
            <a:p>
              <a:pPr marL="173355" indent="-173355" defTabSz="800100">
                <a:lnSpc>
                  <a:spcPct val="90000"/>
                </a:lnSpc>
                <a:spcAft>
                  <a:spcPct val="15000"/>
                </a:spcAft>
                <a:buClr>
                  <a:schemeClr val="tx1"/>
                </a:buClr>
                <a:buFontTx/>
                <a:buChar char="•"/>
                <a:defRPr/>
              </a:pPr>
              <a:r>
                <a:rPr lang="zh-CN" altLang="en-US" sz="1700" b="1" dirty="0">
                  <a:latin typeface="华文楷体" panose="02010600040101010101" pitchFamily="2" charset="-122"/>
                  <a:ea typeface="华文楷体" panose="02010600040101010101" pitchFamily="2" charset="-122"/>
                </a:rPr>
                <a:t>乙型肝炎慢性化进程中</a:t>
              </a:r>
              <a:r>
                <a:rPr lang="en-US" altLang="zh-CN" sz="1700" b="1" dirty="0">
                  <a:latin typeface="华文楷体" panose="02010600040101010101" pitchFamily="2" charset="-122"/>
                  <a:ea typeface="华文楷体" panose="02010600040101010101" pitchFamily="2" charset="-122"/>
                </a:rPr>
                <a:t>HBV</a:t>
              </a:r>
              <a:r>
                <a:rPr lang="zh-CN" altLang="en-US" sz="1700" b="1" dirty="0">
                  <a:latin typeface="华文楷体" panose="02010600040101010101" pitchFamily="2" charset="-122"/>
                  <a:ea typeface="华文楷体" panose="02010600040101010101" pitchFamily="2" charset="-122"/>
                </a:rPr>
                <a:t>感染引起免疫逃逸机制的</a:t>
              </a:r>
              <a:r>
                <a:rPr lang="zh-CN" altLang="en-US" sz="1700" b="1" dirty="0" smtClean="0">
                  <a:latin typeface="华文楷体" panose="02010600040101010101" pitchFamily="2" charset="-122"/>
                  <a:ea typeface="华文楷体" panose="02010600040101010101" pitchFamily="2" charset="-122"/>
                </a:rPr>
                <a:t>研究（</a:t>
              </a:r>
              <a:r>
                <a:rPr lang="en-US" altLang="zh-CN" sz="1700" b="1" dirty="0" smtClean="0">
                  <a:latin typeface="华文楷体" panose="02010600040101010101" pitchFamily="2" charset="-122"/>
                  <a:ea typeface="华文楷体" panose="02010600040101010101" pitchFamily="2" charset="-122"/>
                </a:rPr>
                <a:t>30730088</a:t>
              </a:r>
              <a:r>
                <a:rPr lang="zh-CN" altLang="en-US" sz="1700" b="1" dirty="0" smtClean="0">
                  <a:latin typeface="华文楷体" panose="02010600040101010101" pitchFamily="2" charset="-122"/>
                  <a:ea typeface="华文楷体" panose="02010600040101010101" pitchFamily="2" charset="-122"/>
                </a:rPr>
                <a:t>）</a:t>
              </a:r>
              <a:endParaRPr lang="zh-CN" altLang="zh-CN" sz="1700" b="1" dirty="0">
                <a:latin typeface="华文楷体" panose="02010600040101010101" pitchFamily="2" charset="-122"/>
                <a:ea typeface="华文楷体" panose="02010600040101010101" pitchFamily="2" charset="-122"/>
              </a:endParaRPr>
            </a:p>
          </p:txBody>
        </p:sp>
        <p:sp>
          <p:nvSpPr>
            <p:cNvPr id="16" name="矩形 15"/>
            <p:cNvSpPr/>
            <p:nvPr/>
          </p:nvSpPr>
          <p:spPr>
            <a:xfrm>
              <a:off x="1307805" y="2395582"/>
              <a:ext cx="2629246" cy="338554"/>
            </a:xfrm>
            <a:prstGeom prst="rect">
              <a:avLst/>
            </a:prstGeom>
          </p:spPr>
          <p:txBody>
            <a:bodyPr wrap="none">
              <a:spAutoFit/>
            </a:bodyPr>
            <a:lstStyle/>
            <a:p>
              <a:pPr marL="361950" indent="-361950" algn="ctr">
                <a:defRPr/>
              </a:pPr>
              <a:r>
                <a:rPr lang="zh-CN" altLang="en-US" sz="1600" b="1" dirty="0">
                  <a:solidFill>
                    <a:srgbClr val="C00000"/>
                  </a:solidFill>
                  <a:latin typeface="微软雅黑" panose="020B0503020204020204" pitchFamily="34" charset="-122"/>
                  <a:ea typeface="微软雅黑" panose="020B0503020204020204" pitchFamily="34" charset="-122"/>
                </a:rPr>
                <a:t>杰出青年科学基金 （</a:t>
              </a:r>
              <a:r>
                <a:rPr lang="en-US" altLang="zh-CN" sz="1600" b="1" dirty="0">
                  <a:solidFill>
                    <a:srgbClr val="C00000"/>
                  </a:solidFill>
                  <a:latin typeface="微软雅黑" panose="020B0503020204020204" pitchFamily="34" charset="-122"/>
                  <a:ea typeface="微软雅黑" panose="020B0503020204020204" pitchFamily="34" charset="-122"/>
                </a:rPr>
                <a:t>2</a:t>
              </a:r>
              <a:r>
                <a:rPr lang="zh-CN" altLang="en-US" sz="1600" b="1" dirty="0">
                  <a:solidFill>
                    <a:srgbClr val="C00000"/>
                  </a:solidFill>
                  <a:latin typeface="微软雅黑" panose="020B0503020204020204" pitchFamily="34" charset="-122"/>
                  <a:ea typeface="微软雅黑" panose="020B0503020204020204" pitchFamily="34" charset="-122"/>
                </a:rPr>
                <a:t>项）</a:t>
              </a:r>
            </a:p>
          </p:txBody>
        </p:sp>
        <p:sp>
          <p:nvSpPr>
            <p:cNvPr id="17" name="矩形 16"/>
            <p:cNvSpPr/>
            <p:nvPr/>
          </p:nvSpPr>
          <p:spPr>
            <a:xfrm>
              <a:off x="1303116" y="2705458"/>
              <a:ext cx="4572000" cy="604333"/>
            </a:xfrm>
            <a:prstGeom prst="rect">
              <a:avLst/>
            </a:prstGeom>
          </p:spPr>
          <p:txBody>
            <a:bodyPr>
              <a:spAutoFit/>
            </a:bodyPr>
            <a:lstStyle/>
            <a:p>
              <a:pPr marL="173355" lvl="1" indent="-173355" defTabSz="800100">
                <a:lnSpc>
                  <a:spcPct val="90000"/>
                </a:lnSpc>
                <a:spcAft>
                  <a:spcPct val="15000"/>
                </a:spcAft>
                <a:buClr>
                  <a:schemeClr val="tx1"/>
                </a:buClr>
                <a:buFontTx/>
                <a:buChar char="•"/>
                <a:defRPr/>
              </a:pPr>
              <a:r>
                <a:rPr lang="zh-CN" altLang="en-US" sz="1700" b="1" dirty="0" smtClean="0">
                  <a:latin typeface="华文楷体" panose="02010600040101010101" pitchFamily="2" charset="-122"/>
                  <a:ea typeface="华文楷体" panose="02010600040101010101" pitchFamily="2" charset="-122"/>
                </a:rPr>
                <a:t>传染病学（</a:t>
              </a:r>
              <a:r>
                <a:rPr lang="en-US" altLang="zh-CN" sz="1700" b="1" dirty="0" smtClean="0">
                  <a:latin typeface="华文楷体" panose="02010600040101010101" pitchFamily="2" charset="-122"/>
                  <a:ea typeface="华文楷体" panose="02010600040101010101" pitchFamily="2" charset="-122"/>
                </a:rPr>
                <a:t>30225042</a:t>
              </a:r>
              <a:r>
                <a:rPr lang="zh-CN" altLang="en-US" sz="1700" b="1" dirty="0" smtClean="0">
                  <a:latin typeface="华文楷体" panose="02010600040101010101" pitchFamily="2" charset="-122"/>
                  <a:ea typeface="华文楷体" panose="02010600040101010101" pitchFamily="2" charset="-122"/>
                </a:rPr>
                <a:t>）</a:t>
              </a:r>
              <a:endParaRPr lang="en-US" altLang="zh-CN" sz="1700" b="1" dirty="0" smtClean="0">
                <a:latin typeface="华文楷体" panose="02010600040101010101" pitchFamily="2" charset="-122"/>
                <a:ea typeface="华文楷体" panose="02010600040101010101" pitchFamily="2" charset="-122"/>
              </a:endParaRPr>
            </a:p>
            <a:p>
              <a:pPr marL="173355" lvl="1" indent="-173355" defTabSz="800100">
                <a:lnSpc>
                  <a:spcPct val="90000"/>
                </a:lnSpc>
                <a:spcAft>
                  <a:spcPct val="15000"/>
                </a:spcAft>
                <a:buClr>
                  <a:schemeClr val="tx1"/>
                </a:buClr>
                <a:buFontTx/>
                <a:buChar char="•"/>
                <a:defRPr/>
              </a:pPr>
              <a:r>
                <a:rPr lang="zh-CN" altLang="en-US" sz="1700" b="1" dirty="0" smtClean="0">
                  <a:latin typeface="华文楷体" panose="02010600040101010101" pitchFamily="2" charset="-122"/>
                  <a:ea typeface="华文楷体" panose="02010600040101010101" pitchFamily="2" charset="-122"/>
                </a:rPr>
                <a:t>传染病</a:t>
              </a:r>
              <a:r>
                <a:rPr lang="zh-CN" altLang="en-US" sz="1700" b="1" dirty="0">
                  <a:latin typeface="华文楷体" panose="02010600040101010101" pitchFamily="2" charset="-122"/>
                  <a:ea typeface="华文楷体" panose="02010600040101010101" pitchFamily="2" charset="-122"/>
                </a:rPr>
                <a:t>的发病机理</a:t>
              </a:r>
              <a:r>
                <a:rPr lang="zh-CN" altLang="en-US" sz="1700" b="1" dirty="0" smtClean="0">
                  <a:latin typeface="华文楷体" panose="02010600040101010101" pitchFamily="2" charset="-122"/>
                  <a:ea typeface="华文楷体" panose="02010600040101010101" pitchFamily="2" charset="-122"/>
                </a:rPr>
                <a:t>研究（</a:t>
              </a:r>
              <a:r>
                <a:rPr lang="en-US" altLang="zh-CN" sz="1700" b="1" dirty="0" smtClean="0">
                  <a:latin typeface="华文楷体" panose="02010600040101010101" pitchFamily="2" charset="-122"/>
                  <a:ea typeface="华文楷体" panose="02010600040101010101" pitchFamily="2" charset="-122"/>
                </a:rPr>
                <a:t>30525042</a:t>
              </a:r>
              <a:r>
                <a:rPr lang="zh-CN" altLang="en-US" sz="1700" b="1" dirty="0" smtClean="0">
                  <a:latin typeface="华文楷体" panose="02010600040101010101" pitchFamily="2" charset="-122"/>
                  <a:ea typeface="华文楷体" panose="02010600040101010101" pitchFamily="2" charset="-122"/>
                </a:rPr>
                <a:t>）</a:t>
              </a:r>
              <a:endParaRPr lang="zh-CN" altLang="zh-CN" sz="1700" b="1" dirty="0">
                <a:latin typeface="华文楷体" panose="02010600040101010101" pitchFamily="2" charset="-122"/>
                <a:ea typeface="华文楷体" panose="02010600040101010101" pitchFamily="2" charset="-122"/>
              </a:endParaRPr>
            </a:p>
          </p:txBody>
        </p:sp>
        <p:sp>
          <p:nvSpPr>
            <p:cNvPr id="18" name="矩形 17"/>
            <p:cNvSpPr/>
            <p:nvPr/>
          </p:nvSpPr>
          <p:spPr>
            <a:xfrm>
              <a:off x="1335083" y="3275066"/>
              <a:ext cx="2568331" cy="408958"/>
            </a:xfrm>
            <a:prstGeom prst="rect">
              <a:avLst/>
            </a:prstGeom>
          </p:spPr>
          <p:txBody>
            <a:bodyPr wrap="none">
              <a:spAutoFit/>
            </a:bodyPr>
            <a:lstStyle/>
            <a:p>
              <a:pPr marL="361950" indent="-361950" algn="ctr">
                <a:lnSpc>
                  <a:spcPct val="145000"/>
                </a:lnSpc>
                <a:defRPr/>
              </a:pPr>
              <a:r>
                <a:rPr lang="zh-CN" altLang="en-US" sz="1600" b="1" dirty="0">
                  <a:solidFill>
                    <a:srgbClr val="C00000"/>
                  </a:solidFill>
                  <a:latin typeface="微软雅黑" panose="020B0503020204020204" pitchFamily="34" charset="-122"/>
                  <a:ea typeface="微软雅黑" panose="020B0503020204020204" pitchFamily="34" charset="-122"/>
                </a:rPr>
                <a:t>国际合作交流项目（</a:t>
              </a:r>
              <a:r>
                <a:rPr lang="en-US" altLang="zh-CN" sz="1600" b="1" dirty="0">
                  <a:solidFill>
                    <a:srgbClr val="C00000"/>
                  </a:solidFill>
                  <a:latin typeface="微软雅黑" panose="020B0503020204020204" pitchFamily="34" charset="-122"/>
                  <a:ea typeface="微软雅黑" panose="020B0503020204020204" pitchFamily="34" charset="-122"/>
                </a:rPr>
                <a:t>1</a:t>
              </a:r>
              <a:r>
                <a:rPr lang="zh-CN" altLang="en-US" sz="1600" b="1" dirty="0">
                  <a:solidFill>
                    <a:srgbClr val="C00000"/>
                  </a:solidFill>
                  <a:latin typeface="微软雅黑" panose="020B0503020204020204" pitchFamily="34" charset="-122"/>
                  <a:ea typeface="微软雅黑" panose="020B0503020204020204" pitchFamily="34" charset="-122"/>
                </a:rPr>
                <a:t>项）</a:t>
              </a:r>
            </a:p>
          </p:txBody>
        </p:sp>
        <p:sp>
          <p:nvSpPr>
            <p:cNvPr id="19" name="矩形 18"/>
            <p:cNvSpPr/>
            <p:nvPr/>
          </p:nvSpPr>
          <p:spPr>
            <a:xfrm>
              <a:off x="1261510" y="3664092"/>
              <a:ext cx="7313222" cy="313932"/>
            </a:xfrm>
            <a:prstGeom prst="rect">
              <a:avLst/>
            </a:prstGeom>
          </p:spPr>
          <p:txBody>
            <a:bodyPr wrap="square">
              <a:spAutoFit/>
            </a:bodyPr>
            <a:lstStyle/>
            <a:p>
              <a:pPr marL="171450" lvl="1" indent="-171450" defTabSz="800100">
                <a:lnSpc>
                  <a:spcPct val="90000"/>
                </a:lnSpc>
                <a:spcAft>
                  <a:spcPct val="15000"/>
                </a:spcAft>
                <a:buFontTx/>
                <a:buChar char="•"/>
                <a:defRPr/>
              </a:pPr>
              <a:r>
                <a:rPr lang="zh-CN" altLang="en-US" sz="1600" b="1" dirty="0">
                  <a:latin typeface="华文楷体" panose="02010600040101010101" pitchFamily="2" charset="-122"/>
                  <a:ea typeface="华文楷体" panose="02010600040101010101" pitchFamily="2" charset="-122"/>
                </a:rPr>
                <a:t>器官移植后乙型肝炎复发的分子病毒学和分子免疫学</a:t>
              </a:r>
              <a:r>
                <a:rPr lang="zh-CN" altLang="en-US" sz="1600" b="1" dirty="0" smtClean="0">
                  <a:latin typeface="华文楷体" panose="02010600040101010101" pitchFamily="2" charset="-122"/>
                  <a:ea typeface="华文楷体" panose="02010600040101010101" pitchFamily="2" charset="-122"/>
                </a:rPr>
                <a:t>机制</a:t>
              </a:r>
              <a:r>
                <a:rPr lang="zh-CN" altLang="en-US" sz="1600" b="1" dirty="0">
                  <a:latin typeface="华文楷体" panose="02010600040101010101" pitchFamily="2" charset="-122"/>
                  <a:ea typeface="华文楷体" panose="02010600040101010101" pitchFamily="2" charset="-122"/>
                </a:rPr>
                <a:t>（</a:t>
              </a:r>
              <a:r>
                <a:rPr lang="en-US" altLang="zh-CN" sz="1600" b="1" dirty="0" smtClean="0">
                  <a:latin typeface="华文楷体" panose="02010600040101010101" pitchFamily="2" charset="-122"/>
                  <a:ea typeface="华文楷体" panose="02010600040101010101" pitchFamily="2" charset="-122"/>
                </a:rPr>
                <a:t>30340460440</a:t>
              </a:r>
              <a:r>
                <a:rPr lang="zh-CN" altLang="en-US" sz="1600" b="1" dirty="0" smtClean="0">
                  <a:latin typeface="华文楷体" panose="02010600040101010101" pitchFamily="2" charset="-122"/>
                  <a:ea typeface="华文楷体" panose="02010600040101010101" pitchFamily="2" charset="-122"/>
                </a:rPr>
                <a:t>）</a:t>
              </a:r>
              <a:endParaRPr lang="zh-CN" altLang="zh-CN" sz="1600" b="1" dirty="0">
                <a:latin typeface="华文楷体" panose="02010600040101010101" pitchFamily="2" charset="-122"/>
                <a:ea typeface="华文楷体" panose="02010600040101010101" pitchFamily="2" charset="-122"/>
              </a:endParaRPr>
            </a:p>
          </p:txBody>
        </p:sp>
      </p:grpSp>
      <p:sp>
        <p:nvSpPr>
          <p:cNvPr id="31" name="矩形 30"/>
          <p:cNvSpPr/>
          <p:nvPr/>
        </p:nvSpPr>
        <p:spPr>
          <a:xfrm>
            <a:off x="1261511" y="5035149"/>
            <a:ext cx="6852341" cy="1281522"/>
          </a:xfrm>
          <a:prstGeom prst="rect">
            <a:avLst/>
          </a:prstGeom>
        </p:spPr>
        <p:txBody>
          <a:bodyPr wrap="square">
            <a:spAutoFit/>
          </a:bodyPr>
          <a:lstStyle/>
          <a:p>
            <a:pPr marL="171450" lvl="1" indent="-171450" algn="just" defTabSz="800100">
              <a:lnSpc>
                <a:spcPct val="90000"/>
              </a:lnSpc>
              <a:spcAft>
                <a:spcPts val="800"/>
              </a:spcAft>
              <a:buFontTx/>
              <a:buChar char="•"/>
              <a:defRPr/>
            </a:pPr>
            <a:r>
              <a:rPr lang="zh-CN" altLang="en-US" sz="1600" b="1" dirty="0" smtClean="0">
                <a:latin typeface="华文楷体" panose="02010600040101010101" pitchFamily="2" charset="-122"/>
                <a:ea typeface="华文楷体" panose="02010600040101010101" pitchFamily="2" charset="-122"/>
              </a:rPr>
              <a:t>慢性</a:t>
            </a:r>
            <a:r>
              <a:rPr lang="zh-CN" altLang="en-US" sz="1600" b="1" dirty="0">
                <a:latin typeface="华文楷体" panose="02010600040101010101" pitchFamily="2" charset="-122"/>
                <a:ea typeface="华文楷体" panose="02010600040101010101" pitchFamily="2" charset="-122"/>
              </a:rPr>
              <a:t>乙型肝炎临床治疗新方案</a:t>
            </a:r>
            <a:r>
              <a:rPr lang="zh-CN" altLang="en-US" sz="1600" b="1" dirty="0" smtClean="0">
                <a:latin typeface="华文楷体" panose="02010600040101010101" pitchFamily="2" charset="-122"/>
                <a:ea typeface="华文楷体" panose="02010600040101010101" pitchFamily="2" charset="-122"/>
              </a:rPr>
              <a:t>研究（</a:t>
            </a:r>
            <a:r>
              <a:rPr lang="en-US" altLang="zh-CN" sz="1600" b="1" dirty="0" smtClean="0">
                <a:latin typeface="华文楷体" panose="02010600040101010101" pitchFamily="2" charset="-122"/>
                <a:ea typeface="华文楷体" panose="02010600040101010101" pitchFamily="2" charset="-122"/>
              </a:rPr>
              <a:t>2012ZX10002-003</a:t>
            </a:r>
            <a:r>
              <a:rPr lang="zh-CN" altLang="en-US" sz="1600" b="1" dirty="0" smtClean="0">
                <a:latin typeface="华文楷体" panose="02010600040101010101" pitchFamily="2" charset="-122"/>
                <a:ea typeface="华文楷体" panose="02010600040101010101" pitchFamily="2" charset="-122"/>
              </a:rPr>
              <a:t>）</a:t>
            </a:r>
            <a:endParaRPr lang="zh-CN" altLang="zh-CN" sz="1600" b="1" dirty="0">
              <a:latin typeface="华文楷体" panose="02010600040101010101" pitchFamily="2" charset="-122"/>
              <a:ea typeface="华文楷体" panose="02010600040101010101" pitchFamily="2" charset="-122"/>
            </a:endParaRPr>
          </a:p>
          <a:p>
            <a:pPr marL="171450" lvl="1" indent="-171450" algn="just" defTabSz="800100">
              <a:lnSpc>
                <a:spcPct val="90000"/>
              </a:lnSpc>
              <a:spcAft>
                <a:spcPts val="800"/>
              </a:spcAft>
              <a:buFontTx/>
              <a:buChar char="•"/>
              <a:defRPr/>
            </a:pPr>
            <a:r>
              <a:rPr lang="zh-CN" altLang="en-US" sz="1600" b="1" dirty="0">
                <a:latin typeface="华文楷体" panose="02010600040101010101" pitchFamily="2" charset="-122"/>
                <a:ea typeface="华文楷体" panose="02010600040101010101" pitchFamily="2" charset="-122"/>
              </a:rPr>
              <a:t>慢性乙型肝炎临床治疗方案的优化及影响疗效的</a:t>
            </a:r>
            <a:r>
              <a:rPr lang="zh-CN" altLang="en-US" sz="1600" b="1" dirty="0" smtClean="0">
                <a:latin typeface="华文楷体" panose="02010600040101010101" pitchFamily="2" charset="-122"/>
                <a:ea typeface="华文楷体" panose="02010600040101010101" pitchFamily="2" charset="-122"/>
              </a:rPr>
              <a:t>因素（</a:t>
            </a:r>
            <a:r>
              <a:rPr lang="en-US" altLang="zh-CN" sz="1600" b="1" dirty="0" smtClean="0">
                <a:latin typeface="华文楷体" panose="02010600040101010101" pitchFamily="2" charset="-122"/>
                <a:ea typeface="华文楷体" panose="02010600040101010101" pitchFamily="2" charset="-122"/>
              </a:rPr>
              <a:t>2008ZX10002-004</a:t>
            </a:r>
            <a:r>
              <a:rPr lang="zh-CN" altLang="en-US" sz="1600" b="1" dirty="0" smtClean="0">
                <a:latin typeface="华文楷体" panose="02010600040101010101" pitchFamily="2" charset="-122"/>
                <a:ea typeface="华文楷体" panose="02010600040101010101" pitchFamily="2" charset="-122"/>
              </a:rPr>
              <a:t>）</a:t>
            </a:r>
            <a:endParaRPr lang="zh-CN" altLang="zh-CN" sz="1600" b="1" dirty="0">
              <a:latin typeface="华文楷体" panose="02010600040101010101" pitchFamily="2" charset="-122"/>
              <a:ea typeface="华文楷体" panose="02010600040101010101" pitchFamily="2" charset="-122"/>
            </a:endParaRPr>
          </a:p>
          <a:p>
            <a:pPr marL="171450" lvl="1" indent="-171450" algn="just" defTabSz="800100">
              <a:lnSpc>
                <a:spcPct val="90000"/>
              </a:lnSpc>
              <a:spcAft>
                <a:spcPts val="800"/>
              </a:spcAft>
              <a:buFontTx/>
              <a:buChar char="•"/>
              <a:defRPr/>
            </a:pPr>
            <a:r>
              <a:rPr lang="zh-CN" altLang="en-US" sz="1600" b="1" dirty="0">
                <a:latin typeface="华文楷体" panose="02010600040101010101" pitchFamily="2" charset="-122"/>
                <a:ea typeface="华文楷体" panose="02010600040101010101" pitchFamily="2" charset="-122"/>
              </a:rPr>
              <a:t>病毒性肝炎转归预警预测的</a:t>
            </a:r>
            <a:r>
              <a:rPr lang="zh-CN" altLang="en-US" sz="1600" b="1" dirty="0" smtClean="0">
                <a:latin typeface="华文楷体" panose="02010600040101010101" pitchFamily="2" charset="-122"/>
                <a:ea typeface="华文楷体" panose="02010600040101010101" pitchFamily="2" charset="-122"/>
              </a:rPr>
              <a:t>研究（</a:t>
            </a:r>
            <a:r>
              <a:rPr lang="en-US" altLang="zh-CN" sz="1600" b="1" dirty="0" smtClean="0">
                <a:latin typeface="华文楷体" panose="02010600040101010101" pitchFamily="2" charset="-122"/>
                <a:ea typeface="华文楷体" panose="02010600040101010101" pitchFamily="2" charset="-122"/>
              </a:rPr>
              <a:t>2012ZX10002-007 </a:t>
            </a:r>
            <a:r>
              <a:rPr lang="zh-CN" altLang="en-US" sz="1600" b="1" dirty="0" smtClean="0">
                <a:latin typeface="华文楷体" panose="02010600040101010101" pitchFamily="2" charset="-122"/>
                <a:ea typeface="华文楷体" panose="02010600040101010101" pitchFamily="2" charset="-122"/>
              </a:rPr>
              <a:t>）</a:t>
            </a:r>
            <a:endParaRPr lang="en-US" altLang="zh-CN" sz="1600" b="1" dirty="0" smtClean="0">
              <a:latin typeface="华文楷体" panose="02010600040101010101" pitchFamily="2" charset="-122"/>
              <a:ea typeface="华文楷体" panose="02010600040101010101" pitchFamily="2" charset="-122"/>
            </a:endParaRPr>
          </a:p>
          <a:p>
            <a:pPr marL="171450" lvl="1" indent="-171450" algn="just" defTabSz="800100">
              <a:lnSpc>
                <a:spcPct val="90000"/>
              </a:lnSpc>
              <a:spcAft>
                <a:spcPts val="800"/>
              </a:spcAft>
              <a:buFontTx/>
              <a:buChar char="•"/>
              <a:defRPr/>
            </a:pPr>
            <a:r>
              <a:rPr lang="zh-CN" altLang="en-US" sz="1600" b="1" dirty="0" smtClean="0">
                <a:latin typeface="华文楷体" panose="02010600040101010101" pitchFamily="2" charset="-122"/>
                <a:ea typeface="华文楷体" panose="02010600040101010101" pitchFamily="2" charset="-122"/>
              </a:rPr>
              <a:t>乙型和丙型病毒性肝炎诊断及临床监测的研究（</a:t>
            </a:r>
            <a:r>
              <a:rPr lang="en-US" altLang="zh-CN" sz="1600" b="1" dirty="0" smtClean="0">
                <a:latin typeface="华文楷体" panose="02010600040101010101" pitchFamily="2" charset="-122"/>
                <a:ea typeface="华文楷体" panose="02010600040101010101" pitchFamily="2" charset="-122"/>
              </a:rPr>
              <a:t> 2008ZX10002-012 </a:t>
            </a:r>
            <a:r>
              <a:rPr lang="zh-CN" altLang="en-US" sz="1600" b="1" dirty="0" smtClean="0">
                <a:latin typeface="华文楷体" panose="02010600040101010101" pitchFamily="2" charset="-122"/>
                <a:ea typeface="华文楷体" panose="02010600040101010101" pitchFamily="2" charset="-122"/>
              </a:rPr>
              <a:t>）</a:t>
            </a:r>
            <a:endParaRPr lang="zh-CN" altLang="zh-CN" sz="1600"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58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50"/>
                                        <p:tgtEl>
                                          <p:spTgt spid="13"/>
                                        </p:tgtEl>
                                        <p:attrNameLst>
                                          <p:attrName>ppt_y</p:attrName>
                                        </p:attrNameLst>
                                      </p:cBhvr>
                                      <p:tavLst>
                                        <p:tav tm="0">
                                          <p:val>
                                            <p:strVal val="#ppt_y+#ppt_h*1.125000"/>
                                          </p:val>
                                        </p:tav>
                                        <p:tav tm="100000">
                                          <p:val>
                                            <p:strVal val="#ppt_y"/>
                                          </p:val>
                                        </p:tav>
                                      </p:tavLst>
                                    </p:anim>
                                    <p:animEffect transition="in" filter="wipe(up)">
                                      <p:cBhvr>
                                        <p:cTn id="8" dur="250"/>
                                        <p:tgtEl>
                                          <p:spTgt spid="13"/>
                                        </p:tgtEl>
                                      </p:cBhvr>
                                    </p:animEffect>
                                  </p:childTnLst>
                                </p:cTn>
                              </p:par>
                              <p:par>
                                <p:cTn id="9" presetID="12" presetClass="entr" presetSubtype="4" fill="hold" grpId="0" nodeType="withEffect">
                                  <p:stCondLst>
                                    <p:cond delay="5800"/>
                                  </p:stCondLst>
                                  <p:childTnLst>
                                    <p:set>
                                      <p:cBhvr>
                                        <p:cTn id="10" dur="1" fill="hold">
                                          <p:stCondLst>
                                            <p:cond delay="0"/>
                                          </p:stCondLst>
                                        </p:cTn>
                                        <p:tgtEl>
                                          <p:spTgt spid="31"/>
                                        </p:tgtEl>
                                        <p:attrNameLst>
                                          <p:attrName>style.visibility</p:attrName>
                                        </p:attrNameLst>
                                      </p:cBhvr>
                                      <p:to>
                                        <p:strVal val="visible"/>
                                      </p:to>
                                    </p:set>
                                    <p:animEffect transition="in" filter="slide(fromBottom)">
                                      <p:cBhvr>
                                        <p:cTn id="11"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TotalTime>
  <Words>3399</Words>
  <Application>Microsoft Office PowerPoint</Application>
  <PresentationFormat>全屏显示(4:3)</PresentationFormat>
  <Paragraphs>562</Paragraphs>
  <Slides>34</Slides>
  <Notes>14</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慢乙肝常用实验室诊断与监测指标</vt:lpstr>
      <vt:lpstr>幻灯片 4</vt:lpstr>
      <vt:lpstr>幻灯片 5</vt:lpstr>
      <vt:lpstr>幻灯片 6</vt:lpstr>
      <vt:lpstr>幻灯片 7</vt:lpstr>
      <vt:lpstr>幻灯片 8</vt:lpstr>
      <vt:lpstr>幻灯片 9</vt:lpstr>
      <vt:lpstr>幻灯片 10</vt:lpstr>
      <vt:lpstr>幻灯片 11</vt:lpstr>
      <vt:lpstr>我国乙肝临床诊断缺乏核心技术</vt:lpstr>
      <vt:lpstr>幻灯片 13</vt:lpstr>
      <vt:lpstr>幻灯片 14</vt:lpstr>
      <vt:lpstr>幻灯片 15</vt:lpstr>
      <vt:lpstr>多中心对圣湘高敏产品进行了系统性评价</vt:lpstr>
      <vt:lpstr>WHO标准血清盘可朔源性评价</vt:lpstr>
      <vt:lpstr>可朔源性分析结果</vt:lpstr>
      <vt:lpstr>准确度及精密度评价</vt:lpstr>
      <vt:lpstr>幻灯片 20</vt:lpstr>
      <vt:lpstr>相对偏差分析</vt:lpstr>
      <vt:lpstr>不同节点变异系数分析</vt:lpstr>
      <vt:lpstr>临床血清盘初步评价</vt:lpstr>
      <vt:lpstr>临床血清盘阳性样本结果</vt:lpstr>
      <vt:lpstr>幻灯片 25</vt:lpstr>
      <vt:lpstr>高灵敏乙肝病毒核酸检测产品</vt:lpstr>
      <vt:lpstr> 国际HBV DNA定量检测要求 </vt:lpstr>
      <vt:lpstr>方法学的突破</vt:lpstr>
      <vt:lpstr>幻灯片 29</vt:lpstr>
      <vt:lpstr>幻灯片 30</vt:lpstr>
      <vt:lpstr>幻灯片 31</vt:lpstr>
      <vt:lpstr>国家授权专利4项</vt:lpstr>
      <vt:lpstr>幻灯片 33</vt:lpstr>
      <vt:lpstr>幻灯片 34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分子诊断技术的现状、 未来和当前热点</dc:title>
  <dc:creator>微软中国</dc:creator>
  <cp:lastModifiedBy>Administrator</cp:lastModifiedBy>
  <cp:revision>430</cp:revision>
  <dcterms:created xsi:type="dcterms:W3CDTF">2015-03-19T08:19:00Z</dcterms:created>
  <dcterms:modified xsi:type="dcterms:W3CDTF">2017-03-15T14:51:26Z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