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5" r:id="rId4"/>
    <p:sldMasterId id="2147483683" r:id="rId5"/>
    <p:sldMasterId id="2147483659" r:id="rId6"/>
    <p:sldMasterId id="2147483671" r:id="rId7"/>
  </p:sldMasterIdLst>
  <p:notesMasterIdLst>
    <p:notesMasterId r:id="rId75"/>
  </p:notesMasterIdLst>
  <p:handoutMasterIdLst>
    <p:handoutMasterId r:id="rId76"/>
  </p:handoutMasterIdLst>
  <p:sldIdLst>
    <p:sldId id="340" r:id="rId8"/>
    <p:sldId id="417" r:id="rId9"/>
    <p:sldId id="418" r:id="rId10"/>
    <p:sldId id="419" r:id="rId11"/>
    <p:sldId id="420" r:id="rId12"/>
    <p:sldId id="421" r:id="rId13"/>
    <p:sldId id="422" r:id="rId14"/>
    <p:sldId id="447" r:id="rId15"/>
    <p:sldId id="425" r:id="rId16"/>
    <p:sldId id="426" r:id="rId17"/>
    <p:sldId id="428" r:id="rId18"/>
    <p:sldId id="429" r:id="rId19"/>
    <p:sldId id="453" r:id="rId20"/>
    <p:sldId id="451" r:id="rId21"/>
    <p:sldId id="452" r:id="rId22"/>
    <p:sldId id="454" r:id="rId23"/>
    <p:sldId id="455" r:id="rId24"/>
    <p:sldId id="458" r:id="rId25"/>
    <p:sldId id="265" r:id="rId26"/>
    <p:sldId id="267" r:id="rId27"/>
    <p:sldId id="268" r:id="rId28"/>
    <p:sldId id="445" r:id="rId29"/>
    <p:sldId id="292" r:id="rId30"/>
    <p:sldId id="377" r:id="rId31"/>
    <p:sldId id="379" r:id="rId32"/>
    <p:sldId id="283" r:id="rId33"/>
    <p:sldId id="285" r:id="rId34"/>
    <p:sldId id="431" r:id="rId35"/>
    <p:sldId id="345" r:id="rId36"/>
    <p:sldId id="295" r:id="rId37"/>
    <p:sldId id="296" r:id="rId38"/>
    <p:sldId id="297" r:id="rId39"/>
    <p:sldId id="437" r:id="rId40"/>
    <p:sldId id="397" r:id="rId41"/>
    <p:sldId id="382" r:id="rId42"/>
    <p:sldId id="381" r:id="rId43"/>
    <p:sldId id="432" r:id="rId44"/>
    <p:sldId id="440" r:id="rId45"/>
    <p:sldId id="396" r:id="rId46"/>
    <p:sldId id="434" r:id="rId47"/>
    <p:sldId id="433" r:id="rId48"/>
    <p:sldId id="438" r:id="rId49"/>
    <p:sldId id="435" r:id="rId50"/>
    <p:sldId id="391" r:id="rId51"/>
    <p:sldId id="405" r:id="rId52"/>
    <p:sldId id="394" r:id="rId53"/>
    <p:sldId id="403" r:id="rId54"/>
    <p:sldId id="393" r:id="rId55"/>
    <p:sldId id="398" r:id="rId56"/>
    <p:sldId id="448" r:id="rId57"/>
    <p:sldId id="383" r:id="rId58"/>
    <p:sldId id="443" r:id="rId59"/>
    <p:sldId id="349" r:id="rId60"/>
    <p:sldId id="415" r:id="rId61"/>
    <p:sldId id="436" r:id="rId62"/>
    <p:sldId id="441" r:id="rId63"/>
    <p:sldId id="324" r:id="rId64"/>
    <p:sldId id="330" r:id="rId65"/>
    <p:sldId id="449" r:id="rId66"/>
    <p:sldId id="371" r:id="rId67"/>
    <p:sldId id="334" r:id="rId68"/>
    <p:sldId id="337" r:id="rId69"/>
    <p:sldId id="338" r:id="rId70"/>
    <p:sldId id="384" r:id="rId71"/>
    <p:sldId id="273" r:id="rId72"/>
    <p:sldId id="339" r:id="rId73"/>
    <p:sldId id="460" r:id="rId74"/>
  </p:sldIdLst>
  <p:sldSz cx="9144000" cy="6858000" type="screen4x3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>
    <p:restoredLeft sz="34587" autoAdjust="0"/>
    <p:restoredTop sz="88530" autoAdjust="0"/>
  </p:normalViewPr>
  <p:slideViewPr>
    <p:cSldViewPr snapToGrid="0" snapToObjects="1">
      <p:cViewPr varScale="1">
        <p:scale>
          <a:sx n="100" d="100"/>
          <a:sy n="100" d="100"/>
        </p:scale>
        <p:origin x="1269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1184"/>
    </p:cViewPr>
  </p:sorterViewPr>
  <p:notesViewPr>
    <p:cSldViewPr snapToGrid="0" snapToObjects="1">
      <p:cViewPr varScale="1">
        <p:scale>
          <a:sx n="54" d="100"/>
          <a:sy n="54" d="100"/>
        </p:scale>
        <p:origin x="-4128" y="-108"/>
      </p:cViewPr>
      <p:guideLst>
        <p:guide orient="horz" pos="3224"/>
        <p:guide pos="223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slide" Target="slides/slide59.xml"/><Relationship Id="rId74" Type="http://schemas.openxmlformats.org/officeDocument/2006/relationships/slide" Target="slides/slide67.xml"/><Relationship Id="rId79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4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presProps" Target="presProps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64.xml"/><Relationship Id="rId2" Type="http://schemas.openxmlformats.org/officeDocument/2006/relationships/customXml" Target="../customXml/item2.xml"/><Relationship Id="rId29" Type="http://schemas.openxmlformats.org/officeDocument/2006/relationships/slide" Target="slides/slide2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35CF87-AB4B-4A84-A22F-AC35359625C5}" type="doc">
      <dgm:prSet loTypeId="urn:microsoft.com/office/officeart/2005/8/layout/chevron1" loCatId="process" qsTypeId="urn:microsoft.com/office/officeart/2005/8/quickstyle/simple1" qsCatId="simple" csTypeId="urn:microsoft.com/office/officeart/2005/8/colors/accent1_5" csCatId="accent1" phldr="1"/>
      <dgm:spPr/>
    </dgm:pt>
    <dgm:pt modelId="{6371FCB5-402D-4C66-8CE9-FC2906B71EDE}">
      <dgm:prSet phldrT="[Texte]"/>
      <dgm:spPr/>
      <dgm:t>
        <a:bodyPr/>
        <a:lstStyle/>
        <a:p>
          <a:r>
            <a:rPr lang="fr-FR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Immunoassays</a:t>
          </a:r>
          <a:endParaRPr lang="fr-FR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1D67B31-BB4E-4E09-AA39-C2FFC623BCCA}" type="parTrans" cxnId="{74F03325-202E-4881-B7ED-BAFCC103A8AD}">
      <dgm:prSet/>
      <dgm:spPr/>
      <dgm:t>
        <a:bodyPr/>
        <a:lstStyle/>
        <a:p>
          <a:endParaRPr lang="fr-FR"/>
        </a:p>
      </dgm:t>
    </dgm:pt>
    <dgm:pt modelId="{F2413E29-A7CA-4B41-9C42-6C8A10472FAC}" type="sibTrans" cxnId="{74F03325-202E-4881-B7ED-BAFCC103A8AD}">
      <dgm:prSet/>
      <dgm:spPr/>
      <dgm:t>
        <a:bodyPr/>
        <a:lstStyle/>
        <a:p>
          <a:endParaRPr lang="fr-FR"/>
        </a:p>
      </dgm:t>
    </dgm:pt>
    <dgm:pt modelId="{1D00D988-5FC3-4680-B0A6-1F84FF21A06E}">
      <dgm:prSet phldrT="[Texte]"/>
      <dgm:spPr/>
      <dgm:t>
        <a:bodyPr/>
        <a:lstStyle/>
        <a:p>
          <a:r>
            <a:rPr lang="fr-FR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Boronate</a:t>
          </a:r>
          <a:r>
            <a:rPr lang="fr-F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fr-FR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Affinity</a:t>
          </a:r>
          <a:endParaRPr lang="fr-FR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6E6563E-1498-46BE-8C88-4F8235170DF5}" type="parTrans" cxnId="{3A59F887-CEC4-42F1-BD4C-0C0881F92489}">
      <dgm:prSet/>
      <dgm:spPr/>
      <dgm:t>
        <a:bodyPr/>
        <a:lstStyle/>
        <a:p>
          <a:endParaRPr lang="fr-FR"/>
        </a:p>
      </dgm:t>
    </dgm:pt>
    <dgm:pt modelId="{CA06C9F4-DF65-4F5A-B1F5-08386C7D7A48}" type="sibTrans" cxnId="{3A59F887-CEC4-42F1-BD4C-0C0881F92489}">
      <dgm:prSet/>
      <dgm:spPr/>
      <dgm:t>
        <a:bodyPr/>
        <a:lstStyle/>
        <a:p>
          <a:endParaRPr lang="fr-FR"/>
        </a:p>
      </dgm:t>
    </dgm:pt>
    <dgm:pt modelId="{D476FA76-ED27-437A-82C2-D9D310573988}">
      <dgm:prSet phldrT="[Texte]"/>
      <dgm:spPr/>
      <dgm:t>
        <a:bodyPr/>
        <a:lstStyle/>
        <a:p>
          <a:r>
            <a:rPr lang="fr-F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Ion-exchange HPLC</a:t>
          </a:r>
          <a:endParaRPr lang="fr-FR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A0BF6AC-3D91-4968-9DDF-8A55807BA96B}" type="parTrans" cxnId="{D91E5447-7FE0-4969-9C85-83BCC62F512B}">
      <dgm:prSet/>
      <dgm:spPr/>
      <dgm:t>
        <a:bodyPr/>
        <a:lstStyle/>
        <a:p>
          <a:endParaRPr lang="fr-FR"/>
        </a:p>
      </dgm:t>
    </dgm:pt>
    <dgm:pt modelId="{59BADA23-7A27-4A5A-9ACA-15B72D865D88}" type="sibTrans" cxnId="{D91E5447-7FE0-4969-9C85-83BCC62F512B}">
      <dgm:prSet/>
      <dgm:spPr/>
      <dgm:t>
        <a:bodyPr/>
        <a:lstStyle/>
        <a:p>
          <a:endParaRPr lang="fr-FR"/>
        </a:p>
      </dgm:t>
    </dgm:pt>
    <dgm:pt modelId="{80A93DEB-02CC-4FF7-AA41-3BD64D61A130}">
      <dgm:prSet/>
      <dgm:spPr/>
      <dgm:t>
        <a:bodyPr/>
        <a:lstStyle/>
        <a:p>
          <a:r>
            <a:rPr lang="fr-FR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Capillary</a:t>
          </a:r>
          <a:r>
            <a:rPr lang="fr-F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fr-FR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Electrophoresis</a:t>
          </a:r>
          <a:endParaRPr lang="fr-FR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6AD829B-7BC1-4DA2-80F6-FDF5C6C8B44F}" type="parTrans" cxnId="{7302884E-4164-4E36-8BF4-3BDED48D25B4}">
      <dgm:prSet/>
      <dgm:spPr/>
      <dgm:t>
        <a:bodyPr/>
        <a:lstStyle/>
        <a:p>
          <a:endParaRPr lang="fr-FR"/>
        </a:p>
      </dgm:t>
    </dgm:pt>
    <dgm:pt modelId="{34770C25-6012-4CDE-9CA1-8C914DAC2109}" type="sibTrans" cxnId="{7302884E-4164-4E36-8BF4-3BDED48D25B4}">
      <dgm:prSet/>
      <dgm:spPr/>
      <dgm:t>
        <a:bodyPr/>
        <a:lstStyle/>
        <a:p>
          <a:endParaRPr lang="fr-FR"/>
        </a:p>
      </dgm:t>
    </dgm:pt>
    <dgm:pt modelId="{A5CBF248-9244-4EB7-9659-CBCCB65E34BF}" type="pres">
      <dgm:prSet presAssocID="{AE35CF87-AB4B-4A84-A22F-AC35359625C5}" presName="Name0" presStyleCnt="0">
        <dgm:presLayoutVars>
          <dgm:dir/>
          <dgm:animLvl val="lvl"/>
          <dgm:resizeHandles val="exact"/>
        </dgm:presLayoutVars>
      </dgm:prSet>
      <dgm:spPr/>
    </dgm:pt>
    <dgm:pt modelId="{CBE333E8-3D80-45E7-A859-F95ED8D7AE92}" type="pres">
      <dgm:prSet presAssocID="{6371FCB5-402D-4C66-8CE9-FC2906B71EDE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C99E0C9-CD0A-4780-B6BD-1E7F390C1D9D}" type="pres">
      <dgm:prSet presAssocID="{F2413E29-A7CA-4B41-9C42-6C8A10472FAC}" presName="parTxOnlySpace" presStyleCnt="0"/>
      <dgm:spPr/>
    </dgm:pt>
    <dgm:pt modelId="{1B0343BE-221B-41FC-8EF5-148A4B5465DF}" type="pres">
      <dgm:prSet presAssocID="{1D00D988-5FC3-4680-B0A6-1F84FF21A06E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2104E9A-C639-41BC-92CD-1CBA0AC6A51F}" type="pres">
      <dgm:prSet presAssocID="{CA06C9F4-DF65-4F5A-B1F5-08386C7D7A48}" presName="parTxOnlySpace" presStyleCnt="0"/>
      <dgm:spPr/>
    </dgm:pt>
    <dgm:pt modelId="{5E8536A2-5E20-43AF-B2AD-D9BE69C42598}" type="pres">
      <dgm:prSet presAssocID="{D476FA76-ED27-437A-82C2-D9D310573988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972228F-8918-4A4E-B2FA-E55890C6252D}" type="pres">
      <dgm:prSet presAssocID="{59BADA23-7A27-4A5A-9ACA-15B72D865D88}" presName="parTxOnlySpace" presStyleCnt="0"/>
      <dgm:spPr/>
    </dgm:pt>
    <dgm:pt modelId="{67BB2424-883E-4E07-80AB-668E50B467D5}" type="pres">
      <dgm:prSet presAssocID="{80A93DEB-02CC-4FF7-AA41-3BD64D61A130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7302884E-4164-4E36-8BF4-3BDED48D25B4}" srcId="{AE35CF87-AB4B-4A84-A22F-AC35359625C5}" destId="{80A93DEB-02CC-4FF7-AA41-3BD64D61A130}" srcOrd="3" destOrd="0" parTransId="{A6AD829B-7BC1-4DA2-80F6-FDF5C6C8B44F}" sibTransId="{34770C25-6012-4CDE-9CA1-8C914DAC2109}"/>
    <dgm:cxn modelId="{74F03325-202E-4881-B7ED-BAFCC103A8AD}" srcId="{AE35CF87-AB4B-4A84-A22F-AC35359625C5}" destId="{6371FCB5-402D-4C66-8CE9-FC2906B71EDE}" srcOrd="0" destOrd="0" parTransId="{21D67B31-BB4E-4E09-AA39-C2FFC623BCCA}" sibTransId="{F2413E29-A7CA-4B41-9C42-6C8A10472FAC}"/>
    <dgm:cxn modelId="{7373AAEF-9CAE-4BB4-A1B3-9E9CCF6BCBD3}" type="presOf" srcId="{80A93DEB-02CC-4FF7-AA41-3BD64D61A130}" destId="{67BB2424-883E-4E07-80AB-668E50B467D5}" srcOrd="0" destOrd="0" presId="urn:microsoft.com/office/officeart/2005/8/layout/chevron1"/>
    <dgm:cxn modelId="{D91E5447-7FE0-4969-9C85-83BCC62F512B}" srcId="{AE35CF87-AB4B-4A84-A22F-AC35359625C5}" destId="{D476FA76-ED27-437A-82C2-D9D310573988}" srcOrd="2" destOrd="0" parTransId="{6A0BF6AC-3D91-4968-9DDF-8A55807BA96B}" sibTransId="{59BADA23-7A27-4A5A-9ACA-15B72D865D88}"/>
    <dgm:cxn modelId="{7382A4F5-BEB0-4F47-A78E-2F56CBFDA548}" type="presOf" srcId="{AE35CF87-AB4B-4A84-A22F-AC35359625C5}" destId="{A5CBF248-9244-4EB7-9659-CBCCB65E34BF}" srcOrd="0" destOrd="0" presId="urn:microsoft.com/office/officeart/2005/8/layout/chevron1"/>
    <dgm:cxn modelId="{3A59F887-CEC4-42F1-BD4C-0C0881F92489}" srcId="{AE35CF87-AB4B-4A84-A22F-AC35359625C5}" destId="{1D00D988-5FC3-4680-B0A6-1F84FF21A06E}" srcOrd="1" destOrd="0" parTransId="{96E6563E-1498-46BE-8C88-4F8235170DF5}" sibTransId="{CA06C9F4-DF65-4F5A-B1F5-08386C7D7A48}"/>
    <dgm:cxn modelId="{87D02B4C-AD01-4822-A493-423196AABA0F}" type="presOf" srcId="{1D00D988-5FC3-4680-B0A6-1F84FF21A06E}" destId="{1B0343BE-221B-41FC-8EF5-148A4B5465DF}" srcOrd="0" destOrd="0" presId="urn:microsoft.com/office/officeart/2005/8/layout/chevron1"/>
    <dgm:cxn modelId="{F4D60A4E-6126-4241-8CF4-2FA543FEBEFF}" type="presOf" srcId="{6371FCB5-402D-4C66-8CE9-FC2906B71EDE}" destId="{CBE333E8-3D80-45E7-A859-F95ED8D7AE92}" srcOrd="0" destOrd="0" presId="urn:microsoft.com/office/officeart/2005/8/layout/chevron1"/>
    <dgm:cxn modelId="{1DC884D0-AA86-4DC8-BAC1-635A2575D3E0}" type="presOf" srcId="{D476FA76-ED27-437A-82C2-D9D310573988}" destId="{5E8536A2-5E20-43AF-B2AD-D9BE69C42598}" srcOrd="0" destOrd="0" presId="urn:microsoft.com/office/officeart/2005/8/layout/chevron1"/>
    <dgm:cxn modelId="{E1B32222-9A85-4461-9FDC-2725B2FF8A2A}" type="presParOf" srcId="{A5CBF248-9244-4EB7-9659-CBCCB65E34BF}" destId="{CBE333E8-3D80-45E7-A859-F95ED8D7AE92}" srcOrd="0" destOrd="0" presId="urn:microsoft.com/office/officeart/2005/8/layout/chevron1"/>
    <dgm:cxn modelId="{F239E321-879F-4338-BD53-130EBDA39ACA}" type="presParOf" srcId="{A5CBF248-9244-4EB7-9659-CBCCB65E34BF}" destId="{9C99E0C9-CD0A-4780-B6BD-1E7F390C1D9D}" srcOrd="1" destOrd="0" presId="urn:microsoft.com/office/officeart/2005/8/layout/chevron1"/>
    <dgm:cxn modelId="{1E9D7CE7-F4F4-4507-BABB-D417149A13C2}" type="presParOf" srcId="{A5CBF248-9244-4EB7-9659-CBCCB65E34BF}" destId="{1B0343BE-221B-41FC-8EF5-148A4B5465DF}" srcOrd="2" destOrd="0" presId="urn:microsoft.com/office/officeart/2005/8/layout/chevron1"/>
    <dgm:cxn modelId="{151C4944-18E0-4960-8F7E-AFB316FAFCF6}" type="presParOf" srcId="{A5CBF248-9244-4EB7-9659-CBCCB65E34BF}" destId="{02104E9A-C639-41BC-92CD-1CBA0AC6A51F}" srcOrd="3" destOrd="0" presId="urn:microsoft.com/office/officeart/2005/8/layout/chevron1"/>
    <dgm:cxn modelId="{2EB84CC5-263B-4825-8486-21EDB4D019E1}" type="presParOf" srcId="{A5CBF248-9244-4EB7-9659-CBCCB65E34BF}" destId="{5E8536A2-5E20-43AF-B2AD-D9BE69C42598}" srcOrd="4" destOrd="0" presId="urn:microsoft.com/office/officeart/2005/8/layout/chevron1"/>
    <dgm:cxn modelId="{02B0B8E1-2CAB-4AB3-8D89-B3DB4FA8811F}" type="presParOf" srcId="{A5CBF248-9244-4EB7-9659-CBCCB65E34BF}" destId="{1972228F-8918-4A4E-B2FA-E55890C6252D}" srcOrd="5" destOrd="0" presId="urn:microsoft.com/office/officeart/2005/8/layout/chevron1"/>
    <dgm:cxn modelId="{7AD24E4F-4787-498E-B4F6-853016A428DB}" type="presParOf" srcId="{A5CBF248-9244-4EB7-9659-CBCCB65E34BF}" destId="{67BB2424-883E-4E07-80AB-668E50B467D5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9071" cy="512081"/>
          </a:xfrm>
          <a:prstGeom prst="rect">
            <a:avLst/>
          </a:prstGeom>
        </p:spPr>
        <p:txBody>
          <a:bodyPr vert="horz" lIns="97214" tIns="48607" rIns="97214" bIns="4860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384" y="0"/>
            <a:ext cx="3079071" cy="512081"/>
          </a:xfrm>
          <a:prstGeom prst="rect">
            <a:avLst/>
          </a:prstGeom>
        </p:spPr>
        <p:txBody>
          <a:bodyPr vert="horz" lIns="97214" tIns="48607" rIns="97214" bIns="48607" rtlCol="0"/>
          <a:lstStyle>
            <a:lvl1pPr algn="r">
              <a:defRPr sz="1300"/>
            </a:lvl1pPr>
          </a:lstStyle>
          <a:p>
            <a:fld id="{A5EDB510-52D6-470D-89E9-03424D33E978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720785"/>
            <a:ext cx="3079071" cy="512081"/>
          </a:xfrm>
          <a:prstGeom prst="rect">
            <a:avLst/>
          </a:prstGeom>
        </p:spPr>
        <p:txBody>
          <a:bodyPr vert="horz" lIns="97214" tIns="48607" rIns="97214" bIns="4860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384" y="9720785"/>
            <a:ext cx="3079071" cy="512081"/>
          </a:xfrm>
          <a:prstGeom prst="rect">
            <a:avLst/>
          </a:prstGeom>
        </p:spPr>
        <p:txBody>
          <a:bodyPr vert="horz" lIns="97214" tIns="48607" rIns="97214" bIns="48607" rtlCol="0" anchor="b"/>
          <a:lstStyle>
            <a:lvl1pPr algn="r">
              <a:defRPr sz="1300"/>
            </a:lvl1pPr>
          </a:lstStyle>
          <a:p>
            <a:fld id="{F9F2359F-E68B-4B0B-8403-78037B726B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50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1731"/>
          </a:xfrm>
          <a:prstGeom prst="rect">
            <a:avLst/>
          </a:prstGeom>
        </p:spPr>
        <p:txBody>
          <a:bodyPr vert="horz" lIns="99061" tIns="49531" rIns="99061" bIns="495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1731"/>
          </a:xfrm>
          <a:prstGeom prst="rect">
            <a:avLst/>
          </a:prstGeom>
        </p:spPr>
        <p:txBody>
          <a:bodyPr vert="horz" lIns="99061" tIns="49531" rIns="99061" bIns="49531" rtlCol="0"/>
          <a:lstStyle>
            <a:lvl1pPr algn="r">
              <a:defRPr sz="1300"/>
            </a:lvl1pPr>
          </a:lstStyle>
          <a:p>
            <a:fld id="{93232676-B608-4F19-82CA-DAA801CCEC50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9687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1" tIns="49531" rIns="99061" bIns="495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9061" tIns="49531" rIns="99061" bIns="495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7" cy="511731"/>
          </a:xfrm>
          <a:prstGeom prst="rect">
            <a:avLst/>
          </a:prstGeom>
        </p:spPr>
        <p:txBody>
          <a:bodyPr vert="horz" lIns="99061" tIns="49531" rIns="99061" bIns="495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</p:spPr>
        <p:txBody>
          <a:bodyPr vert="horz" lIns="99061" tIns="49531" rIns="99061" bIns="49531" rtlCol="0" anchor="b"/>
          <a:lstStyle>
            <a:lvl1pPr algn="r">
              <a:defRPr sz="1300"/>
            </a:lvl1pPr>
          </a:lstStyle>
          <a:p>
            <a:fld id="{41B9763E-5225-48BA-831E-206630DEE4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581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B9763E-5225-48BA-831E-206630DEE42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2657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72146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B9763E-5225-48BA-831E-206630DEE42F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8252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B9763E-5225-48BA-831E-206630DEE42F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7001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B9763E-5225-48BA-831E-206630DEE42F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427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B9763E-5225-48BA-831E-206630DEE42F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4610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00B375-EC37-474F-B9AD-7B6E2E814517}" type="slidenum">
              <a:rPr lang="fr-FR" smtClean="0"/>
              <a:pPr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75403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B9763E-5225-48BA-831E-206630DEE42F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6243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B9763E-5225-48BA-831E-206630DEE42F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5968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00B375-EC37-474F-B9AD-7B6E2E814517}" type="slidenum">
              <a:rPr lang="fr-FR" smtClean="0"/>
              <a:pPr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21691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B9763E-5225-48BA-831E-206630DEE42F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5767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B9763E-5225-48BA-831E-206630DEE42F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92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915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3092A5-82BC-42E4-B26C-9E75DB5867F3}" type="slidenum">
              <a:rPr lang="fr-FR" smtClean="0"/>
              <a:pPr/>
              <a:t>4</a:t>
            </a:fld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13276824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B9763E-5225-48BA-831E-206630DEE42F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3146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B9763E-5225-48BA-831E-206630DEE42F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4203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B9763E-5225-48BA-831E-206630DEE42F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6901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B9763E-5225-48BA-831E-206630DEE42F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7250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B9763E-5225-48BA-831E-206630DEE42F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3696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B9763E-5225-48BA-831E-206630DEE42F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4662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B9763E-5225-48BA-831E-206630DEE42F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8028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B9763E-5225-48BA-831E-206630DEE42F}" type="slidenum">
              <a:rPr lang="en-US" smtClean="0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8673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B9763E-5225-48BA-831E-206630DEE42F}" type="slidenum">
              <a:rPr lang="en-US" smtClean="0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1761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AC32D4-3D6E-4067-B6BF-E1CDC3484125}" type="slidenum">
              <a:rPr lang="en-US"/>
              <a:pPr/>
              <a:t>12</a:t>
            </a:fld>
            <a:endParaRPr lang="en-US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dirty="0"/>
          </a:p>
          <a:p>
            <a:pPr lvl="1"/>
            <a:r>
              <a:rPr lang="en-US" dirty="0" err="1"/>
              <a:t>Electroosmotic</a:t>
            </a:r>
            <a:r>
              <a:rPr lang="en-US" dirty="0"/>
              <a:t> Flow moves the buffer and sample forward because the charge in the buffer is negative.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During the flow, higher power + molecules flow to the front of the pack.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As the molecules move past the detector, they are now grouped as to their relative charge and type. 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This </a:t>
            </a:r>
            <a:r>
              <a:rPr lang="en-US" dirty="0" err="1"/>
              <a:t>methodolgy</a:t>
            </a:r>
            <a:r>
              <a:rPr lang="en-US" dirty="0"/>
              <a:t> for performing electrophoresis is consider the most accurate because there is no interference with the medium such as in paper or gel. </a:t>
            </a:r>
          </a:p>
          <a:p>
            <a:pPr lvl="1"/>
            <a:r>
              <a:rPr lang="en-US" dirty="0"/>
              <a:t>There is no stain affinity issue. </a:t>
            </a:r>
          </a:p>
        </p:txBody>
      </p:sp>
    </p:spTree>
    <p:extLst>
      <p:ext uri="{BB962C8B-B14F-4D97-AF65-F5344CB8AC3E}">
        <p14:creationId xmlns:p14="http://schemas.microsoft.com/office/powerpoint/2010/main" val="4159536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/>
              <a:t>It is well-known and published that with HPLC technology, in the presence of </a:t>
            </a:r>
            <a:r>
              <a:rPr lang="en-US" sz="1200" dirty="0" err="1" smtClean="0"/>
              <a:t>Hb</a:t>
            </a:r>
            <a:r>
              <a:rPr lang="en-US" sz="1200" dirty="0" smtClean="0"/>
              <a:t> S, </a:t>
            </a:r>
            <a:r>
              <a:rPr lang="en-US" sz="1200" dirty="0" err="1" smtClean="0"/>
              <a:t>Hb</a:t>
            </a:r>
            <a:r>
              <a:rPr lang="en-US" sz="1200" dirty="0" smtClean="0"/>
              <a:t> A2 is falsely elevated due to </a:t>
            </a:r>
            <a:r>
              <a:rPr lang="en-US" sz="1200" dirty="0" err="1" smtClean="0"/>
              <a:t>Hb</a:t>
            </a:r>
            <a:r>
              <a:rPr lang="en-US" sz="1200" dirty="0" smtClean="0"/>
              <a:t> S adducts such as </a:t>
            </a:r>
            <a:r>
              <a:rPr lang="en-US" sz="1200" dirty="0" err="1" smtClean="0"/>
              <a:t>carbamylated</a:t>
            </a:r>
            <a:r>
              <a:rPr lang="en-US" sz="1200" dirty="0" smtClean="0"/>
              <a:t> </a:t>
            </a:r>
            <a:r>
              <a:rPr lang="en-US" sz="1200" dirty="0" err="1" smtClean="0"/>
              <a:t>Hb</a:t>
            </a:r>
            <a:r>
              <a:rPr lang="en-US" sz="1200" dirty="0" smtClean="0"/>
              <a:t> S and/or </a:t>
            </a:r>
            <a:r>
              <a:rPr lang="en-US" sz="1200" dirty="0" err="1" smtClean="0"/>
              <a:t>glycated</a:t>
            </a:r>
            <a:r>
              <a:rPr lang="en-US" sz="1200" dirty="0" smtClean="0"/>
              <a:t> </a:t>
            </a:r>
            <a:r>
              <a:rPr lang="en-US" sz="1200" dirty="0" err="1" smtClean="0"/>
              <a:t>Hb</a:t>
            </a:r>
            <a:r>
              <a:rPr lang="en-US" sz="1200" dirty="0" smtClean="0"/>
              <a:t> S. Pathologists must take caution in interpreting such </a:t>
            </a:r>
            <a:r>
              <a:rPr lang="en-US" sz="1200" dirty="0" err="1" smtClean="0"/>
              <a:t>Hb</a:t>
            </a:r>
            <a:r>
              <a:rPr lang="en-US" sz="1200" dirty="0" smtClean="0"/>
              <a:t> A2 results and not assume that the patient is also beta-</a:t>
            </a:r>
            <a:r>
              <a:rPr lang="en-US" sz="1200" dirty="0" err="1" smtClean="0"/>
              <a:t>thalassemic</a:t>
            </a:r>
            <a:r>
              <a:rPr lang="en-US" sz="1200" dirty="0" smtClean="0"/>
              <a:t>.</a:t>
            </a:r>
          </a:p>
          <a:p>
            <a:r>
              <a:rPr lang="en-US" sz="1200" dirty="0" smtClean="0"/>
              <a:t>Using Capillary electrophoresis, all </a:t>
            </a:r>
            <a:r>
              <a:rPr lang="en-US" sz="1200" dirty="0" err="1" smtClean="0"/>
              <a:t>glycated</a:t>
            </a:r>
            <a:r>
              <a:rPr lang="en-US" sz="1200" dirty="0" smtClean="0"/>
              <a:t> fractions co-migrate with the main corresponding peak and are not separated. In the presence of </a:t>
            </a:r>
            <a:r>
              <a:rPr lang="en-US" sz="1200" dirty="0" err="1" smtClean="0"/>
              <a:t>Hb</a:t>
            </a:r>
            <a:r>
              <a:rPr lang="en-US" sz="1200" dirty="0" smtClean="0"/>
              <a:t> S, CE technology will provide the user with a more accurate </a:t>
            </a:r>
            <a:r>
              <a:rPr lang="en-US" sz="1200" dirty="0" err="1" smtClean="0"/>
              <a:t>Hb</a:t>
            </a:r>
            <a:r>
              <a:rPr lang="en-US" sz="1200" dirty="0" smtClean="0"/>
              <a:t> A2 </a:t>
            </a:r>
            <a:r>
              <a:rPr lang="en-US" sz="1200" dirty="0" err="1" smtClean="0"/>
              <a:t>quantitation</a:t>
            </a:r>
            <a:r>
              <a:rPr lang="en-US" sz="1200" dirty="0" smtClean="0"/>
              <a:t> and is a better indicator of potential beta-</a:t>
            </a:r>
            <a:r>
              <a:rPr lang="en-US" sz="1200" dirty="0" err="1" smtClean="0"/>
              <a:t>thalassemia</a:t>
            </a:r>
            <a:r>
              <a:rPr lang="en-US" sz="1200" dirty="0" smtClean="0"/>
              <a:t>.</a:t>
            </a:r>
            <a:endParaRPr lang="fr-FR" sz="1200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B8142-C814-4E1F-A1F8-2E52C5370196}" type="slidenum">
              <a:rPr lang="fr-FR" smtClean="0"/>
              <a:pPr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31578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err="1" smtClean="0"/>
              <a:t>Hb</a:t>
            </a:r>
            <a:r>
              <a:rPr lang="en-US" sz="1200" dirty="0" smtClean="0"/>
              <a:t> E </a:t>
            </a:r>
            <a:r>
              <a:rPr lang="en-US" sz="1200" dirty="0" err="1" smtClean="0"/>
              <a:t>coelutes</a:t>
            </a:r>
            <a:r>
              <a:rPr lang="en-US" sz="1200" dirty="0" smtClean="0"/>
              <a:t> with </a:t>
            </a:r>
            <a:r>
              <a:rPr lang="en-US" sz="1200" dirty="0" err="1" smtClean="0"/>
              <a:t>Hb</a:t>
            </a:r>
            <a:r>
              <a:rPr lang="en-US" sz="1200" dirty="0" smtClean="0"/>
              <a:t> A2 on HPLC. Either way, </a:t>
            </a:r>
            <a:r>
              <a:rPr lang="en-US" sz="1200" dirty="0" err="1" smtClean="0"/>
              <a:t>Hb</a:t>
            </a:r>
            <a:r>
              <a:rPr lang="en-US" sz="1200" dirty="0" smtClean="0"/>
              <a:t> E and </a:t>
            </a:r>
            <a:r>
              <a:rPr lang="en-US" sz="1200" dirty="0" err="1" smtClean="0"/>
              <a:t>Hb</a:t>
            </a:r>
            <a:r>
              <a:rPr lang="en-US" sz="1200" dirty="0" smtClean="0"/>
              <a:t> A2 cannot be quantified separately with the use of HPLC technology.</a:t>
            </a:r>
            <a:endParaRPr lang="fr-FR" sz="1200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B8142-C814-4E1F-A1F8-2E52C5370196}" type="slidenum">
              <a:rPr lang="fr-FR" smtClean="0"/>
              <a:pPr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7488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With CE, alpha-</a:t>
            </a:r>
            <a:r>
              <a:rPr lang="en-US" sz="1200" dirty="0" err="1" smtClean="0"/>
              <a:t>thalassemia</a:t>
            </a:r>
            <a:r>
              <a:rPr lang="en-US" sz="1200" dirty="0" smtClean="0"/>
              <a:t> products (</a:t>
            </a:r>
            <a:r>
              <a:rPr lang="en-US" sz="1200" dirty="0" err="1" smtClean="0"/>
              <a:t>Hb</a:t>
            </a:r>
            <a:r>
              <a:rPr lang="en-US" sz="1200" dirty="0" smtClean="0"/>
              <a:t> H &amp; </a:t>
            </a:r>
            <a:r>
              <a:rPr lang="en-US" sz="1200" dirty="0" err="1" smtClean="0"/>
              <a:t>Hb</a:t>
            </a:r>
            <a:r>
              <a:rPr lang="en-US" sz="1200" dirty="0" smtClean="0"/>
              <a:t> Bart’s) are clearly separated and detected. Using HPLC, </a:t>
            </a:r>
            <a:r>
              <a:rPr lang="en-US" sz="1200" dirty="0" err="1" smtClean="0"/>
              <a:t>Hb</a:t>
            </a:r>
            <a:r>
              <a:rPr lang="en-US" sz="1200" dirty="0" smtClean="0"/>
              <a:t> Bart’s is hardly seen and notated by the user, and, due to the fast elution of </a:t>
            </a:r>
            <a:r>
              <a:rPr lang="en-US" sz="1200" dirty="0" err="1" smtClean="0"/>
              <a:t>Hb</a:t>
            </a:r>
            <a:r>
              <a:rPr lang="en-US" sz="1200" dirty="0" smtClean="0"/>
              <a:t> H (</a:t>
            </a:r>
            <a:r>
              <a:rPr lang="en-US" sz="1200" dirty="0" err="1" smtClean="0"/>
              <a:t>Hb</a:t>
            </a:r>
            <a:r>
              <a:rPr lang="en-US" sz="1200" dirty="0" smtClean="0"/>
              <a:t> H and Bart’s might elute “prior to the start of integration with HPLC”), it is either not seen or </a:t>
            </a:r>
            <a:r>
              <a:rPr lang="en-US" sz="1200" dirty="0" err="1" smtClean="0"/>
              <a:t>coelutes</a:t>
            </a:r>
            <a:r>
              <a:rPr lang="en-US" sz="1200" dirty="0" smtClean="0"/>
              <a:t> with </a:t>
            </a:r>
            <a:r>
              <a:rPr lang="en-US" sz="1200" dirty="0" err="1" smtClean="0"/>
              <a:t>Hb</a:t>
            </a:r>
            <a:r>
              <a:rPr lang="en-US" sz="1200" dirty="0" smtClean="0"/>
              <a:t> Bart’s and therefore is not notated here by the user. Also, with HPLC, </a:t>
            </a:r>
            <a:r>
              <a:rPr lang="en-US" sz="1200" dirty="0" err="1" smtClean="0"/>
              <a:t>Hb</a:t>
            </a:r>
            <a:r>
              <a:rPr lang="en-US" sz="1200" dirty="0" smtClean="0"/>
              <a:t> Constant Spring can easily be missed.</a:t>
            </a:r>
            <a:endParaRPr lang="fr-FR" sz="1200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B8142-C814-4E1F-A1F8-2E52C5370196}" type="slidenum">
              <a:rPr lang="fr-FR" smtClean="0"/>
              <a:pPr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73546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B9763E-5225-48BA-831E-206630DEE42F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9143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B9763E-5225-48BA-831E-206630DEE42F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9149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72146">
              <a:defRPr/>
            </a:pPr>
            <a:endParaRPr lang="en-US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00B375-EC37-474F-B9AD-7B6E2E814517}" type="slidenum">
              <a:rPr lang="fr-FR" smtClean="0"/>
              <a:pPr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3168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D0F97-543F-0E4B-9D51-6E2BBED973FE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B54D0-18F2-0848-9CB8-4C529419C0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780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D0F97-543F-0E4B-9D51-6E2BBED973FE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B54D0-18F2-0848-9CB8-4C529419C0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246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D0F97-543F-0E4B-9D51-6E2BBED973FE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B54D0-18F2-0848-9CB8-4C529419C0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200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3887702"/>
      </p:ext>
    </p:extLst>
  </p:cSld>
  <p:clrMapOvr>
    <a:masterClrMapping/>
  </p:clrMapOvr>
  <p:transition spd="med"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0078-F614-1A42-AC4B-1323D18F8A3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E649-FCA8-C84C-B9AF-637B498379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5065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128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5128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0078-F614-1A42-AC4B-1323D18F8A3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E649-FCA8-C84C-B9AF-637B498379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857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0078-F614-1A42-AC4B-1323D18F8A3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E649-FCA8-C84C-B9AF-637B498379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8140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0078-F614-1A42-AC4B-1323D18F8A3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E649-FCA8-C84C-B9AF-637B498379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6064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0078-F614-1A42-AC4B-1323D18F8A3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E649-FCA8-C84C-B9AF-637B498379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1533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0078-F614-1A42-AC4B-1323D18F8A3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E649-FCA8-C84C-B9AF-637B498379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5119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0078-F614-1A42-AC4B-1323D18F8A3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E649-FCA8-C84C-B9AF-637B498379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89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D0F97-543F-0E4B-9D51-6E2BBED973FE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B54D0-18F2-0848-9CB8-4C529419C0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7837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0078-F614-1A42-AC4B-1323D18F8A3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E649-FCA8-C84C-B9AF-637B498379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030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0078-F614-1A42-AC4B-1323D18F8A3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E649-FCA8-C84C-B9AF-637B498379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0105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0078-F614-1A42-AC4B-1323D18F8A3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E649-FCA8-C84C-B9AF-637B498379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673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0078-F614-1A42-AC4B-1323D18F8A3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4E649-FCA8-C84C-B9AF-637B498379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1121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4643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pic>
        <p:nvPicPr>
          <p:cNvPr id="4" name="Image 7" descr="Sebiablue072.gi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13" y="6357938"/>
            <a:ext cx="11430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B59CE0-D7D0-458B-99D6-9495FE116127}" type="datetimeFigureOut">
              <a:rPr lang="fr-FR"/>
              <a:pPr>
                <a:defRPr/>
              </a:pPr>
              <a:t>08/03/2017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532CBF6-129C-4100-ACA4-AAF6031174C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D7148-CFCB-4148-8EAD-8DE28D390728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90E17-B2E4-C940-B9AA-F3EA6B9D80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1706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D7148-CFCB-4148-8EAD-8DE28D390728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90E17-B2E4-C940-B9AA-F3EA6B9D80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393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D7148-CFCB-4148-8EAD-8DE28D390728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90E17-B2E4-C940-B9AA-F3EA6B9D80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84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D7148-CFCB-4148-8EAD-8DE28D390728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90E17-B2E4-C940-B9AA-F3EA6B9D80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1273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D7148-CFCB-4148-8EAD-8DE28D390728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90E17-B2E4-C940-B9AA-F3EA6B9D80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736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D0F97-543F-0E4B-9D51-6E2BBED973FE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B54D0-18F2-0848-9CB8-4C529419C0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4268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D7148-CFCB-4148-8EAD-8DE28D390728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90E17-B2E4-C940-B9AA-F3EA6B9D80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0506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D7148-CFCB-4148-8EAD-8DE28D390728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90E17-B2E4-C940-B9AA-F3EA6B9D80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2555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D7148-CFCB-4148-8EAD-8DE28D390728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90E17-B2E4-C940-B9AA-F3EA6B9D80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70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D7148-CFCB-4148-8EAD-8DE28D390728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90E17-B2E4-C940-B9AA-F3EA6B9D80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2225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D7148-CFCB-4148-8EAD-8DE28D390728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90E17-B2E4-C940-B9AA-F3EA6B9D80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6927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D7148-CFCB-4148-8EAD-8DE28D390728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90E17-B2E4-C940-B9AA-F3EA6B9D80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7905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643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pic>
        <p:nvPicPr>
          <p:cNvPr id="4" name="Image 7" descr="Sebiablue072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13" y="6357938"/>
            <a:ext cx="11430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5674AE-FEE2-4DFE-9989-9F2B88A90864}" type="datetimeFigureOut">
              <a:rPr lang="fr-FR" smtClean="0"/>
              <a:pPr/>
              <a:t>08/03/2017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30976D-02DB-4328-A176-A38B0EE1FA24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37A15-587B-AA43-B628-B40028CF2C66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D286-5371-4349-95D7-C667F2F2B3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582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37A15-587B-AA43-B628-B40028CF2C66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D286-5371-4349-95D7-C667F2F2B3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17731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37A15-587B-AA43-B628-B40028CF2C66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D286-5371-4349-95D7-C667F2F2B3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460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D0F97-543F-0E4B-9D51-6E2BBED973FE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B54D0-18F2-0848-9CB8-4C529419C0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9649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37A15-587B-AA43-B628-B40028CF2C66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D286-5371-4349-95D7-C667F2F2B3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8945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37A15-587B-AA43-B628-B40028CF2C66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D286-5371-4349-95D7-C667F2F2B3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08948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37A15-587B-AA43-B628-B40028CF2C66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D286-5371-4349-95D7-C667F2F2B3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97325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37A15-587B-AA43-B628-B40028CF2C66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D286-5371-4349-95D7-C667F2F2B3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70460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37A15-587B-AA43-B628-B40028CF2C66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D286-5371-4349-95D7-C667F2F2B3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1937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37A15-587B-AA43-B628-B40028CF2C66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D286-5371-4349-95D7-C667F2F2B3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2532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37A15-587B-AA43-B628-B40028CF2C66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D286-5371-4349-95D7-C667F2F2B3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63118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37A15-587B-AA43-B628-B40028CF2C66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3D286-5371-4349-95D7-C667F2F2B3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56776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643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prstClr val="white"/>
              </a:solidFill>
            </a:endParaRPr>
          </a:p>
        </p:txBody>
      </p:sp>
      <p:pic>
        <p:nvPicPr>
          <p:cNvPr id="4" name="Image 7" descr="Sebiablue072.gif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43813" y="6357938"/>
            <a:ext cx="11430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Guillaume FRANC - La Réunion 09_12_14</a:t>
            </a: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D7F5B-5C6A-4E17-813B-708D30A683A0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70070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66529-479D-447A-A4D3-DB4C1BD09E8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8053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D0F97-543F-0E4B-9D51-6E2BBED973FE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B54D0-18F2-0848-9CB8-4C529419C0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807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D0F97-543F-0E4B-9D51-6E2BBED973FE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B54D0-18F2-0848-9CB8-4C529419C0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840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D0F97-543F-0E4B-9D51-6E2BBED973FE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B54D0-18F2-0848-9CB8-4C529419C0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737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D0F97-543F-0E4B-9D51-6E2BBED973FE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B54D0-18F2-0848-9CB8-4C529419C0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576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D0F97-543F-0E4B-9D51-6E2BBED973FE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B54D0-18F2-0848-9CB8-4C529419C0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391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3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0D0F97-543F-0E4B-9D51-6E2BBED973FE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B54D0-18F2-0848-9CB8-4C529419C0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657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12" r:id="rId12"/>
  </p:sldLayoutIdLst>
  <p:txStyles>
    <p:titleStyle>
      <a:lvl1pPr algn="l" defTabSz="457200" rtl="0" eaLnBrk="1" latinLnBrk="0" hangingPunct="1">
        <a:spcBef>
          <a:spcPct val="0"/>
        </a:spcBef>
        <a:buNone/>
        <a:defRPr sz="4000" kern="1200">
          <a:solidFill>
            <a:srgbClr val="595959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595959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ebia_ppt_template_body_full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730078-F614-1A42-AC4B-1323D18F8A3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4E649-FCA8-C84C-B9AF-637B498379B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219200" y="185349"/>
            <a:ext cx="7467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1219200" y="1600200"/>
            <a:ext cx="7467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97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709" r:id="rId12"/>
  </p:sldLayoutIdLst>
  <p:txStyles>
    <p:titleStyle>
      <a:lvl1pPr algn="l" defTabSz="457200" rtl="0" eaLnBrk="1" latinLnBrk="0" hangingPunct="1">
        <a:spcBef>
          <a:spcPct val="0"/>
        </a:spcBef>
        <a:buNone/>
        <a:defRPr sz="4000" kern="1200">
          <a:solidFill>
            <a:srgbClr val="595959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595959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595959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595959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595959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595959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ebia_ppt_template_body_bottom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BD7148-CFCB-4148-8EAD-8DE28D390728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F90E17-B2E4-C940-B9AA-F3EA6B9D80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219200" y="185349"/>
            <a:ext cx="7467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1219200" y="1600200"/>
            <a:ext cx="7467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8650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707" r:id="rId12"/>
  </p:sldLayoutIdLst>
  <p:txStyles>
    <p:titleStyle>
      <a:lvl1pPr algn="l" defTabSz="457200" rtl="0" eaLnBrk="1" latinLnBrk="0" hangingPunct="1">
        <a:spcBef>
          <a:spcPct val="0"/>
        </a:spcBef>
        <a:buNone/>
        <a:defRPr sz="4000" b="0" i="0" kern="1200">
          <a:solidFill>
            <a:schemeClr val="tx1">
              <a:lumMod val="65000"/>
              <a:lumOff val="35000"/>
            </a:schemeClr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595959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595959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595959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595959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595959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37A15-587B-AA43-B628-B40028CF2C66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3D286-5371-4349-95D7-C667F2F2B35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Sebia_ppt_template_title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649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711" r:id="rId12"/>
    <p:sldLayoutId id="2147483713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39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2.png"/><Relationship Id="rId4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tiff"/><Relationship Id="rId4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tiff"/><Relationship Id="rId4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oleObject" Target="../embeddings/oleObject1.bin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73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7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79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86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3" Type="http://schemas.openxmlformats.org/officeDocument/2006/relationships/image" Target="../media/image90.png"/><Relationship Id="rId7" Type="http://schemas.openxmlformats.org/officeDocument/2006/relationships/image" Target="../media/image94.jpe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3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6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gif"/><Relationship Id="rId13" Type="http://schemas.openxmlformats.org/officeDocument/2006/relationships/image" Target="../media/image118.png"/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12" Type="http://schemas.openxmlformats.org/officeDocument/2006/relationships/image" Target="../media/image16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12.tiff"/><Relationship Id="rId11" Type="http://schemas.openxmlformats.org/officeDocument/2006/relationships/image" Target="../media/image117.png"/><Relationship Id="rId5" Type="http://schemas.openxmlformats.org/officeDocument/2006/relationships/image" Target="../media/image111.gif"/><Relationship Id="rId10" Type="http://schemas.openxmlformats.org/officeDocument/2006/relationships/image" Target="../media/image116.png"/><Relationship Id="rId4" Type="http://schemas.openxmlformats.org/officeDocument/2006/relationships/image" Target="../media/image110.jpeg"/><Relationship Id="rId9" Type="http://schemas.openxmlformats.org/officeDocument/2006/relationships/image" Target="../media/image115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2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22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6267" y="542303"/>
            <a:ext cx="3158321" cy="4508203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sp>
        <p:nvSpPr>
          <p:cNvPr id="4" name="Titre 3"/>
          <p:cNvSpPr txBox="1">
            <a:spLocks/>
          </p:cNvSpPr>
          <p:nvPr/>
        </p:nvSpPr>
        <p:spPr>
          <a:xfrm>
            <a:off x="1308762" y="861238"/>
            <a:ext cx="3731076" cy="3684636"/>
          </a:xfrm>
          <a:prstGeom prst="rect">
            <a:avLst/>
          </a:prstGeom>
        </p:spPr>
        <p:txBody>
          <a:bodyPr/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Next Generation HbA</a:t>
            </a:r>
            <a:r>
              <a:rPr kumimoji="0" lang="en-US" sz="4400" b="1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1c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 Analysis </a:t>
            </a:r>
            <a:r>
              <a:rPr lang="en-US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U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sing Capillary Electrophoresis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Image 129" descr="Capillai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39552" y="1556792"/>
            <a:ext cx="7704856" cy="3744416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69664" y="11216"/>
            <a:ext cx="8229600" cy="998718"/>
          </a:xfrm>
        </p:spPr>
        <p:txBody>
          <a:bodyPr>
            <a:normAutofit/>
          </a:bodyPr>
          <a:lstStyle/>
          <a:p>
            <a:r>
              <a:rPr lang="fr-FR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</a:t>
            </a:r>
            <a:r>
              <a:rPr lang="fr-F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goes</a:t>
            </a:r>
            <a:r>
              <a:rPr lang="fr-F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on </a:t>
            </a:r>
            <a:r>
              <a:rPr lang="fr-FR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inside</a:t>
            </a:r>
            <a:r>
              <a:rPr lang="fr-F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</a:t>
            </a:r>
            <a:r>
              <a:rPr lang="fr-FR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capillary</a:t>
            </a:r>
            <a:r>
              <a:rPr lang="fr-F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fr-F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 Box 30"/>
          <p:cNvSpPr txBox="1">
            <a:spLocks noChangeArrowheads="1"/>
          </p:cNvSpPr>
          <p:nvPr/>
        </p:nvSpPr>
        <p:spPr bwMode="auto">
          <a:xfrm>
            <a:off x="8100392" y="3638569"/>
            <a:ext cx="6719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Anode</a:t>
            </a:r>
          </a:p>
        </p:txBody>
      </p:sp>
      <p:grpSp>
        <p:nvGrpSpPr>
          <p:cNvPr id="3" name="Groupe 277"/>
          <p:cNvGrpSpPr/>
          <p:nvPr/>
        </p:nvGrpSpPr>
        <p:grpSpPr>
          <a:xfrm>
            <a:off x="6715140" y="3071810"/>
            <a:ext cx="393700" cy="1498608"/>
            <a:chOff x="5929322" y="6286520"/>
            <a:chExt cx="393700" cy="1498608"/>
          </a:xfrm>
        </p:grpSpPr>
        <p:sp>
          <p:nvSpPr>
            <p:cNvPr id="38" name="Oval 13"/>
            <p:cNvSpPr>
              <a:spLocks noChangeArrowheads="1"/>
            </p:cNvSpPr>
            <p:nvPr/>
          </p:nvSpPr>
          <p:spPr bwMode="auto">
            <a:xfrm>
              <a:off x="5929322" y="7358090"/>
              <a:ext cx="393700" cy="427038"/>
            </a:xfrm>
            <a:prstGeom prst="ellipse">
              <a:avLst/>
            </a:prstGeom>
            <a:solidFill>
              <a:srgbClr val="666633"/>
            </a:solidFill>
            <a:ln w="9525">
              <a:noFill/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 algn="ctr"/>
              <a:r>
                <a:rPr lang="fr-FR" b="1" dirty="0" smtClean="0">
                  <a:solidFill>
                    <a:schemeClr val="bg1"/>
                  </a:solidFill>
                  <a:latin typeface="Garamond" pitchFamily="18" charset="0"/>
                </a:rPr>
                <a:t>--</a:t>
              </a:r>
              <a:endParaRPr lang="fr-FR" b="1" dirty="0">
                <a:solidFill>
                  <a:schemeClr val="bg1"/>
                </a:solidFill>
                <a:latin typeface="Garamond" pitchFamily="18" charset="0"/>
              </a:endParaRPr>
            </a:p>
          </p:txBody>
        </p:sp>
        <p:grpSp>
          <p:nvGrpSpPr>
            <p:cNvPr id="4" name="Groupe 275"/>
            <p:cNvGrpSpPr/>
            <p:nvPr/>
          </p:nvGrpSpPr>
          <p:grpSpPr>
            <a:xfrm>
              <a:off x="5929322" y="6286520"/>
              <a:ext cx="393700" cy="998518"/>
              <a:chOff x="5929322" y="6286520"/>
              <a:chExt cx="393700" cy="998518"/>
            </a:xfrm>
          </p:grpSpPr>
          <p:sp>
            <p:nvSpPr>
              <p:cNvPr id="41" name="Oval 13"/>
              <p:cNvSpPr>
                <a:spLocks noChangeArrowheads="1"/>
              </p:cNvSpPr>
              <p:nvPr/>
            </p:nvSpPr>
            <p:spPr bwMode="auto">
              <a:xfrm>
                <a:off x="5929322" y="6858000"/>
                <a:ext cx="393700" cy="427038"/>
              </a:xfrm>
              <a:prstGeom prst="ellipse">
                <a:avLst/>
              </a:prstGeom>
              <a:solidFill>
                <a:srgbClr val="E74513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 algn="ctr"/>
                <a:r>
                  <a:rPr lang="fr-FR" b="1" dirty="0" smtClean="0">
                    <a:solidFill>
                      <a:schemeClr val="bg1"/>
                    </a:solidFill>
                    <a:latin typeface="Garamond" pitchFamily="18" charset="0"/>
                  </a:rPr>
                  <a:t>--</a:t>
                </a:r>
                <a:endParaRPr lang="fr-FR" b="1" dirty="0">
                  <a:solidFill>
                    <a:schemeClr val="bg1"/>
                  </a:solidFill>
                  <a:latin typeface="Garamond" pitchFamily="18" charset="0"/>
                </a:endParaRPr>
              </a:p>
            </p:txBody>
          </p:sp>
          <p:sp>
            <p:nvSpPr>
              <p:cNvPr id="42" name="Oval 13"/>
              <p:cNvSpPr>
                <a:spLocks noChangeArrowheads="1"/>
              </p:cNvSpPr>
              <p:nvPr/>
            </p:nvSpPr>
            <p:spPr bwMode="auto">
              <a:xfrm>
                <a:off x="5929322" y="6286520"/>
                <a:ext cx="393700" cy="427038"/>
              </a:xfrm>
              <a:prstGeom prst="ellipse">
                <a:avLst/>
              </a:prstGeom>
              <a:solidFill>
                <a:srgbClr val="E74513"/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 algn="ctr"/>
                <a:r>
                  <a:rPr lang="fr-FR" b="1" dirty="0" smtClean="0">
                    <a:solidFill>
                      <a:schemeClr val="bg1"/>
                    </a:solidFill>
                    <a:latin typeface="Garamond" pitchFamily="18" charset="0"/>
                  </a:rPr>
                  <a:t>--</a:t>
                </a:r>
                <a:endParaRPr lang="fr-FR" b="1" dirty="0">
                  <a:solidFill>
                    <a:schemeClr val="bg1"/>
                  </a:solidFill>
                  <a:latin typeface="Garamond" pitchFamily="18" charset="0"/>
                </a:endParaRPr>
              </a:p>
            </p:txBody>
          </p:sp>
        </p:grpSp>
      </p:grpSp>
      <p:grpSp>
        <p:nvGrpSpPr>
          <p:cNvPr id="5" name="Groupe 274"/>
          <p:cNvGrpSpPr/>
          <p:nvPr/>
        </p:nvGrpSpPr>
        <p:grpSpPr>
          <a:xfrm>
            <a:off x="6715140" y="2857496"/>
            <a:ext cx="393700" cy="1498608"/>
            <a:chOff x="4786314" y="6072206"/>
            <a:chExt cx="393700" cy="1498608"/>
          </a:xfrm>
        </p:grpSpPr>
        <p:sp>
          <p:nvSpPr>
            <p:cNvPr id="47" name="Oval 13"/>
            <p:cNvSpPr>
              <a:spLocks noChangeArrowheads="1"/>
            </p:cNvSpPr>
            <p:nvPr/>
          </p:nvSpPr>
          <p:spPr bwMode="auto">
            <a:xfrm>
              <a:off x="4786314" y="6644481"/>
              <a:ext cx="393700" cy="427038"/>
            </a:xfrm>
            <a:prstGeom prst="ellipse">
              <a:avLst/>
            </a:prstGeom>
            <a:solidFill>
              <a:srgbClr val="800080"/>
            </a:solidFill>
            <a:ln w="9525">
              <a:noFill/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 algn="ctr"/>
              <a:r>
                <a:rPr lang="fr-FR" b="1" dirty="0" smtClean="0">
                  <a:solidFill>
                    <a:schemeClr val="bg1"/>
                  </a:solidFill>
                  <a:latin typeface="Garamond" pitchFamily="18" charset="0"/>
                </a:rPr>
                <a:t>---</a:t>
              </a:r>
              <a:endParaRPr lang="fr-FR" b="1" dirty="0">
                <a:solidFill>
                  <a:schemeClr val="bg1"/>
                </a:solidFill>
                <a:latin typeface="Garamond" pitchFamily="18" charset="0"/>
              </a:endParaRPr>
            </a:p>
          </p:txBody>
        </p:sp>
        <p:sp>
          <p:nvSpPr>
            <p:cNvPr id="37" name="Oval 13"/>
            <p:cNvSpPr>
              <a:spLocks noChangeArrowheads="1"/>
            </p:cNvSpPr>
            <p:nvPr/>
          </p:nvSpPr>
          <p:spPr bwMode="auto">
            <a:xfrm>
              <a:off x="4786314" y="6072206"/>
              <a:ext cx="393700" cy="427038"/>
            </a:xfrm>
            <a:prstGeom prst="ellipse">
              <a:avLst/>
            </a:prstGeom>
            <a:solidFill>
              <a:srgbClr val="800080"/>
            </a:solidFill>
            <a:ln w="9525">
              <a:noFill/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 algn="ctr"/>
              <a:r>
                <a:rPr lang="fr-FR" b="1" dirty="0" smtClean="0">
                  <a:solidFill>
                    <a:schemeClr val="bg1"/>
                  </a:solidFill>
                  <a:latin typeface="Garamond" pitchFamily="18" charset="0"/>
                </a:rPr>
                <a:t>---</a:t>
              </a:r>
              <a:endParaRPr lang="fr-FR" b="1" dirty="0">
                <a:solidFill>
                  <a:schemeClr val="bg1"/>
                </a:solidFill>
                <a:latin typeface="Garamond" pitchFamily="18" charset="0"/>
              </a:endParaRPr>
            </a:p>
          </p:txBody>
        </p:sp>
        <p:sp>
          <p:nvSpPr>
            <p:cNvPr id="46" name="Oval 13"/>
            <p:cNvSpPr>
              <a:spLocks noChangeArrowheads="1"/>
            </p:cNvSpPr>
            <p:nvPr/>
          </p:nvSpPr>
          <p:spPr bwMode="auto">
            <a:xfrm>
              <a:off x="4786314" y="7143776"/>
              <a:ext cx="393700" cy="427038"/>
            </a:xfrm>
            <a:prstGeom prst="ellipse">
              <a:avLst/>
            </a:prstGeom>
            <a:solidFill>
              <a:srgbClr val="800080"/>
            </a:solidFill>
            <a:ln w="9525">
              <a:noFill/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 algn="ctr"/>
              <a:r>
                <a:rPr lang="fr-FR" b="1" dirty="0" smtClean="0">
                  <a:solidFill>
                    <a:schemeClr val="bg1"/>
                  </a:solidFill>
                  <a:latin typeface="Garamond" pitchFamily="18" charset="0"/>
                </a:rPr>
                <a:t>---</a:t>
              </a:r>
              <a:endParaRPr lang="fr-FR" b="1" dirty="0">
                <a:solidFill>
                  <a:schemeClr val="bg1"/>
                </a:solidFill>
                <a:latin typeface="Garamond" pitchFamily="18" charset="0"/>
              </a:endParaRPr>
            </a:p>
          </p:txBody>
        </p:sp>
      </p:grpSp>
      <p:grpSp>
        <p:nvGrpSpPr>
          <p:cNvPr id="6" name="Groupe 276"/>
          <p:cNvGrpSpPr/>
          <p:nvPr/>
        </p:nvGrpSpPr>
        <p:grpSpPr>
          <a:xfrm>
            <a:off x="6715140" y="2636912"/>
            <a:ext cx="410800" cy="1576316"/>
            <a:chOff x="3714744" y="5281684"/>
            <a:chExt cx="410800" cy="1576316"/>
          </a:xfrm>
        </p:grpSpPr>
        <p:sp>
          <p:nvSpPr>
            <p:cNvPr id="34" name="Oval 13"/>
            <p:cNvSpPr>
              <a:spLocks noChangeArrowheads="1"/>
            </p:cNvSpPr>
            <p:nvPr/>
          </p:nvSpPr>
          <p:spPr bwMode="auto">
            <a:xfrm>
              <a:off x="3714744" y="6430962"/>
              <a:ext cx="393700" cy="427038"/>
            </a:xfrm>
            <a:prstGeom prst="ellipse">
              <a:avLst/>
            </a:prstGeom>
            <a:solidFill>
              <a:srgbClr val="008000"/>
            </a:solidFill>
            <a:ln w="9525">
              <a:noFill/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 algn="ctr"/>
              <a:r>
                <a:rPr lang="fr-FR" b="1" dirty="0" smtClean="0">
                  <a:solidFill>
                    <a:schemeClr val="bg1"/>
                  </a:solidFill>
                  <a:latin typeface="Garamond" pitchFamily="18" charset="0"/>
                </a:rPr>
                <a:t>-</a:t>
              </a:r>
              <a:endParaRPr lang="fr-FR" b="1" dirty="0">
                <a:solidFill>
                  <a:schemeClr val="bg1"/>
                </a:solidFill>
                <a:latin typeface="Garamond" pitchFamily="18" charset="0"/>
              </a:endParaRPr>
            </a:p>
          </p:txBody>
        </p:sp>
        <p:sp>
          <p:nvSpPr>
            <p:cNvPr id="40" name="Oval 13"/>
            <p:cNvSpPr>
              <a:spLocks noChangeArrowheads="1"/>
            </p:cNvSpPr>
            <p:nvPr/>
          </p:nvSpPr>
          <p:spPr bwMode="auto">
            <a:xfrm>
              <a:off x="3731844" y="5281684"/>
              <a:ext cx="393700" cy="427038"/>
            </a:xfrm>
            <a:prstGeom prst="ellipse">
              <a:avLst/>
            </a:prstGeom>
            <a:solidFill>
              <a:srgbClr val="3333CC"/>
            </a:solidFill>
            <a:ln w="9525">
              <a:noFill/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 algn="ctr"/>
              <a:r>
                <a:rPr lang="fr-FR" b="1" dirty="0" smtClean="0">
                  <a:solidFill>
                    <a:schemeClr val="bg1"/>
                  </a:solidFill>
                  <a:latin typeface="Garamond" pitchFamily="18" charset="0"/>
                </a:rPr>
                <a:t>-</a:t>
              </a:r>
              <a:endParaRPr lang="fr-FR" b="1" dirty="0">
                <a:solidFill>
                  <a:schemeClr val="bg1"/>
                </a:solidFill>
                <a:latin typeface="Garamond" pitchFamily="18" charset="0"/>
              </a:endParaRPr>
            </a:p>
          </p:txBody>
        </p:sp>
      </p:grp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214314" y="3068960"/>
            <a:ext cx="392829" cy="42673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ru-RU" sz="2800" b="1" dirty="0">
                <a:latin typeface="Garamond" pitchFamily="18" charset="0"/>
              </a:rPr>
              <a:t>-</a:t>
            </a:r>
            <a:endParaRPr lang="fr-FR" sz="2800" b="1" dirty="0">
              <a:latin typeface="Garamond" pitchFamily="18" charset="0"/>
            </a:endParaRPr>
          </a:p>
        </p:txBody>
      </p:sp>
      <p:sp>
        <p:nvSpPr>
          <p:cNvPr id="30" name="Texte 3"/>
          <p:cNvSpPr txBox="1">
            <a:spLocks noChangeArrowheads="1"/>
          </p:cNvSpPr>
          <p:nvPr/>
        </p:nvSpPr>
        <p:spPr bwMode="auto">
          <a:xfrm>
            <a:off x="0" y="3568079"/>
            <a:ext cx="857256" cy="314325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400" b="1" dirty="0">
                <a:solidFill>
                  <a:schemeClr val="tx2">
                    <a:lumMod val="50000"/>
                  </a:schemeClr>
                </a:solidFill>
              </a:rPr>
              <a:t>Cathode </a:t>
            </a:r>
          </a:p>
        </p:txBody>
      </p:sp>
      <p:sp>
        <p:nvSpPr>
          <p:cNvPr id="45" name="Oval 10"/>
          <p:cNvSpPr>
            <a:spLocks noChangeArrowheads="1"/>
          </p:cNvSpPr>
          <p:nvPr/>
        </p:nvSpPr>
        <p:spPr bwMode="auto">
          <a:xfrm>
            <a:off x="8243268" y="3068960"/>
            <a:ext cx="392829" cy="42673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fr-FR" sz="2000" b="1" dirty="0" smtClean="0">
                <a:solidFill>
                  <a:schemeClr val="bg1"/>
                </a:solidFill>
                <a:latin typeface="Garamond" pitchFamily="18" charset="0"/>
              </a:rPr>
              <a:t>+</a:t>
            </a:r>
            <a:endParaRPr lang="fr-FR" sz="2000" b="1" dirty="0">
              <a:solidFill>
                <a:schemeClr val="bg1"/>
              </a:solidFill>
              <a:latin typeface="Garamond" pitchFamily="18" charset="0"/>
            </a:endParaRPr>
          </a:p>
        </p:txBody>
      </p:sp>
      <p:grpSp>
        <p:nvGrpSpPr>
          <p:cNvPr id="7" name="Groupe 280"/>
          <p:cNvGrpSpPr/>
          <p:nvPr/>
        </p:nvGrpSpPr>
        <p:grpSpPr>
          <a:xfrm>
            <a:off x="1979712" y="1916832"/>
            <a:ext cx="5072098" cy="3143272"/>
            <a:chOff x="2143108" y="2214554"/>
            <a:chExt cx="5072098" cy="3143272"/>
          </a:xfrm>
        </p:grpSpPr>
        <p:grpSp>
          <p:nvGrpSpPr>
            <p:cNvPr id="9" name="Groupe 180"/>
            <p:cNvGrpSpPr/>
            <p:nvPr/>
          </p:nvGrpSpPr>
          <p:grpSpPr>
            <a:xfrm>
              <a:off x="2143108" y="5286388"/>
              <a:ext cx="2428892" cy="71438"/>
              <a:chOff x="1714480" y="4786322"/>
              <a:chExt cx="2428892" cy="71438"/>
            </a:xfrm>
          </p:grpSpPr>
          <p:grpSp>
            <p:nvGrpSpPr>
              <p:cNvPr id="10" name="Groupe 162"/>
              <p:cNvGrpSpPr/>
              <p:nvPr/>
            </p:nvGrpSpPr>
            <p:grpSpPr>
              <a:xfrm>
                <a:off x="1714480" y="4786322"/>
                <a:ext cx="714380" cy="71438"/>
                <a:chOff x="1714480" y="4786322"/>
                <a:chExt cx="714380" cy="71438"/>
              </a:xfrm>
            </p:grpSpPr>
            <p:sp>
              <p:nvSpPr>
                <p:cNvPr id="160" name="Rectangle 159"/>
                <p:cNvSpPr/>
                <p:nvPr/>
              </p:nvSpPr>
              <p:spPr>
                <a:xfrm>
                  <a:off x="1714480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61" name="Rectangle 160"/>
                <p:cNvSpPr/>
                <p:nvPr/>
              </p:nvSpPr>
              <p:spPr>
                <a:xfrm>
                  <a:off x="2000232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62" name="Rectangle 161"/>
                <p:cNvSpPr/>
                <p:nvPr/>
              </p:nvSpPr>
              <p:spPr>
                <a:xfrm>
                  <a:off x="2285984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11" name="Groupe 164"/>
              <p:cNvGrpSpPr/>
              <p:nvPr/>
            </p:nvGrpSpPr>
            <p:grpSpPr>
              <a:xfrm>
                <a:off x="2571736" y="4786322"/>
                <a:ext cx="714380" cy="71438"/>
                <a:chOff x="1714480" y="4786322"/>
                <a:chExt cx="714380" cy="71438"/>
              </a:xfrm>
            </p:grpSpPr>
            <p:sp>
              <p:nvSpPr>
                <p:cNvPr id="166" name="Rectangle 165"/>
                <p:cNvSpPr/>
                <p:nvPr/>
              </p:nvSpPr>
              <p:spPr>
                <a:xfrm>
                  <a:off x="1714480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67" name="Rectangle 166"/>
                <p:cNvSpPr/>
                <p:nvPr/>
              </p:nvSpPr>
              <p:spPr>
                <a:xfrm>
                  <a:off x="2000232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68" name="Rectangle 167"/>
                <p:cNvSpPr/>
                <p:nvPr/>
              </p:nvSpPr>
              <p:spPr>
                <a:xfrm>
                  <a:off x="2285984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12" name="Groupe 168"/>
              <p:cNvGrpSpPr/>
              <p:nvPr/>
            </p:nvGrpSpPr>
            <p:grpSpPr>
              <a:xfrm>
                <a:off x="3428992" y="4786322"/>
                <a:ext cx="714380" cy="71438"/>
                <a:chOff x="1714480" y="4786322"/>
                <a:chExt cx="714380" cy="71438"/>
              </a:xfrm>
            </p:grpSpPr>
            <p:sp>
              <p:nvSpPr>
                <p:cNvPr id="170" name="Rectangle 169"/>
                <p:cNvSpPr/>
                <p:nvPr/>
              </p:nvSpPr>
              <p:spPr>
                <a:xfrm>
                  <a:off x="1714480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71" name="Rectangle 170"/>
                <p:cNvSpPr/>
                <p:nvPr/>
              </p:nvSpPr>
              <p:spPr>
                <a:xfrm>
                  <a:off x="2000232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72" name="Rectangle 171"/>
                <p:cNvSpPr/>
                <p:nvPr/>
              </p:nvSpPr>
              <p:spPr>
                <a:xfrm>
                  <a:off x="2285984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</p:grpSp>
        <p:grpSp>
          <p:nvGrpSpPr>
            <p:cNvPr id="13" name="Groupe 181"/>
            <p:cNvGrpSpPr/>
            <p:nvPr/>
          </p:nvGrpSpPr>
          <p:grpSpPr>
            <a:xfrm>
              <a:off x="4714876" y="5286388"/>
              <a:ext cx="2428892" cy="71438"/>
              <a:chOff x="1714480" y="4786322"/>
              <a:chExt cx="2428892" cy="71438"/>
            </a:xfrm>
          </p:grpSpPr>
          <p:grpSp>
            <p:nvGrpSpPr>
              <p:cNvPr id="14" name="Groupe 162"/>
              <p:cNvGrpSpPr/>
              <p:nvPr/>
            </p:nvGrpSpPr>
            <p:grpSpPr>
              <a:xfrm>
                <a:off x="1714480" y="4786322"/>
                <a:ext cx="714380" cy="71438"/>
                <a:chOff x="1714480" y="4786322"/>
                <a:chExt cx="714380" cy="71438"/>
              </a:xfrm>
            </p:grpSpPr>
            <p:sp>
              <p:nvSpPr>
                <p:cNvPr id="192" name="Rectangle 191"/>
                <p:cNvSpPr/>
                <p:nvPr/>
              </p:nvSpPr>
              <p:spPr>
                <a:xfrm>
                  <a:off x="1714480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93" name="Rectangle 192"/>
                <p:cNvSpPr/>
                <p:nvPr/>
              </p:nvSpPr>
              <p:spPr>
                <a:xfrm>
                  <a:off x="2000232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94" name="Rectangle 193"/>
                <p:cNvSpPr/>
                <p:nvPr/>
              </p:nvSpPr>
              <p:spPr>
                <a:xfrm>
                  <a:off x="2285984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15" name="Groupe 164"/>
              <p:cNvGrpSpPr/>
              <p:nvPr/>
            </p:nvGrpSpPr>
            <p:grpSpPr>
              <a:xfrm>
                <a:off x="2571736" y="4786322"/>
                <a:ext cx="714380" cy="71438"/>
                <a:chOff x="1714480" y="4786322"/>
                <a:chExt cx="714380" cy="71438"/>
              </a:xfrm>
            </p:grpSpPr>
            <p:sp>
              <p:nvSpPr>
                <p:cNvPr id="189" name="Rectangle 188"/>
                <p:cNvSpPr/>
                <p:nvPr/>
              </p:nvSpPr>
              <p:spPr>
                <a:xfrm>
                  <a:off x="1714480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90" name="Rectangle 189"/>
                <p:cNvSpPr/>
                <p:nvPr/>
              </p:nvSpPr>
              <p:spPr>
                <a:xfrm>
                  <a:off x="2000232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91" name="Rectangle 190"/>
                <p:cNvSpPr/>
                <p:nvPr/>
              </p:nvSpPr>
              <p:spPr>
                <a:xfrm>
                  <a:off x="2285984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16" name="Groupe 168"/>
              <p:cNvGrpSpPr/>
              <p:nvPr/>
            </p:nvGrpSpPr>
            <p:grpSpPr>
              <a:xfrm>
                <a:off x="3428992" y="4786322"/>
                <a:ext cx="714380" cy="71438"/>
                <a:chOff x="1714480" y="4786322"/>
                <a:chExt cx="714380" cy="71438"/>
              </a:xfrm>
            </p:grpSpPr>
            <p:sp>
              <p:nvSpPr>
                <p:cNvPr id="186" name="Rectangle 185"/>
                <p:cNvSpPr/>
                <p:nvPr/>
              </p:nvSpPr>
              <p:spPr>
                <a:xfrm>
                  <a:off x="1714480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87" name="Rectangle 186"/>
                <p:cNvSpPr/>
                <p:nvPr/>
              </p:nvSpPr>
              <p:spPr>
                <a:xfrm>
                  <a:off x="2000232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88" name="Rectangle 187"/>
                <p:cNvSpPr/>
                <p:nvPr/>
              </p:nvSpPr>
              <p:spPr>
                <a:xfrm>
                  <a:off x="2285984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</p:grpSp>
        <p:grpSp>
          <p:nvGrpSpPr>
            <p:cNvPr id="17" name="Groupe 194"/>
            <p:cNvGrpSpPr/>
            <p:nvPr/>
          </p:nvGrpSpPr>
          <p:grpSpPr>
            <a:xfrm>
              <a:off x="2143108" y="2214554"/>
              <a:ext cx="2428892" cy="71438"/>
              <a:chOff x="1714480" y="4786322"/>
              <a:chExt cx="2428892" cy="71438"/>
            </a:xfrm>
          </p:grpSpPr>
          <p:grpSp>
            <p:nvGrpSpPr>
              <p:cNvPr id="18" name="Groupe 162"/>
              <p:cNvGrpSpPr/>
              <p:nvPr/>
            </p:nvGrpSpPr>
            <p:grpSpPr>
              <a:xfrm>
                <a:off x="1714480" y="4786322"/>
                <a:ext cx="714380" cy="71438"/>
                <a:chOff x="1714480" y="4786322"/>
                <a:chExt cx="714380" cy="71438"/>
              </a:xfrm>
            </p:grpSpPr>
            <p:sp>
              <p:nvSpPr>
                <p:cNvPr id="205" name="Rectangle 204"/>
                <p:cNvSpPr/>
                <p:nvPr/>
              </p:nvSpPr>
              <p:spPr>
                <a:xfrm>
                  <a:off x="1714480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06" name="Rectangle 205"/>
                <p:cNvSpPr/>
                <p:nvPr/>
              </p:nvSpPr>
              <p:spPr>
                <a:xfrm>
                  <a:off x="2000232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07" name="Rectangle 206"/>
                <p:cNvSpPr/>
                <p:nvPr/>
              </p:nvSpPr>
              <p:spPr>
                <a:xfrm>
                  <a:off x="2285984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19" name="Groupe 164"/>
              <p:cNvGrpSpPr/>
              <p:nvPr/>
            </p:nvGrpSpPr>
            <p:grpSpPr>
              <a:xfrm>
                <a:off x="2571736" y="4786322"/>
                <a:ext cx="714380" cy="71438"/>
                <a:chOff x="1714480" y="4786322"/>
                <a:chExt cx="714380" cy="71438"/>
              </a:xfrm>
            </p:grpSpPr>
            <p:sp>
              <p:nvSpPr>
                <p:cNvPr id="202" name="Rectangle 201"/>
                <p:cNvSpPr/>
                <p:nvPr/>
              </p:nvSpPr>
              <p:spPr>
                <a:xfrm>
                  <a:off x="1714480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03" name="Rectangle 202"/>
                <p:cNvSpPr/>
                <p:nvPr/>
              </p:nvSpPr>
              <p:spPr>
                <a:xfrm>
                  <a:off x="2000232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04" name="Rectangle 203"/>
                <p:cNvSpPr/>
                <p:nvPr/>
              </p:nvSpPr>
              <p:spPr>
                <a:xfrm>
                  <a:off x="2285984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20" name="Groupe 168"/>
              <p:cNvGrpSpPr/>
              <p:nvPr/>
            </p:nvGrpSpPr>
            <p:grpSpPr>
              <a:xfrm>
                <a:off x="3428992" y="4786322"/>
                <a:ext cx="714380" cy="71438"/>
                <a:chOff x="1714480" y="4786322"/>
                <a:chExt cx="714380" cy="71438"/>
              </a:xfrm>
            </p:grpSpPr>
            <p:sp>
              <p:nvSpPr>
                <p:cNvPr id="199" name="Rectangle 198"/>
                <p:cNvSpPr/>
                <p:nvPr/>
              </p:nvSpPr>
              <p:spPr>
                <a:xfrm>
                  <a:off x="1714480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00" name="Rectangle 199"/>
                <p:cNvSpPr/>
                <p:nvPr/>
              </p:nvSpPr>
              <p:spPr>
                <a:xfrm>
                  <a:off x="2000232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01" name="Rectangle 200"/>
                <p:cNvSpPr/>
                <p:nvPr/>
              </p:nvSpPr>
              <p:spPr>
                <a:xfrm>
                  <a:off x="2285984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</p:grpSp>
        <p:grpSp>
          <p:nvGrpSpPr>
            <p:cNvPr id="21" name="Groupe 207"/>
            <p:cNvGrpSpPr/>
            <p:nvPr/>
          </p:nvGrpSpPr>
          <p:grpSpPr>
            <a:xfrm>
              <a:off x="4786314" y="2214554"/>
              <a:ext cx="2428892" cy="71438"/>
              <a:chOff x="1714480" y="4786322"/>
              <a:chExt cx="2428892" cy="71438"/>
            </a:xfrm>
          </p:grpSpPr>
          <p:grpSp>
            <p:nvGrpSpPr>
              <p:cNvPr id="22" name="Groupe 162"/>
              <p:cNvGrpSpPr/>
              <p:nvPr/>
            </p:nvGrpSpPr>
            <p:grpSpPr>
              <a:xfrm>
                <a:off x="1714480" y="4786322"/>
                <a:ext cx="714380" cy="71438"/>
                <a:chOff x="1714480" y="4786322"/>
                <a:chExt cx="714380" cy="71438"/>
              </a:xfrm>
            </p:grpSpPr>
            <p:sp>
              <p:nvSpPr>
                <p:cNvPr id="218" name="Rectangle 217"/>
                <p:cNvSpPr/>
                <p:nvPr/>
              </p:nvSpPr>
              <p:spPr>
                <a:xfrm>
                  <a:off x="1714480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19" name="Rectangle 218"/>
                <p:cNvSpPr/>
                <p:nvPr/>
              </p:nvSpPr>
              <p:spPr>
                <a:xfrm>
                  <a:off x="2000232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20" name="Rectangle 219"/>
                <p:cNvSpPr/>
                <p:nvPr/>
              </p:nvSpPr>
              <p:spPr>
                <a:xfrm>
                  <a:off x="2285984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23" name="Groupe 164"/>
              <p:cNvGrpSpPr/>
              <p:nvPr/>
            </p:nvGrpSpPr>
            <p:grpSpPr>
              <a:xfrm>
                <a:off x="2571736" y="4786322"/>
                <a:ext cx="714380" cy="71438"/>
                <a:chOff x="1714480" y="4786322"/>
                <a:chExt cx="714380" cy="71438"/>
              </a:xfrm>
            </p:grpSpPr>
            <p:sp>
              <p:nvSpPr>
                <p:cNvPr id="215" name="Rectangle 214"/>
                <p:cNvSpPr/>
                <p:nvPr/>
              </p:nvSpPr>
              <p:spPr>
                <a:xfrm>
                  <a:off x="1714480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16" name="Rectangle 215"/>
                <p:cNvSpPr/>
                <p:nvPr/>
              </p:nvSpPr>
              <p:spPr>
                <a:xfrm>
                  <a:off x="2000232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17" name="Rectangle 216"/>
                <p:cNvSpPr/>
                <p:nvPr/>
              </p:nvSpPr>
              <p:spPr>
                <a:xfrm>
                  <a:off x="2285984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24" name="Groupe 168"/>
              <p:cNvGrpSpPr/>
              <p:nvPr/>
            </p:nvGrpSpPr>
            <p:grpSpPr>
              <a:xfrm>
                <a:off x="3428992" y="4786322"/>
                <a:ext cx="714380" cy="71438"/>
                <a:chOff x="1714480" y="4786322"/>
                <a:chExt cx="714380" cy="71438"/>
              </a:xfrm>
            </p:grpSpPr>
            <p:sp>
              <p:nvSpPr>
                <p:cNvPr id="212" name="Rectangle 211"/>
                <p:cNvSpPr/>
                <p:nvPr/>
              </p:nvSpPr>
              <p:spPr>
                <a:xfrm>
                  <a:off x="1714480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13" name="Rectangle 212"/>
                <p:cNvSpPr/>
                <p:nvPr/>
              </p:nvSpPr>
              <p:spPr>
                <a:xfrm>
                  <a:off x="2000232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14" name="Rectangle 213"/>
                <p:cNvSpPr/>
                <p:nvPr/>
              </p:nvSpPr>
              <p:spPr>
                <a:xfrm>
                  <a:off x="2285984" y="4786322"/>
                  <a:ext cx="142876" cy="71438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</p:grpSp>
      </p:grpSp>
      <p:grpSp>
        <p:nvGrpSpPr>
          <p:cNvPr id="25" name="Groupe 281"/>
          <p:cNvGrpSpPr/>
          <p:nvPr/>
        </p:nvGrpSpPr>
        <p:grpSpPr>
          <a:xfrm>
            <a:off x="1876166" y="2153946"/>
            <a:ext cx="5072098" cy="2643206"/>
            <a:chOff x="2035951" y="2500306"/>
            <a:chExt cx="5072098" cy="2643206"/>
          </a:xfrm>
        </p:grpSpPr>
        <p:grpSp>
          <p:nvGrpSpPr>
            <p:cNvPr id="26" name="Groupe 249"/>
            <p:cNvGrpSpPr/>
            <p:nvPr/>
          </p:nvGrpSpPr>
          <p:grpSpPr>
            <a:xfrm>
              <a:off x="2035951" y="2500306"/>
              <a:ext cx="5072098" cy="214314"/>
              <a:chOff x="1357290" y="4643446"/>
              <a:chExt cx="5072098" cy="214314"/>
            </a:xfrm>
          </p:grpSpPr>
          <p:grpSp>
            <p:nvGrpSpPr>
              <p:cNvPr id="27" name="Groupe 233"/>
              <p:cNvGrpSpPr/>
              <p:nvPr/>
            </p:nvGrpSpPr>
            <p:grpSpPr>
              <a:xfrm>
                <a:off x="1357290" y="4643446"/>
                <a:ext cx="1643074" cy="214314"/>
                <a:chOff x="1357290" y="4643446"/>
                <a:chExt cx="1643074" cy="214314"/>
              </a:xfrm>
            </p:grpSpPr>
            <p:sp>
              <p:nvSpPr>
                <p:cNvPr id="222" name="Ellipse 221"/>
                <p:cNvSpPr/>
                <p:nvPr/>
              </p:nvSpPr>
              <p:spPr>
                <a:xfrm>
                  <a:off x="1357290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25" name="Ellipse 224"/>
                <p:cNvSpPr/>
                <p:nvPr/>
              </p:nvSpPr>
              <p:spPr>
                <a:xfrm>
                  <a:off x="1643042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27" name="Ellipse 226"/>
                <p:cNvSpPr/>
                <p:nvPr/>
              </p:nvSpPr>
              <p:spPr>
                <a:xfrm>
                  <a:off x="2500298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28" name="Ellipse 227"/>
                <p:cNvSpPr/>
                <p:nvPr/>
              </p:nvSpPr>
              <p:spPr>
                <a:xfrm>
                  <a:off x="2214546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29" name="Ellipse 228"/>
                <p:cNvSpPr/>
                <p:nvPr/>
              </p:nvSpPr>
              <p:spPr>
                <a:xfrm>
                  <a:off x="1928794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33" name="Ellipse 232"/>
                <p:cNvSpPr/>
                <p:nvPr/>
              </p:nvSpPr>
              <p:spPr>
                <a:xfrm>
                  <a:off x="2786050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</p:grpSp>
          <p:grpSp>
            <p:nvGrpSpPr>
              <p:cNvPr id="28" name="Groupe 235"/>
              <p:cNvGrpSpPr/>
              <p:nvPr/>
            </p:nvGrpSpPr>
            <p:grpSpPr>
              <a:xfrm>
                <a:off x="3071802" y="4643446"/>
                <a:ext cx="1643074" cy="214314"/>
                <a:chOff x="1357290" y="4643446"/>
                <a:chExt cx="1643074" cy="214314"/>
              </a:xfrm>
            </p:grpSpPr>
            <p:sp>
              <p:nvSpPr>
                <p:cNvPr id="237" name="Ellipse 236"/>
                <p:cNvSpPr/>
                <p:nvPr/>
              </p:nvSpPr>
              <p:spPr>
                <a:xfrm>
                  <a:off x="1357290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38" name="Ellipse 237"/>
                <p:cNvSpPr/>
                <p:nvPr/>
              </p:nvSpPr>
              <p:spPr>
                <a:xfrm>
                  <a:off x="1643042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39" name="Ellipse 238"/>
                <p:cNvSpPr/>
                <p:nvPr/>
              </p:nvSpPr>
              <p:spPr>
                <a:xfrm>
                  <a:off x="2500298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40" name="Ellipse 239"/>
                <p:cNvSpPr/>
                <p:nvPr/>
              </p:nvSpPr>
              <p:spPr>
                <a:xfrm>
                  <a:off x="2214546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41" name="Ellipse 240"/>
                <p:cNvSpPr/>
                <p:nvPr/>
              </p:nvSpPr>
              <p:spPr>
                <a:xfrm>
                  <a:off x="1928794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42" name="Ellipse 241"/>
                <p:cNvSpPr/>
                <p:nvPr/>
              </p:nvSpPr>
              <p:spPr>
                <a:xfrm>
                  <a:off x="2786050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</p:grpSp>
          <p:grpSp>
            <p:nvGrpSpPr>
              <p:cNvPr id="29" name="Groupe 242"/>
              <p:cNvGrpSpPr/>
              <p:nvPr/>
            </p:nvGrpSpPr>
            <p:grpSpPr>
              <a:xfrm>
                <a:off x="4786314" y="4643446"/>
                <a:ext cx="1643074" cy="214314"/>
                <a:chOff x="1357290" y="4643446"/>
                <a:chExt cx="1643074" cy="214314"/>
              </a:xfrm>
            </p:grpSpPr>
            <p:sp>
              <p:nvSpPr>
                <p:cNvPr id="244" name="Ellipse 243"/>
                <p:cNvSpPr/>
                <p:nvPr/>
              </p:nvSpPr>
              <p:spPr>
                <a:xfrm>
                  <a:off x="1357290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45" name="Ellipse 244"/>
                <p:cNvSpPr/>
                <p:nvPr/>
              </p:nvSpPr>
              <p:spPr>
                <a:xfrm>
                  <a:off x="1643042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46" name="Ellipse 245"/>
                <p:cNvSpPr/>
                <p:nvPr/>
              </p:nvSpPr>
              <p:spPr>
                <a:xfrm>
                  <a:off x="2500298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47" name="Ellipse 246"/>
                <p:cNvSpPr/>
                <p:nvPr/>
              </p:nvSpPr>
              <p:spPr>
                <a:xfrm>
                  <a:off x="2214546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48" name="Ellipse 247"/>
                <p:cNvSpPr/>
                <p:nvPr/>
              </p:nvSpPr>
              <p:spPr>
                <a:xfrm>
                  <a:off x="1928794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49" name="Ellipse 248"/>
                <p:cNvSpPr/>
                <p:nvPr/>
              </p:nvSpPr>
              <p:spPr>
                <a:xfrm>
                  <a:off x="2786050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</p:grpSp>
        </p:grpSp>
        <p:grpSp>
          <p:nvGrpSpPr>
            <p:cNvPr id="224" name="Groupe 250"/>
            <p:cNvGrpSpPr/>
            <p:nvPr/>
          </p:nvGrpSpPr>
          <p:grpSpPr>
            <a:xfrm>
              <a:off x="2035951" y="4929198"/>
              <a:ext cx="5072098" cy="214314"/>
              <a:chOff x="1357290" y="4643446"/>
              <a:chExt cx="5072098" cy="214314"/>
            </a:xfrm>
          </p:grpSpPr>
          <p:grpSp>
            <p:nvGrpSpPr>
              <p:cNvPr id="226" name="Groupe 233"/>
              <p:cNvGrpSpPr/>
              <p:nvPr/>
            </p:nvGrpSpPr>
            <p:grpSpPr>
              <a:xfrm>
                <a:off x="1357290" y="4643446"/>
                <a:ext cx="1643074" cy="214314"/>
                <a:chOff x="1357290" y="4643446"/>
                <a:chExt cx="1643074" cy="214314"/>
              </a:xfrm>
            </p:grpSpPr>
            <p:sp>
              <p:nvSpPr>
                <p:cNvPr id="267" name="Ellipse 266"/>
                <p:cNvSpPr/>
                <p:nvPr/>
              </p:nvSpPr>
              <p:spPr>
                <a:xfrm>
                  <a:off x="1357290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68" name="Ellipse 267"/>
                <p:cNvSpPr/>
                <p:nvPr/>
              </p:nvSpPr>
              <p:spPr>
                <a:xfrm>
                  <a:off x="1643042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69" name="Ellipse 268"/>
                <p:cNvSpPr/>
                <p:nvPr/>
              </p:nvSpPr>
              <p:spPr>
                <a:xfrm>
                  <a:off x="2500298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70" name="Ellipse 269"/>
                <p:cNvSpPr/>
                <p:nvPr/>
              </p:nvSpPr>
              <p:spPr>
                <a:xfrm>
                  <a:off x="2214546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71" name="Ellipse 270"/>
                <p:cNvSpPr/>
                <p:nvPr/>
              </p:nvSpPr>
              <p:spPr>
                <a:xfrm>
                  <a:off x="1928794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72" name="Ellipse 271"/>
                <p:cNvSpPr/>
                <p:nvPr/>
              </p:nvSpPr>
              <p:spPr>
                <a:xfrm>
                  <a:off x="2786050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</p:grpSp>
          <p:grpSp>
            <p:nvGrpSpPr>
              <p:cNvPr id="230" name="Groupe 235"/>
              <p:cNvGrpSpPr/>
              <p:nvPr/>
            </p:nvGrpSpPr>
            <p:grpSpPr>
              <a:xfrm>
                <a:off x="3071802" y="4643446"/>
                <a:ext cx="1643074" cy="214314"/>
                <a:chOff x="1357290" y="4643446"/>
                <a:chExt cx="1643074" cy="214314"/>
              </a:xfrm>
            </p:grpSpPr>
            <p:sp>
              <p:nvSpPr>
                <p:cNvPr id="261" name="Ellipse 260"/>
                <p:cNvSpPr/>
                <p:nvPr/>
              </p:nvSpPr>
              <p:spPr>
                <a:xfrm>
                  <a:off x="1357290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62" name="Ellipse 261"/>
                <p:cNvSpPr/>
                <p:nvPr/>
              </p:nvSpPr>
              <p:spPr>
                <a:xfrm>
                  <a:off x="1643042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63" name="Ellipse 262"/>
                <p:cNvSpPr/>
                <p:nvPr/>
              </p:nvSpPr>
              <p:spPr>
                <a:xfrm>
                  <a:off x="2500298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64" name="Ellipse 263"/>
                <p:cNvSpPr/>
                <p:nvPr/>
              </p:nvSpPr>
              <p:spPr>
                <a:xfrm>
                  <a:off x="2214546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65" name="Ellipse 264"/>
                <p:cNvSpPr/>
                <p:nvPr/>
              </p:nvSpPr>
              <p:spPr>
                <a:xfrm>
                  <a:off x="1928794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66" name="Ellipse 265"/>
                <p:cNvSpPr/>
                <p:nvPr/>
              </p:nvSpPr>
              <p:spPr>
                <a:xfrm>
                  <a:off x="2786050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</p:grpSp>
          <p:grpSp>
            <p:nvGrpSpPr>
              <p:cNvPr id="231" name="Groupe 242"/>
              <p:cNvGrpSpPr/>
              <p:nvPr/>
            </p:nvGrpSpPr>
            <p:grpSpPr>
              <a:xfrm>
                <a:off x="4786314" y="4643446"/>
                <a:ext cx="1643074" cy="214314"/>
                <a:chOff x="1357290" y="4643446"/>
                <a:chExt cx="1643074" cy="214314"/>
              </a:xfrm>
            </p:grpSpPr>
            <p:sp>
              <p:nvSpPr>
                <p:cNvPr id="255" name="Ellipse 254"/>
                <p:cNvSpPr/>
                <p:nvPr/>
              </p:nvSpPr>
              <p:spPr>
                <a:xfrm>
                  <a:off x="1357290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56" name="Ellipse 255"/>
                <p:cNvSpPr/>
                <p:nvPr/>
              </p:nvSpPr>
              <p:spPr>
                <a:xfrm>
                  <a:off x="1643042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57" name="Ellipse 256"/>
                <p:cNvSpPr/>
                <p:nvPr/>
              </p:nvSpPr>
              <p:spPr>
                <a:xfrm>
                  <a:off x="2500298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58" name="Ellipse 257"/>
                <p:cNvSpPr/>
                <p:nvPr/>
              </p:nvSpPr>
              <p:spPr>
                <a:xfrm>
                  <a:off x="2214546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59" name="Ellipse 258"/>
                <p:cNvSpPr/>
                <p:nvPr/>
              </p:nvSpPr>
              <p:spPr>
                <a:xfrm>
                  <a:off x="1928794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  <p:sp>
              <p:nvSpPr>
                <p:cNvPr id="260" name="Ellipse 259"/>
                <p:cNvSpPr/>
                <p:nvPr/>
              </p:nvSpPr>
              <p:spPr>
                <a:xfrm>
                  <a:off x="2786050" y="4643446"/>
                  <a:ext cx="214314" cy="21431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dirty="0" smtClean="0"/>
                    <a:t>+</a:t>
                  </a:r>
                  <a:endParaRPr lang="fr-FR" dirty="0"/>
                </a:p>
              </p:txBody>
            </p:sp>
          </p:grpSp>
        </p:grpSp>
      </p:grpSp>
      <p:sp>
        <p:nvSpPr>
          <p:cNvPr id="279" name="Texte 3"/>
          <p:cNvSpPr txBox="1">
            <a:spLocks noChangeArrowheads="1"/>
          </p:cNvSpPr>
          <p:nvPr/>
        </p:nvSpPr>
        <p:spPr bwMode="auto">
          <a:xfrm>
            <a:off x="827584" y="1484784"/>
            <a:ext cx="1071570" cy="314325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400" b="1" dirty="0" smtClean="0">
                <a:solidFill>
                  <a:schemeClr val="tx2">
                    <a:lumMod val="50000"/>
                  </a:schemeClr>
                </a:solidFill>
              </a:rPr>
              <a:t>Detection</a:t>
            </a:r>
            <a:endParaRPr lang="en-US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80" name="Texte 3"/>
          <p:cNvSpPr txBox="1">
            <a:spLocks noChangeArrowheads="1"/>
          </p:cNvSpPr>
          <p:nvPr/>
        </p:nvSpPr>
        <p:spPr bwMode="auto">
          <a:xfrm>
            <a:off x="7308304" y="1484784"/>
            <a:ext cx="1071570" cy="314325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400" b="1" dirty="0" smtClean="0">
                <a:solidFill>
                  <a:schemeClr val="tx2">
                    <a:lumMod val="50000"/>
                  </a:schemeClr>
                </a:solidFill>
              </a:rPr>
              <a:t>Injection</a:t>
            </a:r>
            <a:endParaRPr lang="en-US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232" name="Groupe 287"/>
          <p:cNvGrpSpPr/>
          <p:nvPr/>
        </p:nvGrpSpPr>
        <p:grpSpPr>
          <a:xfrm>
            <a:off x="2447100" y="5786454"/>
            <a:ext cx="4429156" cy="742953"/>
            <a:chOff x="2143108" y="5786454"/>
            <a:chExt cx="4429156" cy="742953"/>
          </a:xfrm>
        </p:grpSpPr>
        <p:grpSp>
          <p:nvGrpSpPr>
            <p:cNvPr id="234" name="Groupe 284"/>
            <p:cNvGrpSpPr/>
            <p:nvPr/>
          </p:nvGrpSpPr>
          <p:grpSpPr>
            <a:xfrm>
              <a:off x="2143108" y="5786454"/>
              <a:ext cx="3357586" cy="571504"/>
              <a:chOff x="2143108" y="5786454"/>
              <a:chExt cx="3357586" cy="571504"/>
            </a:xfrm>
          </p:grpSpPr>
          <p:sp>
            <p:nvSpPr>
              <p:cNvPr id="283" name="Flèche gauche 282"/>
              <p:cNvSpPr/>
              <p:nvPr/>
            </p:nvSpPr>
            <p:spPr>
              <a:xfrm>
                <a:off x="2143108" y="5786454"/>
                <a:ext cx="2428892" cy="571504"/>
              </a:xfrm>
              <a:prstGeom prst="leftArrow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4" name="Flèche gauche 283"/>
              <p:cNvSpPr/>
              <p:nvPr/>
            </p:nvSpPr>
            <p:spPr>
              <a:xfrm rot="10800000">
                <a:off x="4572000" y="5929330"/>
                <a:ext cx="928694" cy="285752"/>
              </a:xfrm>
              <a:prstGeom prst="leftArrow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86" name="Texte 3"/>
            <p:cNvSpPr txBox="1">
              <a:spLocks noChangeArrowheads="1"/>
            </p:cNvSpPr>
            <p:nvPr/>
          </p:nvSpPr>
          <p:spPr bwMode="auto">
            <a:xfrm>
              <a:off x="2571736" y="6215082"/>
              <a:ext cx="2000264" cy="314325"/>
            </a:xfrm>
            <a:prstGeom prst="rect">
              <a:avLst/>
            </a:prstGeom>
            <a:noFill/>
            <a:ln w="1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1" dirty="0" smtClean="0">
                  <a:solidFill>
                    <a:schemeClr val="tx2">
                      <a:lumMod val="50000"/>
                    </a:schemeClr>
                  </a:solidFill>
                </a:rPr>
                <a:t>Electro-osmotic flow</a:t>
              </a:r>
              <a:endParaRPr lang="en-US" sz="14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87" name="Texte 3"/>
            <p:cNvSpPr txBox="1">
              <a:spLocks noChangeArrowheads="1"/>
            </p:cNvSpPr>
            <p:nvPr/>
          </p:nvSpPr>
          <p:spPr bwMode="auto">
            <a:xfrm>
              <a:off x="4572000" y="6215082"/>
              <a:ext cx="2000264" cy="314325"/>
            </a:xfrm>
            <a:prstGeom prst="rect">
              <a:avLst/>
            </a:prstGeom>
            <a:noFill/>
            <a:ln w="1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b="1" dirty="0" smtClean="0">
                  <a:solidFill>
                    <a:schemeClr val="tx2">
                      <a:lumMod val="50000"/>
                    </a:schemeClr>
                  </a:solidFill>
                </a:rPr>
                <a:t>Electrical field</a:t>
              </a:r>
              <a:endParaRPr lang="en-US" sz="14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96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7.33287E-7 L -0.32673 0.0057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" y="3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9.53042E-7 L -0.18507 0.00555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" y="3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95258E-6 L -0.46059 0.0011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8496" y="768896"/>
            <a:ext cx="4981575" cy="4386263"/>
          </a:xfrm>
          <a:prstGeom prst="rect">
            <a:avLst/>
          </a:prstGeom>
          <a:noFill/>
          <a:ln w="25400">
            <a:solidFill>
              <a:srgbClr val="003D7C"/>
            </a:solidFill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87896" y="5036096"/>
            <a:ext cx="2953305" cy="846386"/>
          </a:xfrm>
          <a:prstGeom prst="rect">
            <a:avLst/>
          </a:prstGeom>
          <a:solidFill>
            <a:schemeClr val="bg1"/>
          </a:solidFill>
          <a:ln w="19050">
            <a:solidFill>
              <a:srgbClr val="003D7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 dirty="0" smtClean="0">
                <a:solidFill>
                  <a:srgbClr val="003D7C"/>
                </a:solidFill>
              </a:rPr>
              <a:t>Detector: </a:t>
            </a:r>
            <a:endParaRPr lang="fr-FR" sz="2000" dirty="0">
              <a:solidFill>
                <a:srgbClr val="003D7C"/>
              </a:solidFill>
            </a:endParaRPr>
          </a:p>
          <a:p>
            <a:pPr>
              <a:spcBef>
                <a:spcPct val="50000"/>
              </a:spcBef>
            </a:pPr>
            <a:r>
              <a:rPr lang="fr-FR" sz="1200" dirty="0" err="1" smtClean="0">
                <a:solidFill>
                  <a:srgbClr val="003D7C"/>
                </a:solidFill>
              </a:rPr>
              <a:t>Simultaneous</a:t>
            </a:r>
            <a:r>
              <a:rPr lang="fr-FR" sz="1200" dirty="0" smtClean="0">
                <a:solidFill>
                  <a:srgbClr val="003D7C"/>
                </a:solidFill>
              </a:rPr>
              <a:t> </a:t>
            </a:r>
            <a:r>
              <a:rPr lang="fr-FR" sz="1200" dirty="0" err="1" smtClean="0">
                <a:solidFill>
                  <a:srgbClr val="003D7C"/>
                </a:solidFill>
              </a:rPr>
              <a:t>measurements</a:t>
            </a:r>
            <a:r>
              <a:rPr lang="fr-FR" sz="1200" dirty="0" smtClean="0">
                <a:solidFill>
                  <a:srgbClr val="003D7C"/>
                </a:solidFill>
              </a:rPr>
              <a:t> </a:t>
            </a:r>
            <a:r>
              <a:rPr lang="fr-FR" sz="1100" dirty="0" smtClean="0">
                <a:solidFill>
                  <a:srgbClr val="003D7C"/>
                </a:solidFill>
              </a:rPr>
              <a:t>(CAPILLARYS - 8; MINICAP - 2)</a:t>
            </a:r>
            <a:endParaRPr lang="fr-FR" sz="1100" dirty="0">
              <a:solidFill>
                <a:srgbClr val="003D7C"/>
              </a:solidFill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H="1" flipV="1">
            <a:off x="5336159" y="2443709"/>
            <a:ext cx="1406525" cy="923925"/>
          </a:xfrm>
          <a:prstGeom prst="line">
            <a:avLst/>
          </a:prstGeom>
          <a:noFill/>
          <a:ln w="31750">
            <a:solidFill>
              <a:schemeClr val="bg1">
                <a:lumMod val="85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852807" y="3152551"/>
            <a:ext cx="1215502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003D7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600" dirty="0" err="1" smtClean="0">
                <a:solidFill>
                  <a:srgbClr val="003D7C"/>
                </a:solidFill>
              </a:rPr>
              <a:t>Capillary</a:t>
            </a:r>
            <a:endParaRPr lang="fr-FR" sz="1600" dirty="0" smtClean="0">
              <a:solidFill>
                <a:srgbClr val="003D7C"/>
              </a:solidFill>
            </a:endParaRP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1026096" y="1683296"/>
            <a:ext cx="1371600" cy="1219200"/>
          </a:xfrm>
          <a:prstGeom prst="line">
            <a:avLst/>
          </a:prstGeom>
          <a:noFill/>
          <a:ln w="31750">
            <a:solidFill>
              <a:schemeClr val="bg1">
                <a:lumMod val="85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5496" y="1378496"/>
            <a:ext cx="1060882" cy="584775"/>
          </a:xfrm>
          <a:prstGeom prst="rect">
            <a:avLst/>
          </a:prstGeom>
          <a:solidFill>
            <a:schemeClr val="bg1"/>
          </a:solidFill>
          <a:ln w="19050">
            <a:solidFill>
              <a:srgbClr val="003D7C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600" dirty="0">
                <a:solidFill>
                  <a:srgbClr val="003D7C"/>
                </a:solidFill>
              </a:rPr>
              <a:t>Optical </a:t>
            </a:r>
            <a:r>
              <a:rPr lang="fr-FR" sz="1600" dirty="0" err="1">
                <a:solidFill>
                  <a:srgbClr val="003D7C"/>
                </a:solidFill>
              </a:rPr>
              <a:t>fibers</a:t>
            </a:r>
            <a:endParaRPr lang="fr-FR" sz="1600" dirty="0">
              <a:solidFill>
                <a:srgbClr val="003D7C"/>
              </a:solidFill>
            </a:endParaRP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flipH="1">
            <a:off x="5521896" y="1149896"/>
            <a:ext cx="914400" cy="152400"/>
          </a:xfrm>
          <a:prstGeom prst="line">
            <a:avLst/>
          </a:prstGeom>
          <a:noFill/>
          <a:ln w="31750">
            <a:solidFill>
              <a:schemeClr val="bg1">
                <a:lumMod val="85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6512496" y="692696"/>
            <a:ext cx="2112963" cy="646331"/>
          </a:xfrm>
          <a:prstGeom prst="rect">
            <a:avLst/>
          </a:prstGeom>
          <a:solidFill>
            <a:schemeClr val="bg1"/>
          </a:solidFill>
          <a:ln w="19050">
            <a:solidFill>
              <a:srgbClr val="003D7C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dirty="0">
                <a:solidFill>
                  <a:srgbClr val="003D7C"/>
                </a:solidFill>
              </a:rPr>
              <a:t>Peltier </a:t>
            </a:r>
            <a:r>
              <a:rPr lang="fr-FR" dirty="0" err="1">
                <a:solidFill>
                  <a:srgbClr val="003D7C"/>
                </a:solidFill>
              </a:rPr>
              <a:t>device</a:t>
            </a:r>
            <a:endParaRPr lang="fr-FR" dirty="0">
              <a:solidFill>
                <a:srgbClr val="003D7C"/>
              </a:solidFill>
            </a:endParaRPr>
          </a:p>
          <a:p>
            <a:pPr>
              <a:spcBef>
                <a:spcPct val="50000"/>
              </a:spcBef>
            </a:pPr>
            <a:r>
              <a:rPr lang="fr-FR" sz="1200" dirty="0" err="1">
                <a:solidFill>
                  <a:srgbClr val="003D7C"/>
                </a:solidFill>
              </a:rPr>
              <a:t>Temperature</a:t>
            </a:r>
            <a:r>
              <a:rPr lang="fr-FR" sz="1200" dirty="0">
                <a:solidFill>
                  <a:srgbClr val="003D7C"/>
                </a:solidFill>
              </a:rPr>
              <a:t> </a:t>
            </a:r>
            <a:r>
              <a:rPr lang="fr-FR" sz="1200" dirty="0" smtClean="0">
                <a:solidFill>
                  <a:srgbClr val="003D7C"/>
                </a:solidFill>
              </a:rPr>
              <a:t>control</a:t>
            </a:r>
            <a:endParaRPr lang="fr-FR" sz="1200" dirty="0">
              <a:solidFill>
                <a:srgbClr val="003D7C"/>
              </a:solidFill>
            </a:endParaRPr>
          </a:p>
        </p:txBody>
      </p:sp>
      <p:graphicFrame>
        <p:nvGraphicFramePr>
          <p:cNvPr id="14" name="Object 12"/>
          <p:cNvGraphicFramePr>
            <a:graphicFrameLocks noChangeAspect="1"/>
          </p:cNvGraphicFramePr>
          <p:nvPr/>
        </p:nvGraphicFramePr>
        <p:xfrm>
          <a:off x="6317234" y="4578896"/>
          <a:ext cx="2709862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name="Bitmap Image" r:id="rId4" imgW="12193702" imgH="9142857" progId="PBrush">
                  <p:embed/>
                </p:oleObj>
              </mc:Choice>
              <mc:Fallback>
                <p:oleObj name="Bitmap Image" r:id="rId4" imgW="12193702" imgH="9142857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500" t="16002" r="3749" b="15002"/>
                      <a:stretch>
                        <a:fillRect/>
                      </a:stretch>
                    </p:blipFill>
                    <p:spPr bwMode="auto">
                      <a:xfrm>
                        <a:off x="6317234" y="4578896"/>
                        <a:ext cx="2709862" cy="1676400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rgbClr val="003D7C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09250" dir="3267739" algn="ctr" rotWithShape="0">
                                <a:srgbClr val="808080">
                                  <a:alpha val="50000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Line 13"/>
          <p:cNvSpPr>
            <a:spLocks noChangeShapeType="1"/>
          </p:cNvSpPr>
          <p:nvPr/>
        </p:nvSpPr>
        <p:spPr bwMode="auto">
          <a:xfrm>
            <a:off x="7191400" y="3474368"/>
            <a:ext cx="650875" cy="1133475"/>
          </a:xfrm>
          <a:prstGeom prst="line">
            <a:avLst/>
          </a:prstGeom>
          <a:noFill/>
          <a:ln w="31750">
            <a:solidFill>
              <a:schemeClr val="bg1">
                <a:lumMod val="85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294967295"/>
          </p:nvPr>
        </p:nvSpPr>
        <p:spPr>
          <a:xfrm>
            <a:off x="6436296" y="5753646"/>
            <a:ext cx="2133600" cy="365125"/>
          </a:xfrm>
          <a:prstGeom prst="rect">
            <a:avLst/>
          </a:prstGeom>
        </p:spPr>
        <p:txBody>
          <a:bodyPr/>
          <a:lstStyle/>
          <a:p>
            <a:fld id="{448CA6CE-D23B-4FEF-B69E-E2833C394BCA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0379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4" name="Rectangle 8"/>
          <p:cNvSpPr>
            <a:spLocks noGrp="1" noChangeArrowheads="1"/>
          </p:cNvSpPr>
          <p:nvPr>
            <p:ph type="title"/>
          </p:nvPr>
        </p:nvSpPr>
        <p:spPr>
          <a:xfrm>
            <a:off x="323528" y="-27384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Basic CE Diagram</a:t>
            </a:r>
          </a:p>
        </p:txBody>
      </p:sp>
      <p:pic>
        <p:nvPicPr>
          <p:cNvPr id="45081" name="Picture 25" descr="ce-animation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7544" y="1052736"/>
            <a:ext cx="8229600" cy="4954588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6847636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294" y="0"/>
            <a:ext cx="9174294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re 1"/>
          <p:cNvSpPr txBox="1">
            <a:spLocks/>
          </p:cNvSpPr>
          <p:nvPr/>
        </p:nvSpPr>
        <p:spPr bwMode="auto">
          <a:xfrm>
            <a:off x="214282" y="2071685"/>
            <a:ext cx="4357718" cy="4182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HEMOGLOBIN INVESTIGATION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1" i="0" u="none" strike="noStrike" kern="120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b</a:t>
            </a:r>
            <a:r>
              <a:rPr kumimoji="0" lang="en-US" sz="5400" b="1" i="0" u="none" strike="noStrike" kern="120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y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100" b="1" i="0" u="none" strike="noStrike" kern="120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CAPILLARY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100" b="1" i="0" u="none" strike="noStrike" kern="120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ELECTROPHORESIS</a:t>
            </a:r>
            <a:endParaRPr kumimoji="0" lang="fr-FR" sz="41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43438" y="428604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 smtClean="0">
                <a:solidFill>
                  <a:schemeClr val="bg1"/>
                </a:solidFill>
              </a:rPr>
              <a:t>HbA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5357818" y="3143248"/>
            <a:ext cx="559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 smtClean="0">
                <a:solidFill>
                  <a:schemeClr val="bg1"/>
                </a:solidFill>
              </a:rPr>
              <a:t>HbF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6437917" y="2571744"/>
            <a:ext cx="562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 smtClean="0">
                <a:solidFill>
                  <a:schemeClr val="bg1"/>
                </a:solidFill>
              </a:rPr>
              <a:t>HbS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7143768" y="5715016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chemeClr val="bg1"/>
                </a:solidFill>
              </a:rPr>
              <a:t>HbA2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7576325" y="5072074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 smtClean="0">
                <a:solidFill>
                  <a:schemeClr val="bg1"/>
                </a:solidFill>
              </a:rPr>
              <a:t>HbC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43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2609"/>
          <a:stretch>
            <a:fillRect/>
          </a:stretch>
        </p:blipFill>
        <p:spPr bwMode="auto">
          <a:xfrm>
            <a:off x="2571736" y="337600"/>
            <a:ext cx="6643734" cy="4091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2" descr="http://upload.wikimedia.org/wikipedia/commons/2/23/Erythrocyte_deox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797633" y="1274079"/>
            <a:ext cx="4322761" cy="2701726"/>
          </a:xfrm>
          <a:prstGeom prst="rect">
            <a:avLst/>
          </a:prstGeom>
          <a:noFill/>
        </p:spPr>
      </p:pic>
      <p:pic>
        <p:nvPicPr>
          <p:cNvPr id="5" name="Picture 2" descr="http://fr.academic.ru/pictures/frwiki/72/Haemoglobin-3D-ribbon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64169" y="4682474"/>
            <a:ext cx="1811247" cy="1627200"/>
          </a:xfrm>
          <a:prstGeom prst="rect">
            <a:avLst/>
          </a:prstGeom>
          <a:noFill/>
        </p:spPr>
      </p:pic>
      <p:sp>
        <p:nvSpPr>
          <p:cNvPr id="13" name="ZoneTexte 12"/>
          <p:cNvSpPr txBox="1"/>
          <p:nvPr/>
        </p:nvSpPr>
        <p:spPr>
          <a:xfrm>
            <a:off x="3492929" y="4572008"/>
            <a:ext cx="5629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0070C0"/>
                </a:solidFill>
                <a:latin typeface="Calibri"/>
              </a:rPr>
              <a:t>β</a:t>
            </a:r>
            <a:r>
              <a:rPr lang="fr-FR" sz="2800" dirty="0" smtClean="0">
                <a:solidFill>
                  <a:srgbClr val="0070C0"/>
                </a:solidFill>
                <a:latin typeface="Calibri"/>
              </a:rPr>
              <a:t>1</a:t>
            </a:r>
            <a:endParaRPr lang="fr-FR" sz="2800" dirty="0">
              <a:solidFill>
                <a:srgbClr val="0070C0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1715508" y="5611168"/>
            <a:ext cx="5629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0070C0"/>
                </a:solidFill>
                <a:latin typeface="Calibri"/>
              </a:rPr>
              <a:t>β</a:t>
            </a:r>
            <a:r>
              <a:rPr lang="fr-FR" sz="2800" dirty="0" smtClean="0">
                <a:solidFill>
                  <a:srgbClr val="0070C0"/>
                </a:solidFill>
                <a:latin typeface="Calibri"/>
              </a:rPr>
              <a:t>2</a:t>
            </a:r>
            <a:endParaRPr lang="fr-FR" sz="2800" dirty="0">
              <a:solidFill>
                <a:srgbClr val="0070C0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1706979" y="4659320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C00000"/>
                </a:solidFill>
                <a:latin typeface="Calibri"/>
              </a:rPr>
              <a:t>α</a:t>
            </a:r>
            <a:r>
              <a:rPr lang="fr-FR" sz="2800" dirty="0" smtClean="0">
                <a:solidFill>
                  <a:srgbClr val="C00000"/>
                </a:solidFill>
                <a:latin typeface="Calibri"/>
              </a:rPr>
              <a:t>1</a:t>
            </a: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3635805" y="5682606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C00000"/>
                </a:solidFill>
                <a:latin typeface="Calibri"/>
              </a:rPr>
              <a:t>α</a:t>
            </a:r>
            <a:r>
              <a:rPr lang="fr-FR" sz="2800" dirty="0" smtClean="0">
                <a:solidFill>
                  <a:srgbClr val="C00000"/>
                </a:solidFill>
                <a:latin typeface="Calibri"/>
              </a:rPr>
              <a:t>2</a:t>
            </a:r>
            <a:endParaRPr lang="fr-FR" sz="2800" dirty="0">
              <a:solidFill>
                <a:srgbClr val="C00000"/>
              </a:solidFill>
            </a:endParaRPr>
          </a:p>
        </p:txBody>
      </p:sp>
      <p:pic>
        <p:nvPicPr>
          <p:cNvPr id="45068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93391" y="4684062"/>
            <a:ext cx="1813608" cy="162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69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4684062"/>
            <a:ext cx="1813608" cy="162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ZoneTexte 19"/>
          <p:cNvSpPr txBox="1"/>
          <p:nvPr/>
        </p:nvSpPr>
        <p:spPr>
          <a:xfrm>
            <a:off x="4278747" y="4666600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C00000"/>
                </a:solidFill>
                <a:latin typeface="Calibri"/>
              </a:rPr>
              <a:t>α</a:t>
            </a:r>
            <a:r>
              <a:rPr lang="fr-FR" sz="2800" dirty="0" smtClean="0">
                <a:solidFill>
                  <a:srgbClr val="C00000"/>
                </a:solidFill>
                <a:latin typeface="Calibri"/>
              </a:rPr>
              <a:t>1</a:t>
            </a: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6143636" y="5689886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C00000"/>
                </a:solidFill>
                <a:latin typeface="Calibri"/>
              </a:rPr>
              <a:t>α</a:t>
            </a:r>
            <a:r>
              <a:rPr lang="fr-FR" sz="2800" dirty="0" smtClean="0">
                <a:solidFill>
                  <a:srgbClr val="C00000"/>
                </a:solidFill>
                <a:latin typeface="Calibri"/>
              </a:rPr>
              <a:t>2</a:t>
            </a: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6700138" y="4666600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C00000"/>
                </a:solidFill>
                <a:latin typeface="Calibri"/>
              </a:rPr>
              <a:t>α</a:t>
            </a:r>
            <a:r>
              <a:rPr lang="fr-FR" sz="2800" dirty="0" smtClean="0">
                <a:solidFill>
                  <a:srgbClr val="C00000"/>
                </a:solidFill>
                <a:latin typeface="Calibri"/>
              </a:rPr>
              <a:t>1</a:t>
            </a: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8565027" y="5689886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C00000"/>
                </a:solidFill>
                <a:latin typeface="Calibri"/>
              </a:rPr>
              <a:t>α</a:t>
            </a:r>
            <a:r>
              <a:rPr lang="fr-FR" sz="2800" dirty="0" smtClean="0">
                <a:solidFill>
                  <a:srgbClr val="C00000"/>
                </a:solidFill>
                <a:latin typeface="Calibri"/>
              </a:rPr>
              <a:t>2</a:t>
            </a: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6009289" y="4572008"/>
            <a:ext cx="5277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00B050"/>
                </a:solidFill>
                <a:latin typeface="Calibri"/>
              </a:rPr>
              <a:t>γ</a:t>
            </a:r>
            <a:r>
              <a:rPr lang="fr-FR" sz="2800" dirty="0" smtClean="0">
                <a:solidFill>
                  <a:srgbClr val="00B050"/>
                </a:solidFill>
                <a:latin typeface="Calibri"/>
              </a:rPr>
              <a:t>1</a:t>
            </a:r>
            <a:endParaRPr lang="fr-FR" sz="2800" dirty="0">
              <a:solidFill>
                <a:srgbClr val="00B050"/>
              </a:solidFill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4286248" y="5595294"/>
            <a:ext cx="5277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00B050"/>
                </a:solidFill>
                <a:latin typeface="Calibri"/>
              </a:rPr>
              <a:t>γ</a:t>
            </a:r>
            <a:r>
              <a:rPr lang="fr-FR" sz="2800" dirty="0" smtClean="0">
                <a:solidFill>
                  <a:srgbClr val="00B050"/>
                </a:solidFill>
                <a:latin typeface="Calibri"/>
              </a:rPr>
              <a:t>2</a:t>
            </a:r>
            <a:endParaRPr lang="fr-FR" sz="2800" dirty="0">
              <a:solidFill>
                <a:srgbClr val="00B050"/>
              </a:solidFill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8465946" y="4595162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CCCC00"/>
                </a:solidFill>
                <a:latin typeface="Calibri"/>
              </a:rPr>
              <a:t>δ</a:t>
            </a:r>
            <a:r>
              <a:rPr lang="fr-FR" sz="2800" dirty="0" smtClean="0">
                <a:solidFill>
                  <a:srgbClr val="CCCC00"/>
                </a:solidFill>
                <a:latin typeface="Calibri"/>
              </a:rPr>
              <a:t>1</a:t>
            </a:r>
            <a:endParaRPr lang="fr-FR" sz="2800" dirty="0">
              <a:solidFill>
                <a:srgbClr val="CCCC00"/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6742905" y="5618448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CCCC00"/>
                </a:solidFill>
                <a:latin typeface="Calibri"/>
              </a:rPr>
              <a:t>δ</a:t>
            </a:r>
            <a:r>
              <a:rPr lang="fr-FR" sz="2800" dirty="0" smtClean="0">
                <a:solidFill>
                  <a:srgbClr val="CCCC00"/>
                </a:solidFill>
                <a:latin typeface="Calibri"/>
              </a:rPr>
              <a:t>2</a:t>
            </a:r>
            <a:endParaRPr lang="fr-FR" sz="2800" dirty="0">
              <a:solidFill>
                <a:srgbClr val="CCCC00"/>
              </a:solidFill>
            </a:endParaRPr>
          </a:p>
        </p:txBody>
      </p:sp>
      <p:sp>
        <p:nvSpPr>
          <p:cNvPr id="29" name="Forme libre 28"/>
          <p:cNvSpPr/>
          <p:nvPr/>
        </p:nvSpPr>
        <p:spPr>
          <a:xfrm>
            <a:off x="3745986" y="310866"/>
            <a:ext cx="1424763" cy="3863162"/>
          </a:xfrm>
          <a:custGeom>
            <a:avLst/>
            <a:gdLst>
              <a:gd name="connsiteX0" fmla="*/ 0 w 1424763"/>
              <a:gd name="connsiteY0" fmla="*/ 3863162 h 3863162"/>
              <a:gd name="connsiteX1" fmla="*/ 212651 w 1424763"/>
              <a:gd name="connsiteY1" fmla="*/ 3799367 h 3863162"/>
              <a:gd name="connsiteX2" fmla="*/ 297712 w 1424763"/>
              <a:gd name="connsiteY2" fmla="*/ 3703674 h 3863162"/>
              <a:gd name="connsiteX3" fmla="*/ 340242 w 1424763"/>
              <a:gd name="connsiteY3" fmla="*/ 3331534 h 3863162"/>
              <a:gd name="connsiteX4" fmla="*/ 404037 w 1424763"/>
              <a:gd name="connsiteY4" fmla="*/ 1385776 h 3863162"/>
              <a:gd name="connsiteX5" fmla="*/ 446568 w 1424763"/>
              <a:gd name="connsiteY5" fmla="*/ 279990 h 3863162"/>
              <a:gd name="connsiteX6" fmla="*/ 457200 w 1424763"/>
              <a:gd name="connsiteY6" fmla="*/ 46074 h 3863162"/>
              <a:gd name="connsiteX7" fmla="*/ 489098 w 1424763"/>
              <a:gd name="connsiteY7" fmla="*/ 88604 h 3863162"/>
              <a:gd name="connsiteX8" fmla="*/ 531628 w 1424763"/>
              <a:gd name="connsiteY8" fmla="*/ 577701 h 3863162"/>
              <a:gd name="connsiteX9" fmla="*/ 669851 w 1424763"/>
              <a:gd name="connsiteY9" fmla="*/ 2300176 h 3863162"/>
              <a:gd name="connsiteX10" fmla="*/ 818707 w 1424763"/>
              <a:gd name="connsiteY10" fmla="*/ 3395329 h 3863162"/>
              <a:gd name="connsiteX11" fmla="*/ 1031358 w 1424763"/>
              <a:gd name="connsiteY11" fmla="*/ 3756836 h 3863162"/>
              <a:gd name="connsiteX12" fmla="*/ 1424763 w 1424763"/>
              <a:gd name="connsiteY12" fmla="*/ 3863162 h 3863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24763" h="3863162">
                <a:moveTo>
                  <a:pt x="0" y="3863162"/>
                </a:moveTo>
                <a:cubicBezTo>
                  <a:pt x="81516" y="3844555"/>
                  <a:pt x="163032" y="3825948"/>
                  <a:pt x="212651" y="3799367"/>
                </a:cubicBezTo>
                <a:cubicBezTo>
                  <a:pt x="262270" y="3772786"/>
                  <a:pt x="276447" y="3781646"/>
                  <a:pt x="297712" y="3703674"/>
                </a:cubicBezTo>
                <a:cubicBezTo>
                  <a:pt x="318977" y="3625702"/>
                  <a:pt x="322521" y="3717850"/>
                  <a:pt x="340242" y="3331534"/>
                </a:cubicBezTo>
                <a:cubicBezTo>
                  <a:pt x="357963" y="2945218"/>
                  <a:pt x="386316" y="1894367"/>
                  <a:pt x="404037" y="1385776"/>
                </a:cubicBezTo>
                <a:cubicBezTo>
                  <a:pt x="421758" y="877185"/>
                  <a:pt x="437708" y="503274"/>
                  <a:pt x="446568" y="279990"/>
                </a:cubicBezTo>
                <a:cubicBezTo>
                  <a:pt x="455429" y="56706"/>
                  <a:pt x="450112" y="77972"/>
                  <a:pt x="457200" y="46074"/>
                </a:cubicBezTo>
                <a:cubicBezTo>
                  <a:pt x="464288" y="14176"/>
                  <a:pt x="476693" y="0"/>
                  <a:pt x="489098" y="88604"/>
                </a:cubicBezTo>
                <a:cubicBezTo>
                  <a:pt x="501503" y="177208"/>
                  <a:pt x="501503" y="209106"/>
                  <a:pt x="531628" y="577701"/>
                </a:cubicBezTo>
                <a:cubicBezTo>
                  <a:pt x="561754" y="946296"/>
                  <a:pt x="622005" y="1830571"/>
                  <a:pt x="669851" y="2300176"/>
                </a:cubicBezTo>
                <a:cubicBezTo>
                  <a:pt x="717697" y="2769781"/>
                  <a:pt x="758456" y="3152552"/>
                  <a:pt x="818707" y="3395329"/>
                </a:cubicBezTo>
                <a:cubicBezTo>
                  <a:pt x="878958" y="3638106"/>
                  <a:pt x="930349" y="3678864"/>
                  <a:pt x="1031358" y="3756836"/>
                </a:cubicBezTo>
                <a:cubicBezTo>
                  <a:pt x="1132367" y="3834808"/>
                  <a:pt x="1278565" y="3848985"/>
                  <a:pt x="1424763" y="3863162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 prstMaterial="dkEdg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Forme libre 27"/>
          <p:cNvSpPr/>
          <p:nvPr/>
        </p:nvSpPr>
        <p:spPr>
          <a:xfrm>
            <a:off x="6956177" y="3620772"/>
            <a:ext cx="434566" cy="557291"/>
          </a:xfrm>
          <a:custGeom>
            <a:avLst/>
            <a:gdLst>
              <a:gd name="connsiteX0" fmla="*/ 0 w 434566"/>
              <a:gd name="connsiteY0" fmla="*/ 557291 h 557291"/>
              <a:gd name="connsiteX1" fmla="*/ 105623 w 434566"/>
              <a:gd name="connsiteY1" fmla="*/ 518060 h 557291"/>
              <a:gd name="connsiteX2" fmla="*/ 144855 w 434566"/>
              <a:gd name="connsiteY2" fmla="*/ 424507 h 557291"/>
              <a:gd name="connsiteX3" fmla="*/ 205211 w 434566"/>
              <a:gd name="connsiteY3" fmla="*/ 71422 h 557291"/>
              <a:gd name="connsiteX4" fmla="*/ 232372 w 434566"/>
              <a:gd name="connsiteY4" fmla="*/ 5030 h 557291"/>
              <a:gd name="connsiteX5" fmla="*/ 265568 w 434566"/>
              <a:gd name="connsiteY5" fmla="*/ 41244 h 557291"/>
              <a:gd name="connsiteX6" fmla="*/ 286693 w 434566"/>
              <a:gd name="connsiteY6" fmla="*/ 167992 h 557291"/>
              <a:gd name="connsiteX7" fmla="*/ 341013 w 434566"/>
              <a:gd name="connsiteY7" fmla="*/ 466757 h 557291"/>
              <a:gd name="connsiteX8" fmla="*/ 380245 w 434566"/>
              <a:gd name="connsiteY8" fmla="*/ 527113 h 557291"/>
              <a:gd name="connsiteX9" fmla="*/ 434566 w 434566"/>
              <a:gd name="connsiteY9" fmla="*/ 554274 h 557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566" h="557291">
                <a:moveTo>
                  <a:pt x="0" y="557291"/>
                </a:moveTo>
                <a:cubicBezTo>
                  <a:pt x="40740" y="548741"/>
                  <a:pt x="81481" y="540191"/>
                  <a:pt x="105623" y="518060"/>
                </a:cubicBezTo>
                <a:cubicBezTo>
                  <a:pt x="129765" y="495929"/>
                  <a:pt x="128257" y="498947"/>
                  <a:pt x="144855" y="424507"/>
                </a:cubicBezTo>
                <a:cubicBezTo>
                  <a:pt x="161453" y="350067"/>
                  <a:pt x="190625" y="141335"/>
                  <a:pt x="205211" y="71422"/>
                </a:cubicBezTo>
                <a:cubicBezTo>
                  <a:pt x="219797" y="1509"/>
                  <a:pt x="222313" y="10060"/>
                  <a:pt x="232372" y="5030"/>
                </a:cubicBezTo>
                <a:cubicBezTo>
                  <a:pt x="242432" y="0"/>
                  <a:pt x="256515" y="14084"/>
                  <a:pt x="265568" y="41244"/>
                </a:cubicBezTo>
                <a:cubicBezTo>
                  <a:pt x="274621" y="68404"/>
                  <a:pt x="274119" y="97073"/>
                  <a:pt x="286693" y="167992"/>
                </a:cubicBezTo>
                <a:cubicBezTo>
                  <a:pt x="299267" y="238911"/>
                  <a:pt x="325421" y="406904"/>
                  <a:pt x="341013" y="466757"/>
                </a:cubicBezTo>
                <a:cubicBezTo>
                  <a:pt x="356605" y="526610"/>
                  <a:pt x="364653" y="512527"/>
                  <a:pt x="380245" y="527113"/>
                </a:cubicBezTo>
                <a:cubicBezTo>
                  <a:pt x="395837" y="541699"/>
                  <a:pt x="415201" y="547986"/>
                  <a:pt x="434566" y="554274"/>
                </a:cubicBezTo>
              </a:path>
            </a:pathLst>
          </a:custGeom>
          <a:solidFill>
            <a:srgbClr val="CCCC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 prstMaterial="dkEdg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Forme libre 30"/>
          <p:cNvSpPr/>
          <p:nvPr/>
        </p:nvSpPr>
        <p:spPr>
          <a:xfrm>
            <a:off x="5181697" y="3994479"/>
            <a:ext cx="651850" cy="183584"/>
          </a:xfrm>
          <a:custGeom>
            <a:avLst/>
            <a:gdLst>
              <a:gd name="connsiteX0" fmla="*/ 0 w 651850"/>
              <a:gd name="connsiteY0" fmla="*/ 183584 h 183584"/>
              <a:gd name="connsiteX1" fmla="*/ 90535 w 651850"/>
              <a:gd name="connsiteY1" fmla="*/ 156424 h 183584"/>
              <a:gd name="connsiteX2" fmla="*/ 138820 w 651850"/>
              <a:gd name="connsiteY2" fmla="*/ 99085 h 183584"/>
              <a:gd name="connsiteX3" fmla="*/ 193141 w 651850"/>
              <a:gd name="connsiteY3" fmla="*/ 38729 h 183584"/>
              <a:gd name="connsiteX4" fmla="*/ 244444 w 651850"/>
              <a:gd name="connsiteY4" fmla="*/ 2515 h 183584"/>
              <a:gd name="connsiteX5" fmla="*/ 316872 w 651850"/>
              <a:gd name="connsiteY5" fmla="*/ 53818 h 183584"/>
              <a:gd name="connsiteX6" fmla="*/ 386281 w 651850"/>
              <a:gd name="connsiteY6" fmla="*/ 108139 h 183584"/>
              <a:gd name="connsiteX7" fmla="*/ 479834 w 651850"/>
              <a:gd name="connsiteY7" fmla="*/ 141335 h 183584"/>
              <a:gd name="connsiteX8" fmla="*/ 651850 w 651850"/>
              <a:gd name="connsiteY8" fmla="*/ 174531 h 183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1850" h="183584">
                <a:moveTo>
                  <a:pt x="0" y="183584"/>
                </a:moveTo>
                <a:cubicBezTo>
                  <a:pt x="33699" y="177045"/>
                  <a:pt x="67398" y="170507"/>
                  <a:pt x="90535" y="156424"/>
                </a:cubicBezTo>
                <a:cubicBezTo>
                  <a:pt x="113672" y="142341"/>
                  <a:pt x="121719" y="118701"/>
                  <a:pt x="138820" y="99085"/>
                </a:cubicBezTo>
                <a:cubicBezTo>
                  <a:pt x="155921" y="79469"/>
                  <a:pt x="175537" y="54824"/>
                  <a:pt x="193141" y="38729"/>
                </a:cubicBezTo>
                <a:cubicBezTo>
                  <a:pt x="210745" y="22634"/>
                  <a:pt x="223822" y="0"/>
                  <a:pt x="244444" y="2515"/>
                </a:cubicBezTo>
                <a:cubicBezTo>
                  <a:pt x="265066" y="5030"/>
                  <a:pt x="293233" y="36214"/>
                  <a:pt x="316872" y="53818"/>
                </a:cubicBezTo>
                <a:cubicBezTo>
                  <a:pt x="340512" y="71422"/>
                  <a:pt x="359121" y="93553"/>
                  <a:pt x="386281" y="108139"/>
                </a:cubicBezTo>
                <a:cubicBezTo>
                  <a:pt x="413441" y="122725"/>
                  <a:pt x="435573" y="130270"/>
                  <a:pt x="479834" y="141335"/>
                </a:cubicBezTo>
                <a:cubicBezTo>
                  <a:pt x="524095" y="152400"/>
                  <a:pt x="587972" y="163465"/>
                  <a:pt x="651850" y="174531"/>
                </a:cubicBezTo>
              </a:path>
            </a:pathLst>
          </a:cu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 prstMaterial="dkEdge">
            <a:bevelT w="139700" h="1397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ZoneTexte 32"/>
          <p:cNvSpPr txBox="1"/>
          <p:nvPr/>
        </p:nvSpPr>
        <p:spPr>
          <a:xfrm>
            <a:off x="1907704" y="4325034"/>
            <a:ext cx="21387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</a:t>
            </a:r>
            <a:r>
              <a:rPr lang="fr-FR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</a:t>
            </a:r>
            <a:r>
              <a:rPr lang="fr-FR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&gt;</a:t>
            </a:r>
            <a:r>
              <a:rPr lang="fr-FR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96,5%</a:t>
            </a:r>
            <a:endParaRPr lang="fr-FR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ZoneTexte 33"/>
          <p:cNvSpPr txBox="1"/>
          <p:nvPr/>
        </p:nvSpPr>
        <p:spPr>
          <a:xfrm>
            <a:off x="4633639" y="4325034"/>
            <a:ext cx="17427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</a:t>
            </a:r>
            <a:r>
              <a:rPr lang="fr-FR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 &lt; 1%</a:t>
            </a:r>
            <a:endParaRPr lang="fr-FR" sz="2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ZoneTexte 34"/>
          <p:cNvSpPr txBox="1"/>
          <p:nvPr/>
        </p:nvSpPr>
        <p:spPr>
          <a:xfrm>
            <a:off x="6765488" y="4325034"/>
            <a:ext cx="22333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 smtClean="0">
                <a:solidFill>
                  <a:srgbClr val="CC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</a:t>
            </a:r>
            <a:r>
              <a:rPr lang="fr-FR" sz="2000" b="1" dirty="0" smtClean="0">
                <a:solidFill>
                  <a:srgbClr val="CC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A2 &lt; 3,5%</a:t>
            </a:r>
            <a:endParaRPr lang="fr-FR" sz="2000" b="1" dirty="0">
              <a:solidFill>
                <a:srgbClr val="CC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27984" y="908720"/>
            <a:ext cx="4716016" cy="642917"/>
          </a:xfrm>
        </p:spPr>
        <p:txBody>
          <a:bodyPr>
            <a:normAutofit fontScale="90000"/>
          </a:bodyPr>
          <a:lstStyle/>
          <a:p>
            <a:r>
              <a:rPr lang="fr-FR" sz="3600" dirty="0" err="1" smtClean="0">
                <a:solidFill>
                  <a:schemeClr val="accent1">
                    <a:lumMod val="75000"/>
                  </a:schemeClr>
                </a:solidFill>
              </a:rPr>
              <a:t>Separation</a:t>
            </a:r>
            <a:r>
              <a:rPr lang="fr-FR" sz="3600" dirty="0" smtClean="0">
                <a:solidFill>
                  <a:schemeClr val="accent1">
                    <a:lumMod val="75000"/>
                  </a:schemeClr>
                </a:solidFill>
              </a:rPr>
              <a:t> of normal </a:t>
            </a:r>
            <a:r>
              <a:rPr lang="fr-FR" sz="3600" dirty="0" err="1" smtClean="0">
                <a:solidFill>
                  <a:schemeClr val="accent1">
                    <a:lumMod val="75000"/>
                  </a:schemeClr>
                </a:solidFill>
              </a:rPr>
              <a:t>hemoglobins</a:t>
            </a:r>
            <a:r>
              <a:rPr lang="fr-FR" sz="3600" dirty="0" smtClean="0">
                <a:solidFill>
                  <a:schemeClr val="accent1">
                    <a:lumMod val="75000"/>
                  </a:schemeClr>
                </a:solidFill>
              </a:rPr>
              <a:t> by </a:t>
            </a:r>
            <a:r>
              <a:rPr lang="fr-FR" sz="3600" dirty="0" err="1" smtClean="0">
                <a:solidFill>
                  <a:schemeClr val="accent1">
                    <a:lumMod val="75000"/>
                  </a:schemeClr>
                </a:solidFill>
              </a:rPr>
              <a:t>capillary</a:t>
            </a:r>
            <a:r>
              <a:rPr lang="fr-FR" sz="3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3600" dirty="0" err="1" smtClean="0">
                <a:solidFill>
                  <a:schemeClr val="accent1">
                    <a:lumMod val="75000"/>
                  </a:schemeClr>
                </a:solidFill>
              </a:rPr>
              <a:t>electrophoresis</a:t>
            </a:r>
            <a:endParaRPr lang="fr-FR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60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486 -0.35695 C -0.13142 -0.36042 -0.05781 -0.36389 -0.02361 -0.3044 C 0.01059 -0.24491 0.00521 -0.12246 -8.33333E-7 7.40741E-7 " pathEditMode="relative" ptsTypes="a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8038 -0.43033 C -0.33142 -0.45579 -0.18229 -0.48125 -0.10225 -0.40949 C -0.02222 -0.33773 -0.01111 -0.16898 -2.5E-6 2.22222E-6 " pathEditMode="relative" ptsTypes="aaA">
                                      <p:cBhvr>
                                        <p:cTn id="43" dur="3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4028 -0.51435 C -0.5382 -0.57824 -0.33611 -0.64213 -0.21268 -0.55648 C -0.08924 -0.47084 -0.04462 -0.23542 2.5E-6 2.22222E-6 " pathEditMode="relative" ptsTypes="aaA">
                                      <p:cBhvr>
                                        <p:cTn id="75" dur="3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6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7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 animBg="1"/>
      <p:bldP spid="28" grpId="0" animBg="1"/>
      <p:bldP spid="31" grpId="0" animBg="1"/>
      <p:bldP spid="33" grpId="0"/>
      <p:bldP spid="34" grpId="0"/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Espace réservé du contenu 6" descr="ecran.JPG"/>
          <p:cNvPicPr>
            <a:picLocks noGrp="1" noChangeAspect="1"/>
          </p:cNvPicPr>
          <p:nvPr>
            <p:ph/>
          </p:nvPr>
        </p:nvPicPr>
        <p:blipFill>
          <a:blip r:embed="rId2" cstate="print"/>
          <a:stretch>
            <a:fillRect/>
          </a:stretch>
        </p:blipFill>
        <p:spPr>
          <a:xfrm>
            <a:off x="686666" y="638001"/>
            <a:ext cx="7770668" cy="5853112"/>
          </a:xfrm>
          <a:ln w="38100">
            <a:noFill/>
          </a:ln>
        </p:spPr>
      </p:pic>
      <p:sp>
        <p:nvSpPr>
          <p:cNvPr id="25603" name="Line 6"/>
          <p:cNvSpPr>
            <a:spLocks noChangeShapeType="1"/>
          </p:cNvSpPr>
          <p:nvPr/>
        </p:nvSpPr>
        <p:spPr bwMode="auto">
          <a:xfrm>
            <a:off x="5588000" y="2019126"/>
            <a:ext cx="63500" cy="214312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25604" name="Line 7"/>
          <p:cNvSpPr>
            <a:spLocks noChangeShapeType="1"/>
          </p:cNvSpPr>
          <p:nvPr/>
        </p:nvSpPr>
        <p:spPr bwMode="auto">
          <a:xfrm flipV="1">
            <a:off x="5419725" y="2447751"/>
            <a:ext cx="41275" cy="35718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25605" name="Line 8"/>
          <p:cNvSpPr>
            <a:spLocks noChangeShapeType="1"/>
          </p:cNvSpPr>
          <p:nvPr/>
        </p:nvSpPr>
        <p:spPr bwMode="auto">
          <a:xfrm flipH="1" flipV="1">
            <a:off x="6286500" y="2376313"/>
            <a:ext cx="127000" cy="14287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pic>
        <p:nvPicPr>
          <p:cNvPr id="25606" name="Image 7" descr="zone 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7950" y="1233313"/>
            <a:ext cx="116205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Image 8" descr="zone 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2838" y="2758901"/>
            <a:ext cx="1236662" cy="218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Image 9" descr="zone 1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4825" y="2804938"/>
            <a:ext cx="1463675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9" name="Line 7"/>
          <p:cNvSpPr>
            <a:spLocks noChangeShapeType="1"/>
          </p:cNvSpPr>
          <p:nvPr/>
        </p:nvSpPr>
        <p:spPr bwMode="auto">
          <a:xfrm flipV="1">
            <a:off x="3746500" y="2447751"/>
            <a:ext cx="41275" cy="35718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pic>
        <p:nvPicPr>
          <p:cNvPr id="25610" name="Image 11" descr="zone 15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33563" y="2662063"/>
            <a:ext cx="11509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1" name="Line 7"/>
          <p:cNvSpPr>
            <a:spLocks noChangeShapeType="1"/>
          </p:cNvSpPr>
          <p:nvPr/>
        </p:nvSpPr>
        <p:spPr bwMode="auto">
          <a:xfrm flipV="1">
            <a:off x="2573338" y="2376313"/>
            <a:ext cx="127000" cy="214313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908175" y="6237113"/>
            <a:ext cx="5616575" cy="5762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normAutofit fontScale="97500"/>
          </a:bodyPr>
          <a:lstStyle/>
          <a:p>
            <a:pPr marL="419100" indent="-382588"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en-US" sz="2400" dirty="0">
                <a:solidFill>
                  <a:srgbClr val="C41230"/>
                </a:solidFill>
                <a:latin typeface="+mn-lt"/>
              </a:rPr>
              <a:t>Hb A, F and A</a:t>
            </a:r>
            <a:r>
              <a:rPr lang="en-US" sz="2400" baseline="-25000" dirty="0">
                <a:solidFill>
                  <a:srgbClr val="C41230"/>
                </a:solidFill>
                <a:latin typeface="+mn-lt"/>
              </a:rPr>
              <a:t>2</a:t>
            </a:r>
            <a:r>
              <a:rPr lang="en-US" sz="2400" dirty="0">
                <a:solidFill>
                  <a:srgbClr val="C41230"/>
                </a:solidFill>
                <a:latin typeface="+mn-lt"/>
              </a:rPr>
              <a:t> are detected automatically  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0" y="19769"/>
            <a:ext cx="9144000" cy="600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19100" indent="-382588" algn="ctr" eaLnBrk="0" hangingPunct="0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fr-FR" sz="3600" b="0" dirty="0" err="1">
                <a:solidFill>
                  <a:schemeClr val="tx2"/>
                </a:solidFill>
                <a:latin typeface="+mn-lt"/>
              </a:rPr>
              <a:t>Hemoglobin</a:t>
            </a:r>
            <a:r>
              <a:rPr lang="fr-FR" sz="3600" b="0" dirty="0">
                <a:solidFill>
                  <a:schemeClr val="tx2"/>
                </a:solidFill>
                <a:latin typeface="+mn-lt"/>
              </a:rPr>
              <a:t> </a:t>
            </a:r>
            <a:r>
              <a:rPr lang="fr-FR" sz="3600" b="0" dirty="0" err="1">
                <a:solidFill>
                  <a:schemeClr val="tx2"/>
                </a:solidFill>
                <a:latin typeface="+mn-lt"/>
              </a:rPr>
              <a:t>electrophoresis</a:t>
            </a:r>
            <a:r>
              <a:rPr lang="fr-FR" sz="3600" b="0" dirty="0">
                <a:solidFill>
                  <a:schemeClr val="tx2"/>
                </a:solidFill>
                <a:latin typeface="+mn-lt"/>
              </a:rPr>
              <a:t> on CE </a:t>
            </a:r>
            <a:r>
              <a:rPr lang="fr-FR" sz="3600" b="0" dirty="0" err="1">
                <a:solidFill>
                  <a:schemeClr val="tx2"/>
                </a:solidFill>
                <a:latin typeface="+mn-lt"/>
              </a:rPr>
              <a:t>systems</a:t>
            </a:r>
            <a:endParaRPr lang="fr-FR" sz="3600" b="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4030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>
          <a:xfrm>
            <a:off x="5143504" y="2428868"/>
            <a:ext cx="3429024" cy="32861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fr-FR" b="1" dirty="0" smtClean="0"/>
              <a:t>Hb S </a:t>
            </a:r>
            <a:r>
              <a:rPr lang="fr-FR" b="1" dirty="0" err="1" smtClean="0"/>
              <a:t>glycated</a:t>
            </a:r>
            <a:r>
              <a:rPr lang="fr-FR" b="1" dirty="0" smtClean="0"/>
              <a:t> and Hb A2</a:t>
            </a:r>
            <a:endParaRPr lang="fr-FR" sz="2800" b="1" i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603" y="1285860"/>
            <a:ext cx="4219083" cy="46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1422647"/>
            <a:ext cx="4643438" cy="3220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-32" y="5987497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FR" sz="1600" b="1" dirty="0" smtClean="0"/>
              <a:t>HPLC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0" y="4826675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FR" sz="1600" b="1" dirty="0" smtClean="0"/>
              <a:t>SEBIA CAPILLARYS 2</a:t>
            </a:r>
          </a:p>
        </p:txBody>
      </p:sp>
    </p:spTree>
    <p:extLst>
      <p:ext uri="{BB962C8B-B14F-4D97-AF65-F5344CB8AC3E}">
        <p14:creationId xmlns:p14="http://schemas.microsoft.com/office/powerpoint/2010/main" val="415281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>
          <a:xfrm>
            <a:off x="5143504" y="2428868"/>
            <a:ext cx="3429024" cy="32861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fr-FR" b="1" dirty="0" smtClean="0"/>
              <a:t>Hb E and Hb A2</a:t>
            </a:r>
            <a:endParaRPr lang="fr-FR" sz="2800" b="1" i="1" dirty="0"/>
          </a:p>
        </p:txBody>
      </p:sp>
      <p:sp>
        <p:nvSpPr>
          <p:cNvPr id="8" name="Rectangle 7"/>
          <p:cNvSpPr/>
          <p:nvPr/>
        </p:nvSpPr>
        <p:spPr>
          <a:xfrm>
            <a:off x="-32" y="5987497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FR" sz="1600" b="1" dirty="0" smtClean="0"/>
              <a:t>HPLC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0" y="4786322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FR" sz="1600" b="1" dirty="0" smtClean="0"/>
              <a:t>SEBIA CAPILLARYS 2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214422"/>
            <a:ext cx="427815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1437687"/>
            <a:ext cx="4625760" cy="3205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3778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>
          <a:xfrm>
            <a:off x="5143504" y="2428868"/>
            <a:ext cx="3429024" cy="32861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fr-FR" b="1" dirty="0" smtClean="0"/>
              <a:t>Hb H &amp; Hb </a:t>
            </a:r>
            <a:r>
              <a:rPr lang="fr-FR" b="1" dirty="0" err="1" smtClean="0"/>
              <a:t>Bart’s</a:t>
            </a:r>
            <a:endParaRPr lang="fr-FR" sz="2800" b="1" i="1" dirty="0"/>
          </a:p>
        </p:txBody>
      </p:sp>
      <p:sp>
        <p:nvSpPr>
          <p:cNvPr id="8" name="Rectangle 7"/>
          <p:cNvSpPr/>
          <p:nvPr/>
        </p:nvSpPr>
        <p:spPr>
          <a:xfrm>
            <a:off x="-32" y="6201811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FR" sz="1600" b="1" dirty="0" smtClean="0"/>
              <a:t>HPLC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0" y="4826675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FR" sz="1600" b="1" dirty="0" smtClean="0"/>
              <a:t>SEBIA CAPILLARYS 2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786" y="1142984"/>
            <a:ext cx="318559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1000108"/>
            <a:ext cx="4978449" cy="3463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1641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ctrTitle" idx="4294967295"/>
          </p:nvPr>
        </p:nvSpPr>
        <p:spPr>
          <a:xfrm>
            <a:off x="4752975" y="3860800"/>
            <a:ext cx="4391025" cy="1470025"/>
          </a:xfrm>
        </p:spPr>
        <p:txBody>
          <a:bodyPr/>
          <a:lstStyle/>
          <a:p>
            <a:r>
              <a:rPr lang="fr-FR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</a:t>
            </a:r>
            <a:r>
              <a:rPr lang="fr-F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fr-F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fr-F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HbA</a:t>
            </a:r>
            <a:r>
              <a:rPr lang="fr-FR" b="1" baseline="-25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1c</a:t>
            </a:r>
            <a:r>
              <a:rPr lang="fr-F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fr-FR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http://fr.academic.ru/pictures/frwiki/72/Haemoglobin-3D-ribbon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-1"/>
            <a:ext cx="5112568" cy="45930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Carte_Monde_AplatV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9058" y="642918"/>
            <a:ext cx="8907244" cy="578647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57158" y="2714620"/>
            <a:ext cx="844376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world leader </a:t>
            </a:r>
          </a:p>
          <a:p>
            <a:pPr algn="ctr"/>
            <a:r>
              <a:rPr lang="fr-FR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dedicated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 to </a:t>
            </a:r>
            <a:r>
              <a:rPr lang="fr-FR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clinical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 diagnostic </a:t>
            </a:r>
            <a:r>
              <a:rPr lang="fr-FR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electrophoresis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 </a:t>
            </a:r>
          </a:p>
          <a:p>
            <a:pPr algn="ctr"/>
            <a:r>
              <a:rPr lang="fr-FR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since</a:t>
            </a:r>
            <a:r>
              <a:rPr lang="fr-F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 50 </a:t>
            </a:r>
            <a:r>
              <a:rPr lang="fr-FR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years</a:t>
            </a:r>
            <a:endParaRPr lang="fr-FR" sz="48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elvetica" pitchFamily="34" charset="0"/>
            </a:endParaRPr>
          </a:p>
        </p:txBody>
      </p:sp>
      <p:pic>
        <p:nvPicPr>
          <p:cNvPr id="5" name="Image 4" descr="logo Sebia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16" y="2038641"/>
            <a:ext cx="2636318" cy="675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51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32609"/>
          <a:stretch>
            <a:fillRect/>
          </a:stretch>
        </p:blipFill>
        <p:spPr bwMode="auto">
          <a:xfrm>
            <a:off x="2571736" y="337600"/>
            <a:ext cx="6643734" cy="4091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2" descr="http://upload.wikimedia.org/wikipedia/commons/2/23/Erythrocyte_deoxy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797633" y="1274079"/>
            <a:ext cx="4322761" cy="2701726"/>
          </a:xfrm>
          <a:prstGeom prst="rect">
            <a:avLst/>
          </a:prstGeom>
          <a:noFill/>
        </p:spPr>
      </p:pic>
      <p:pic>
        <p:nvPicPr>
          <p:cNvPr id="5" name="Picture 2" descr="http://fr.academic.ru/pictures/frwiki/72/Haemoglobin-3D-ribbon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64169" y="4682474"/>
            <a:ext cx="1811247" cy="1627200"/>
          </a:xfrm>
          <a:prstGeom prst="rect">
            <a:avLst/>
          </a:prstGeom>
          <a:noFill/>
        </p:spPr>
      </p:pic>
      <p:sp>
        <p:nvSpPr>
          <p:cNvPr id="13" name="ZoneTexte 12"/>
          <p:cNvSpPr txBox="1"/>
          <p:nvPr/>
        </p:nvSpPr>
        <p:spPr>
          <a:xfrm>
            <a:off x="3492929" y="4572008"/>
            <a:ext cx="5629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0070C0"/>
                </a:solidFill>
                <a:latin typeface="Calibri"/>
              </a:rPr>
              <a:t>β</a:t>
            </a:r>
            <a:r>
              <a:rPr lang="fr-FR" sz="2800" dirty="0" smtClean="0">
                <a:solidFill>
                  <a:srgbClr val="0070C0"/>
                </a:solidFill>
                <a:latin typeface="Calibri"/>
              </a:rPr>
              <a:t>1</a:t>
            </a:r>
            <a:endParaRPr lang="fr-FR" sz="2800" dirty="0">
              <a:solidFill>
                <a:srgbClr val="0070C0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1715508" y="5611168"/>
            <a:ext cx="5629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0070C0"/>
                </a:solidFill>
                <a:latin typeface="Calibri"/>
              </a:rPr>
              <a:t>β</a:t>
            </a:r>
            <a:r>
              <a:rPr lang="fr-FR" sz="2800" dirty="0" smtClean="0">
                <a:solidFill>
                  <a:srgbClr val="0070C0"/>
                </a:solidFill>
                <a:latin typeface="Calibri"/>
              </a:rPr>
              <a:t>2</a:t>
            </a:r>
            <a:endParaRPr lang="fr-FR" sz="2800" dirty="0">
              <a:solidFill>
                <a:srgbClr val="0070C0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1706979" y="4659320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C00000"/>
                </a:solidFill>
                <a:latin typeface="Calibri"/>
              </a:rPr>
              <a:t>α</a:t>
            </a:r>
            <a:r>
              <a:rPr lang="fr-FR" sz="2800" dirty="0" smtClean="0">
                <a:solidFill>
                  <a:srgbClr val="C00000"/>
                </a:solidFill>
                <a:latin typeface="Calibri"/>
              </a:rPr>
              <a:t>1</a:t>
            </a: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3635805" y="5682606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C00000"/>
                </a:solidFill>
                <a:latin typeface="Calibri"/>
              </a:rPr>
              <a:t>α</a:t>
            </a:r>
            <a:r>
              <a:rPr lang="fr-FR" sz="2800" dirty="0" smtClean="0">
                <a:solidFill>
                  <a:srgbClr val="C00000"/>
                </a:solidFill>
                <a:latin typeface="Calibri"/>
              </a:rPr>
              <a:t>2</a:t>
            </a:r>
            <a:endParaRPr lang="fr-FR" sz="2800" dirty="0">
              <a:solidFill>
                <a:srgbClr val="C00000"/>
              </a:solidFill>
            </a:endParaRPr>
          </a:p>
        </p:txBody>
      </p:sp>
      <p:pic>
        <p:nvPicPr>
          <p:cNvPr id="45068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93391" y="4684062"/>
            <a:ext cx="1813608" cy="162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69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4684062"/>
            <a:ext cx="1813608" cy="162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ZoneTexte 19"/>
          <p:cNvSpPr txBox="1"/>
          <p:nvPr/>
        </p:nvSpPr>
        <p:spPr>
          <a:xfrm>
            <a:off x="4278747" y="4666600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C00000"/>
                </a:solidFill>
                <a:latin typeface="Calibri"/>
              </a:rPr>
              <a:t>α</a:t>
            </a:r>
            <a:r>
              <a:rPr lang="fr-FR" sz="2800" dirty="0" smtClean="0">
                <a:solidFill>
                  <a:srgbClr val="C00000"/>
                </a:solidFill>
                <a:latin typeface="Calibri"/>
              </a:rPr>
              <a:t>1</a:t>
            </a: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6143636" y="5689886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C00000"/>
                </a:solidFill>
                <a:latin typeface="Calibri"/>
              </a:rPr>
              <a:t>α</a:t>
            </a:r>
            <a:r>
              <a:rPr lang="fr-FR" sz="2800" dirty="0" smtClean="0">
                <a:solidFill>
                  <a:srgbClr val="C00000"/>
                </a:solidFill>
                <a:latin typeface="Calibri"/>
              </a:rPr>
              <a:t>2</a:t>
            </a: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6700138" y="4666600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C00000"/>
                </a:solidFill>
                <a:latin typeface="Calibri"/>
              </a:rPr>
              <a:t>α</a:t>
            </a:r>
            <a:r>
              <a:rPr lang="fr-FR" sz="2800" dirty="0" smtClean="0">
                <a:solidFill>
                  <a:srgbClr val="C00000"/>
                </a:solidFill>
                <a:latin typeface="Calibri"/>
              </a:rPr>
              <a:t>1</a:t>
            </a: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8565027" y="5689886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C00000"/>
                </a:solidFill>
                <a:latin typeface="Calibri"/>
              </a:rPr>
              <a:t>α</a:t>
            </a:r>
            <a:r>
              <a:rPr lang="fr-FR" sz="2800" dirty="0" smtClean="0">
                <a:solidFill>
                  <a:srgbClr val="C00000"/>
                </a:solidFill>
                <a:latin typeface="Calibri"/>
              </a:rPr>
              <a:t>2</a:t>
            </a:r>
            <a:endParaRPr lang="fr-FR" sz="2800" dirty="0">
              <a:solidFill>
                <a:srgbClr val="C00000"/>
              </a:solidFill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6009289" y="4572008"/>
            <a:ext cx="5277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00B050"/>
                </a:solidFill>
                <a:latin typeface="Calibri"/>
              </a:rPr>
              <a:t>γ</a:t>
            </a:r>
            <a:r>
              <a:rPr lang="fr-FR" sz="2800" dirty="0" smtClean="0">
                <a:solidFill>
                  <a:srgbClr val="00B050"/>
                </a:solidFill>
                <a:latin typeface="Calibri"/>
              </a:rPr>
              <a:t>1</a:t>
            </a:r>
            <a:endParaRPr lang="fr-FR" sz="2800" dirty="0">
              <a:solidFill>
                <a:srgbClr val="00B050"/>
              </a:solidFill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4286248" y="5595294"/>
            <a:ext cx="5277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00B050"/>
                </a:solidFill>
                <a:latin typeface="Calibri"/>
              </a:rPr>
              <a:t>γ</a:t>
            </a:r>
            <a:r>
              <a:rPr lang="fr-FR" sz="2800" dirty="0" smtClean="0">
                <a:solidFill>
                  <a:srgbClr val="00B050"/>
                </a:solidFill>
                <a:latin typeface="Calibri"/>
              </a:rPr>
              <a:t>2</a:t>
            </a:r>
            <a:endParaRPr lang="fr-FR" sz="2800" dirty="0">
              <a:solidFill>
                <a:srgbClr val="00B050"/>
              </a:solidFill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8465946" y="4595162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CCCC00"/>
                </a:solidFill>
                <a:latin typeface="Calibri"/>
              </a:rPr>
              <a:t>δ</a:t>
            </a:r>
            <a:r>
              <a:rPr lang="fr-FR" sz="2800" dirty="0" smtClean="0">
                <a:solidFill>
                  <a:srgbClr val="CCCC00"/>
                </a:solidFill>
                <a:latin typeface="Calibri"/>
              </a:rPr>
              <a:t>1</a:t>
            </a:r>
            <a:endParaRPr lang="fr-FR" sz="2800" dirty="0">
              <a:solidFill>
                <a:srgbClr val="CCCC00"/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6742905" y="5618448"/>
            <a:ext cx="554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>
                <a:solidFill>
                  <a:srgbClr val="CCCC00"/>
                </a:solidFill>
                <a:latin typeface="Calibri"/>
              </a:rPr>
              <a:t>δ</a:t>
            </a:r>
            <a:r>
              <a:rPr lang="fr-FR" sz="2800" dirty="0" smtClean="0">
                <a:solidFill>
                  <a:srgbClr val="CCCC00"/>
                </a:solidFill>
                <a:latin typeface="Calibri"/>
              </a:rPr>
              <a:t>2</a:t>
            </a:r>
            <a:endParaRPr lang="fr-FR" sz="2800" dirty="0">
              <a:solidFill>
                <a:srgbClr val="CCCC00"/>
              </a:solidFill>
            </a:endParaRPr>
          </a:p>
        </p:txBody>
      </p:sp>
      <p:sp>
        <p:nvSpPr>
          <p:cNvPr id="29" name="Forme libre 28"/>
          <p:cNvSpPr/>
          <p:nvPr/>
        </p:nvSpPr>
        <p:spPr>
          <a:xfrm>
            <a:off x="3745986" y="310866"/>
            <a:ext cx="1424763" cy="3863162"/>
          </a:xfrm>
          <a:custGeom>
            <a:avLst/>
            <a:gdLst>
              <a:gd name="connsiteX0" fmla="*/ 0 w 1424763"/>
              <a:gd name="connsiteY0" fmla="*/ 3863162 h 3863162"/>
              <a:gd name="connsiteX1" fmla="*/ 212651 w 1424763"/>
              <a:gd name="connsiteY1" fmla="*/ 3799367 h 3863162"/>
              <a:gd name="connsiteX2" fmla="*/ 297712 w 1424763"/>
              <a:gd name="connsiteY2" fmla="*/ 3703674 h 3863162"/>
              <a:gd name="connsiteX3" fmla="*/ 340242 w 1424763"/>
              <a:gd name="connsiteY3" fmla="*/ 3331534 h 3863162"/>
              <a:gd name="connsiteX4" fmla="*/ 404037 w 1424763"/>
              <a:gd name="connsiteY4" fmla="*/ 1385776 h 3863162"/>
              <a:gd name="connsiteX5" fmla="*/ 446568 w 1424763"/>
              <a:gd name="connsiteY5" fmla="*/ 279990 h 3863162"/>
              <a:gd name="connsiteX6" fmla="*/ 457200 w 1424763"/>
              <a:gd name="connsiteY6" fmla="*/ 46074 h 3863162"/>
              <a:gd name="connsiteX7" fmla="*/ 489098 w 1424763"/>
              <a:gd name="connsiteY7" fmla="*/ 88604 h 3863162"/>
              <a:gd name="connsiteX8" fmla="*/ 531628 w 1424763"/>
              <a:gd name="connsiteY8" fmla="*/ 577701 h 3863162"/>
              <a:gd name="connsiteX9" fmla="*/ 669851 w 1424763"/>
              <a:gd name="connsiteY9" fmla="*/ 2300176 h 3863162"/>
              <a:gd name="connsiteX10" fmla="*/ 818707 w 1424763"/>
              <a:gd name="connsiteY10" fmla="*/ 3395329 h 3863162"/>
              <a:gd name="connsiteX11" fmla="*/ 1031358 w 1424763"/>
              <a:gd name="connsiteY11" fmla="*/ 3756836 h 3863162"/>
              <a:gd name="connsiteX12" fmla="*/ 1424763 w 1424763"/>
              <a:gd name="connsiteY12" fmla="*/ 3863162 h 3863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24763" h="3863162">
                <a:moveTo>
                  <a:pt x="0" y="3863162"/>
                </a:moveTo>
                <a:cubicBezTo>
                  <a:pt x="81516" y="3844555"/>
                  <a:pt x="163032" y="3825948"/>
                  <a:pt x="212651" y="3799367"/>
                </a:cubicBezTo>
                <a:cubicBezTo>
                  <a:pt x="262270" y="3772786"/>
                  <a:pt x="276447" y="3781646"/>
                  <a:pt x="297712" y="3703674"/>
                </a:cubicBezTo>
                <a:cubicBezTo>
                  <a:pt x="318977" y="3625702"/>
                  <a:pt x="322521" y="3717850"/>
                  <a:pt x="340242" y="3331534"/>
                </a:cubicBezTo>
                <a:cubicBezTo>
                  <a:pt x="357963" y="2945218"/>
                  <a:pt x="386316" y="1894367"/>
                  <a:pt x="404037" y="1385776"/>
                </a:cubicBezTo>
                <a:cubicBezTo>
                  <a:pt x="421758" y="877185"/>
                  <a:pt x="437708" y="503274"/>
                  <a:pt x="446568" y="279990"/>
                </a:cubicBezTo>
                <a:cubicBezTo>
                  <a:pt x="455429" y="56706"/>
                  <a:pt x="450112" y="77972"/>
                  <a:pt x="457200" y="46074"/>
                </a:cubicBezTo>
                <a:cubicBezTo>
                  <a:pt x="464288" y="14176"/>
                  <a:pt x="476693" y="0"/>
                  <a:pt x="489098" y="88604"/>
                </a:cubicBezTo>
                <a:cubicBezTo>
                  <a:pt x="501503" y="177208"/>
                  <a:pt x="501503" y="209106"/>
                  <a:pt x="531628" y="577701"/>
                </a:cubicBezTo>
                <a:cubicBezTo>
                  <a:pt x="561754" y="946296"/>
                  <a:pt x="622005" y="1830571"/>
                  <a:pt x="669851" y="2300176"/>
                </a:cubicBezTo>
                <a:cubicBezTo>
                  <a:pt x="717697" y="2769781"/>
                  <a:pt x="758456" y="3152552"/>
                  <a:pt x="818707" y="3395329"/>
                </a:cubicBezTo>
                <a:cubicBezTo>
                  <a:pt x="878958" y="3638106"/>
                  <a:pt x="930349" y="3678864"/>
                  <a:pt x="1031358" y="3756836"/>
                </a:cubicBezTo>
                <a:cubicBezTo>
                  <a:pt x="1132367" y="3834808"/>
                  <a:pt x="1278565" y="3848985"/>
                  <a:pt x="1424763" y="3863162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 prstMaterial="dkEdg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Forme libre 27"/>
          <p:cNvSpPr/>
          <p:nvPr/>
        </p:nvSpPr>
        <p:spPr>
          <a:xfrm>
            <a:off x="6956177" y="3620772"/>
            <a:ext cx="434566" cy="557291"/>
          </a:xfrm>
          <a:custGeom>
            <a:avLst/>
            <a:gdLst>
              <a:gd name="connsiteX0" fmla="*/ 0 w 434566"/>
              <a:gd name="connsiteY0" fmla="*/ 557291 h 557291"/>
              <a:gd name="connsiteX1" fmla="*/ 105623 w 434566"/>
              <a:gd name="connsiteY1" fmla="*/ 518060 h 557291"/>
              <a:gd name="connsiteX2" fmla="*/ 144855 w 434566"/>
              <a:gd name="connsiteY2" fmla="*/ 424507 h 557291"/>
              <a:gd name="connsiteX3" fmla="*/ 205211 w 434566"/>
              <a:gd name="connsiteY3" fmla="*/ 71422 h 557291"/>
              <a:gd name="connsiteX4" fmla="*/ 232372 w 434566"/>
              <a:gd name="connsiteY4" fmla="*/ 5030 h 557291"/>
              <a:gd name="connsiteX5" fmla="*/ 265568 w 434566"/>
              <a:gd name="connsiteY5" fmla="*/ 41244 h 557291"/>
              <a:gd name="connsiteX6" fmla="*/ 286693 w 434566"/>
              <a:gd name="connsiteY6" fmla="*/ 167992 h 557291"/>
              <a:gd name="connsiteX7" fmla="*/ 341013 w 434566"/>
              <a:gd name="connsiteY7" fmla="*/ 466757 h 557291"/>
              <a:gd name="connsiteX8" fmla="*/ 380245 w 434566"/>
              <a:gd name="connsiteY8" fmla="*/ 527113 h 557291"/>
              <a:gd name="connsiteX9" fmla="*/ 434566 w 434566"/>
              <a:gd name="connsiteY9" fmla="*/ 554274 h 557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566" h="557291">
                <a:moveTo>
                  <a:pt x="0" y="557291"/>
                </a:moveTo>
                <a:cubicBezTo>
                  <a:pt x="40740" y="548741"/>
                  <a:pt x="81481" y="540191"/>
                  <a:pt x="105623" y="518060"/>
                </a:cubicBezTo>
                <a:cubicBezTo>
                  <a:pt x="129765" y="495929"/>
                  <a:pt x="128257" y="498947"/>
                  <a:pt x="144855" y="424507"/>
                </a:cubicBezTo>
                <a:cubicBezTo>
                  <a:pt x="161453" y="350067"/>
                  <a:pt x="190625" y="141335"/>
                  <a:pt x="205211" y="71422"/>
                </a:cubicBezTo>
                <a:cubicBezTo>
                  <a:pt x="219797" y="1509"/>
                  <a:pt x="222313" y="10060"/>
                  <a:pt x="232372" y="5030"/>
                </a:cubicBezTo>
                <a:cubicBezTo>
                  <a:pt x="242432" y="0"/>
                  <a:pt x="256515" y="14084"/>
                  <a:pt x="265568" y="41244"/>
                </a:cubicBezTo>
                <a:cubicBezTo>
                  <a:pt x="274621" y="68404"/>
                  <a:pt x="274119" y="97073"/>
                  <a:pt x="286693" y="167992"/>
                </a:cubicBezTo>
                <a:cubicBezTo>
                  <a:pt x="299267" y="238911"/>
                  <a:pt x="325421" y="406904"/>
                  <a:pt x="341013" y="466757"/>
                </a:cubicBezTo>
                <a:cubicBezTo>
                  <a:pt x="356605" y="526610"/>
                  <a:pt x="364653" y="512527"/>
                  <a:pt x="380245" y="527113"/>
                </a:cubicBezTo>
                <a:cubicBezTo>
                  <a:pt x="395837" y="541699"/>
                  <a:pt x="415201" y="547986"/>
                  <a:pt x="434566" y="554274"/>
                </a:cubicBezTo>
              </a:path>
            </a:pathLst>
          </a:custGeom>
          <a:solidFill>
            <a:srgbClr val="CCCC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 prstMaterial="dkEdg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Forme libre 30"/>
          <p:cNvSpPr/>
          <p:nvPr/>
        </p:nvSpPr>
        <p:spPr>
          <a:xfrm>
            <a:off x="5181697" y="3994479"/>
            <a:ext cx="651850" cy="183584"/>
          </a:xfrm>
          <a:custGeom>
            <a:avLst/>
            <a:gdLst>
              <a:gd name="connsiteX0" fmla="*/ 0 w 651850"/>
              <a:gd name="connsiteY0" fmla="*/ 183584 h 183584"/>
              <a:gd name="connsiteX1" fmla="*/ 90535 w 651850"/>
              <a:gd name="connsiteY1" fmla="*/ 156424 h 183584"/>
              <a:gd name="connsiteX2" fmla="*/ 138820 w 651850"/>
              <a:gd name="connsiteY2" fmla="*/ 99085 h 183584"/>
              <a:gd name="connsiteX3" fmla="*/ 193141 w 651850"/>
              <a:gd name="connsiteY3" fmla="*/ 38729 h 183584"/>
              <a:gd name="connsiteX4" fmla="*/ 244444 w 651850"/>
              <a:gd name="connsiteY4" fmla="*/ 2515 h 183584"/>
              <a:gd name="connsiteX5" fmla="*/ 316872 w 651850"/>
              <a:gd name="connsiteY5" fmla="*/ 53818 h 183584"/>
              <a:gd name="connsiteX6" fmla="*/ 386281 w 651850"/>
              <a:gd name="connsiteY6" fmla="*/ 108139 h 183584"/>
              <a:gd name="connsiteX7" fmla="*/ 479834 w 651850"/>
              <a:gd name="connsiteY7" fmla="*/ 141335 h 183584"/>
              <a:gd name="connsiteX8" fmla="*/ 651850 w 651850"/>
              <a:gd name="connsiteY8" fmla="*/ 174531 h 183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1850" h="183584">
                <a:moveTo>
                  <a:pt x="0" y="183584"/>
                </a:moveTo>
                <a:cubicBezTo>
                  <a:pt x="33699" y="177045"/>
                  <a:pt x="67398" y="170507"/>
                  <a:pt x="90535" y="156424"/>
                </a:cubicBezTo>
                <a:cubicBezTo>
                  <a:pt x="113672" y="142341"/>
                  <a:pt x="121719" y="118701"/>
                  <a:pt x="138820" y="99085"/>
                </a:cubicBezTo>
                <a:cubicBezTo>
                  <a:pt x="155921" y="79469"/>
                  <a:pt x="175537" y="54824"/>
                  <a:pt x="193141" y="38729"/>
                </a:cubicBezTo>
                <a:cubicBezTo>
                  <a:pt x="210745" y="22634"/>
                  <a:pt x="223822" y="0"/>
                  <a:pt x="244444" y="2515"/>
                </a:cubicBezTo>
                <a:cubicBezTo>
                  <a:pt x="265066" y="5030"/>
                  <a:pt x="293233" y="36214"/>
                  <a:pt x="316872" y="53818"/>
                </a:cubicBezTo>
                <a:cubicBezTo>
                  <a:pt x="340512" y="71422"/>
                  <a:pt x="359121" y="93553"/>
                  <a:pt x="386281" y="108139"/>
                </a:cubicBezTo>
                <a:cubicBezTo>
                  <a:pt x="413441" y="122725"/>
                  <a:pt x="435573" y="130270"/>
                  <a:pt x="479834" y="141335"/>
                </a:cubicBezTo>
                <a:cubicBezTo>
                  <a:pt x="524095" y="152400"/>
                  <a:pt x="587972" y="163465"/>
                  <a:pt x="651850" y="174531"/>
                </a:cubicBezTo>
              </a:path>
            </a:pathLst>
          </a:cu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 prstMaterial="dkEdge">
            <a:bevelT w="139700" h="1397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ZoneTexte 32"/>
          <p:cNvSpPr txBox="1"/>
          <p:nvPr/>
        </p:nvSpPr>
        <p:spPr>
          <a:xfrm>
            <a:off x="2005343" y="4263102"/>
            <a:ext cx="21483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</a:t>
            </a:r>
            <a:r>
              <a:rPr lang="fr-FR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</a:t>
            </a:r>
            <a:r>
              <a:rPr lang="fr-FR" sz="28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&gt;</a:t>
            </a:r>
            <a:r>
              <a:rPr lang="fr-FR" sz="28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96,5</a:t>
            </a:r>
            <a:r>
              <a:rPr lang="fr-FR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  <a:endParaRPr lang="fr-FR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ZoneTexte 33"/>
          <p:cNvSpPr txBox="1"/>
          <p:nvPr/>
        </p:nvSpPr>
        <p:spPr>
          <a:xfrm>
            <a:off x="4731278" y="4263102"/>
            <a:ext cx="16369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</a:t>
            </a:r>
            <a:r>
              <a:rPr lang="fr-FR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 &lt; 1%</a:t>
            </a:r>
            <a:endParaRPr lang="fr-FR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ZoneTexte 34"/>
          <p:cNvSpPr txBox="1"/>
          <p:nvPr/>
        </p:nvSpPr>
        <p:spPr>
          <a:xfrm>
            <a:off x="6863127" y="4263102"/>
            <a:ext cx="21483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err="1" smtClean="0">
                <a:solidFill>
                  <a:srgbClr val="CC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</a:t>
            </a:r>
            <a:r>
              <a:rPr lang="fr-FR" sz="2800" b="1" dirty="0" smtClean="0">
                <a:solidFill>
                  <a:srgbClr val="CC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A2 </a:t>
            </a:r>
            <a:r>
              <a:rPr lang="fr-FR" sz="2800" b="1" smtClean="0">
                <a:solidFill>
                  <a:srgbClr val="CC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 3,5</a:t>
            </a:r>
            <a:r>
              <a:rPr lang="fr-FR" sz="2800" b="1" dirty="0" smtClean="0">
                <a:solidFill>
                  <a:srgbClr val="CC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  <a:endParaRPr lang="fr-FR" sz="2800" b="1" dirty="0">
              <a:solidFill>
                <a:srgbClr val="CC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8072438" cy="642938"/>
          </a:xfrm>
        </p:spPr>
        <p:txBody>
          <a:bodyPr/>
          <a:lstStyle/>
          <a:p>
            <a:r>
              <a:rPr lang="fr-FR" sz="3600" dirty="0" smtClean="0">
                <a:solidFill>
                  <a:schemeClr val="accent1">
                    <a:lumMod val="75000"/>
                  </a:schemeClr>
                </a:solidFill>
              </a:rPr>
              <a:t>HbA1c: </a:t>
            </a:r>
            <a:r>
              <a:rPr lang="fr-FR" sz="3600" dirty="0" err="1" smtClean="0">
                <a:solidFill>
                  <a:schemeClr val="accent1">
                    <a:lumMod val="75000"/>
                  </a:schemeClr>
                </a:solidFill>
              </a:rPr>
              <a:t>What</a:t>
            </a:r>
            <a:r>
              <a:rPr lang="fr-FR" sz="3600" dirty="0" smtClean="0">
                <a:solidFill>
                  <a:schemeClr val="accent1">
                    <a:lumMod val="75000"/>
                  </a:schemeClr>
                </a:solidFill>
              </a:rPr>
              <a:t> are  </a:t>
            </a:r>
            <a:r>
              <a:rPr lang="fr-FR" sz="3600" dirty="0" err="1" smtClean="0">
                <a:solidFill>
                  <a:schemeClr val="accent1">
                    <a:lumMod val="75000"/>
                  </a:schemeClr>
                </a:solidFill>
              </a:rPr>
              <a:t>we</a:t>
            </a:r>
            <a:r>
              <a:rPr lang="fr-FR" sz="3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3600" dirty="0" err="1" smtClean="0">
                <a:solidFill>
                  <a:schemeClr val="accent1">
                    <a:lumMod val="75000"/>
                  </a:schemeClr>
                </a:solidFill>
              </a:rPr>
              <a:t>looking</a:t>
            </a:r>
            <a:r>
              <a:rPr lang="fr-FR" sz="3600" dirty="0" smtClean="0">
                <a:solidFill>
                  <a:schemeClr val="accent1">
                    <a:lumMod val="75000"/>
                  </a:schemeClr>
                </a:solidFill>
              </a:rPr>
              <a:t> for?</a:t>
            </a:r>
            <a:endParaRPr lang="fr-FR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486 -0.35695 C -0.13142 -0.36042 -0.05781 -0.36389 -0.02361 -0.3044 C 0.01059 -0.24491 0.00521 -0.12246 -8.33333E-7 7.40741E-7 " pathEditMode="relative" ptsTypes="a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8038 -0.43033 C -0.33142 -0.45579 -0.18229 -0.48125 -0.10225 -0.40949 C -0.02222 -0.33773 -0.01111 -0.16898 -2.5E-6 2.22222E-6 " pathEditMode="relative" ptsTypes="aaA">
                                      <p:cBhvr>
                                        <p:cTn id="43" dur="3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4028 -0.51435 C -0.5382 -0.57824 -0.33611 -0.64213 -0.21268 -0.55648 C -0.08924 -0.47084 -0.04462 -0.23542 2.5E-6 2.22222E-6 " pathEditMode="relative" ptsTypes="aaA">
                                      <p:cBhvr>
                                        <p:cTn id="75" dur="3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6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7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 animBg="1"/>
      <p:bldP spid="28" grpId="0" animBg="1"/>
      <p:bldP spid="31" grpId="0" animBg="1"/>
      <p:bldP spid="33" grpId="0"/>
      <p:bldP spid="34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609"/>
          <a:stretch>
            <a:fillRect/>
          </a:stretch>
        </p:blipFill>
        <p:spPr bwMode="auto">
          <a:xfrm>
            <a:off x="-1433892" y="320554"/>
            <a:ext cx="8192544" cy="618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Forme libre 27"/>
          <p:cNvSpPr/>
          <p:nvPr/>
        </p:nvSpPr>
        <p:spPr>
          <a:xfrm>
            <a:off x="3967338" y="5292000"/>
            <a:ext cx="540000" cy="841791"/>
          </a:xfrm>
          <a:custGeom>
            <a:avLst/>
            <a:gdLst>
              <a:gd name="connsiteX0" fmla="*/ 0 w 434566"/>
              <a:gd name="connsiteY0" fmla="*/ 557291 h 557291"/>
              <a:gd name="connsiteX1" fmla="*/ 105623 w 434566"/>
              <a:gd name="connsiteY1" fmla="*/ 518060 h 557291"/>
              <a:gd name="connsiteX2" fmla="*/ 144855 w 434566"/>
              <a:gd name="connsiteY2" fmla="*/ 424507 h 557291"/>
              <a:gd name="connsiteX3" fmla="*/ 205211 w 434566"/>
              <a:gd name="connsiteY3" fmla="*/ 71422 h 557291"/>
              <a:gd name="connsiteX4" fmla="*/ 232372 w 434566"/>
              <a:gd name="connsiteY4" fmla="*/ 5030 h 557291"/>
              <a:gd name="connsiteX5" fmla="*/ 265568 w 434566"/>
              <a:gd name="connsiteY5" fmla="*/ 41244 h 557291"/>
              <a:gd name="connsiteX6" fmla="*/ 286693 w 434566"/>
              <a:gd name="connsiteY6" fmla="*/ 167992 h 557291"/>
              <a:gd name="connsiteX7" fmla="*/ 341013 w 434566"/>
              <a:gd name="connsiteY7" fmla="*/ 466757 h 557291"/>
              <a:gd name="connsiteX8" fmla="*/ 380245 w 434566"/>
              <a:gd name="connsiteY8" fmla="*/ 527113 h 557291"/>
              <a:gd name="connsiteX9" fmla="*/ 434566 w 434566"/>
              <a:gd name="connsiteY9" fmla="*/ 554274 h 557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566" h="557291">
                <a:moveTo>
                  <a:pt x="0" y="557291"/>
                </a:moveTo>
                <a:cubicBezTo>
                  <a:pt x="40740" y="548741"/>
                  <a:pt x="81481" y="540191"/>
                  <a:pt x="105623" y="518060"/>
                </a:cubicBezTo>
                <a:cubicBezTo>
                  <a:pt x="129765" y="495929"/>
                  <a:pt x="128257" y="498947"/>
                  <a:pt x="144855" y="424507"/>
                </a:cubicBezTo>
                <a:cubicBezTo>
                  <a:pt x="161453" y="350067"/>
                  <a:pt x="190625" y="141335"/>
                  <a:pt x="205211" y="71422"/>
                </a:cubicBezTo>
                <a:cubicBezTo>
                  <a:pt x="219797" y="1509"/>
                  <a:pt x="222313" y="10060"/>
                  <a:pt x="232372" y="5030"/>
                </a:cubicBezTo>
                <a:cubicBezTo>
                  <a:pt x="242432" y="0"/>
                  <a:pt x="256515" y="14084"/>
                  <a:pt x="265568" y="41244"/>
                </a:cubicBezTo>
                <a:cubicBezTo>
                  <a:pt x="274621" y="68404"/>
                  <a:pt x="274119" y="97073"/>
                  <a:pt x="286693" y="167992"/>
                </a:cubicBezTo>
                <a:cubicBezTo>
                  <a:pt x="299267" y="238911"/>
                  <a:pt x="325421" y="406904"/>
                  <a:pt x="341013" y="466757"/>
                </a:cubicBezTo>
                <a:cubicBezTo>
                  <a:pt x="356605" y="526610"/>
                  <a:pt x="364653" y="512527"/>
                  <a:pt x="380245" y="527113"/>
                </a:cubicBezTo>
                <a:cubicBezTo>
                  <a:pt x="395837" y="541699"/>
                  <a:pt x="415201" y="547986"/>
                  <a:pt x="434566" y="554274"/>
                </a:cubicBezTo>
              </a:path>
            </a:pathLst>
          </a:custGeom>
          <a:solidFill>
            <a:srgbClr val="CCCC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 prstMaterial="dkEdg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orme libre 30"/>
          <p:cNvSpPr/>
          <p:nvPr/>
        </p:nvSpPr>
        <p:spPr>
          <a:xfrm>
            <a:off x="1771338" y="5850000"/>
            <a:ext cx="828000" cy="277305"/>
          </a:xfrm>
          <a:custGeom>
            <a:avLst/>
            <a:gdLst>
              <a:gd name="connsiteX0" fmla="*/ 0 w 651850"/>
              <a:gd name="connsiteY0" fmla="*/ 183584 h 183584"/>
              <a:gd name="connsiteX1" fmla="*/ 90535 w 651850"/>
              <a:gd name="connsiteY1" fmla="*/ 156424 h 183584"/>
              <a:gd name="connsiteX2" fmla="*/ 138820 w 651850"/>
              <a:gd name="connsiteY2" fmla="*/ 99085 h 183584"/>
              <a:gd name="connsiteX3" fmla="*/ 193141 w 651850"/>
              <a:gd name="connsiteY3" fmla="*/ 38729 h 183584"/>
              <a:gd name="connsiteX4" fmla="*/ 244444 w 651850"/>
              <a:gd name="connsiteY4" fmla="*/ 2515 h 183584"/>
              <a:gd name="connsiteX5" fmla="*/ 316872 w 651850"/>
              <a:gd name="connsiteY5" fmla="*/ 53818 h 183584"/>
              <a:gd name="connsiteX6" fmla="*/ 386281 w 651850"/>
              <a:gd name="connsiteY6" fmla="*/ 108139 h 183584"/>
              <a:gd name="connsiteX7" fmla="*/ 479834 w 651850"/>
              <a:gd name="connsiteY7" fmla="*/ 141335 h 183584"/>
              <a:gd name="connsiteX8" fmla="*/ 651850 w 651850"/>
              <a:gd name="connsiteY8" fmla="*/ 174531 h 183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1850" h="183584">
                <a:moveTo>
                  <a:pt x="0" y="183584"/>
                </a:moveTo>
                <a:cubicBezTo>
                  <a:pt x="33699" y="177045"/>
                  <a:pt x="67398" y="170507"/>
                  <a:pt x="90535" y="156424"/>
                </a:cubicBezTo>
                <a:cubicBezTo>
                  <a:pt x="113672" y="142341"/>
                  <a:pt x="121719" y="118701"/>
                  <a:pt x="138820" y="99085"/>
                </a:cubicBezTo>
                <a:cubicBezTo>
                  <a:pt x="155921" y="79469"/>
                  <a:pt x="175537" y="54824"/>
                  <a:pt x="193141" y="38729"/>
                </a:cubicBezTo>
                <a:cubicBezTo>
                  <a:pt x="210745" y="22634"/>
                  <a:pt x="223822" y="0"/>
                  <a:pt x="244444" y="2515"/>
                </a:cubicBezTo>
                <a:cubicBezTo>
                  <a:pt x="265066" y="5030"/>
                  <a:pt x="293233" y="36214"/>
                  <a:pt x="316872" y="53818"/>
                </a:cubicBezTo>
                <a:cubicBezTo>
                  <a:pt x="340512" y="71422"/>
                  <a:pt x="359121" y="93553"/>
                  <a:pt x="386281" y="108139"/>
                </a:cubicBezTo>
                <a:cubicBezTo>
                  <a:pt x="413441" y="122725"/>
                  <a:pt x="435573" y="130270"/>
                  <a:pt x="479834" y="141335"/>
                </a:cubicBezTo>
                <a:cubicBezTo>
                  <a:pt x="524095" y="152400"/>
                  <a:pt x="587972" y="163465"/>
                  <a:pt x="651850" y="174531"/>
                </a:cubicBezTo>
              </a:path>
            </a:pathLst>
          </a:cu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 prstMaterial="dkEdg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ZoneTexte 32"/>
          <p:cNvSpPr txBox="1"/>
          <p:nvPr/>
        </p:nvSpPr>
        <p:spPr>
          <a:xfrm>
            <a:off x="2857488" y="831819"/>
            <a:ext cx="22722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 A0</a:t>
            </a:r>
          </a:p>
          <a:p>
            <a:r>
              <a:rPr lang="en-US" sz="28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93-95%</a:t>
            </a:r>
            <a:endParaRPr lang="en-US" sz="2800" b="1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ZoneTexte 37"/>
          <p:cNvSpPr txBox="1"/>
          <p:nvPr/>
        </p:nvSpPr>
        <p:spPr>
          <a:xfrm>
            <a:off x="3491880" y="2780928"/>
            <a:ext cx="307183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 A1</a:t>
            </a:r>
            <a:r>
              <a:rPr lang="en-US" sz="20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GHb</a:t>
            </a:r>
          </a:p>
          <a:p>
            <a:r>
              <a:rPr lang="en-US" sz="20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Glycated Hbs</a:t>
            </a:r>
            <a:endParaRPr lang="en-US" sz="2800" b="1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5-7%</a:t>
            </a:r>
            <a:endParaRPr lang="en-US" sz="2800" b="1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Forme libre 16"/>
          <p:cNvSpPr/>
          <p:nvPr/>
        </p:nvSpPr>
        <p:spPr>
          <a:xfrm>
            <a:off x="-10662" y="288000"/>
            <a:ext cx="1800000" cy="5835326"/>
          </a:xfrm>
          <a:custGeom>
            <a:avLst/>
            <a:gdLst>
              <a:gd name="connsiteX0" fmla="*/ 0 w 1424763"/>
              <a:gd name="connsiteY0" fmla="*/ 3863162 h 3863162"/>
              <a:gd name="connsiteX1" fmla="*/ 212651 w 1424763"/>
              <a:gd name="connsiteY1" fmla="*/ 3799367 h 3863162"/>
              <a:gd name="connsiteX2" fmla="*/ 297712 w 1424763"/>
              <a:gd name="connsiteY2" fmla="*/ 3703674 h 3863162"/>
              <a:gd name="connsiteX3" fmla="*/ 340242 w 1424763"/>
              <a:gd name="connsiteY3" fmla="*/ 3331534 h 3863162"/>
              <a:gd name="connsiteX4" fmla="*/ 404037 w 1424763"/>
              <a:gd name="connsiteY4" fmla="*/ 1385776 h 3863162"/>
              <a:gd name="connsiteX5" fmla="*/ 446568 w 1424763"/>
              <a:gd name="connsiteY5" fmla="*/ 279990 h 3863162"/>
              <a:gd name="connsiteX6" fmla="*/ 457200 w 1424763"/>
              <a:gd name="connsiteY6" fmla="*/ 46074 h 3863162"/>
              <a:gd name="connsiteX7" fmla="*/ 489098 w 1424763"/>
              <a:gd name="connsiteY7" fmla="*/ 88604 h 3863162"/>
              <a:gd name="connsiteX8" fmla="*/ 531628 w 1424763"/>
              <a:gd name="connsiteY8" fmla="*/ 577701 h 3863162"/>
              <a:gd name="connsiteX9" fmla="*/ 669851 w 1424763"/>
              <a:gd name="connsiteY9" fmla="*/ 2300176 h 3863162"/>
              <a:gd name="connsiteX10" fmla="*/ 818707 w 1424763"/>
              <a:gd name="connsiteY10" fmla="*/ 3395329 h 3863162"/>
              <a:gd name="connsiteX11" fmla="*/ 1031358 w 1424763"/>
              <a:gd name="connsiteY11" fmla="*/ 3756836 h 3863162"/>
              <a:gd name="connsiteX12" fmla="*/ 1424763 w 1424763"/>
              <a:gd name="connsiteY12" fmla="*/ 3863162 h 3863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24763" h="3863162">
                <a:moveTo>
                  <a:pt x="0" y="3863162"/>
                </a:moveTo>
                <a:cubicBezTo>
                  <a:pt x="81516" y="3844555"/>
                  <a:pt x="163032" y="3825948"/>
                  <a:pt x="212651" y="3799367"/>
                </a:cubicBezTo>
                <a:cubicBezTo>
                  <a:pt x="262270" y="3772786"/>
                  <a:pt x="276447" y="3781646"/>
                  <a:pt x="297712" y="3703674"/>
                </a:cubicBezTo>
                <a:cubicBezTo>
                  <a:pt x="318977" y="3625702"/>
                  <a:pt x="322521" y="3717850"/>
                  <a:pt x="340242" y="3331534"/>
                </a:cubicBezTo>
                <a:cubicBezTo>
                  <a:pt x="357963" y="2945218"/>
                  <a:pt x="386316" y="1894367"/>
                  <a:pt x="404037" y="1385776"/>
                </a:cubicBezTo>
                <a:cubicBezTo>
                  <a:pt x="421758" y="877185"/>
                  <a:pt x="437708" y="503274"/>
                  <a:pt x="446568" y="279990"/>
                </a:cubicBezTo>
                <a:cubicBezTo>
                  <a:pt x="455429" y="56706"/>
                  <a:pt x="450112" y="77972"/>
                  <a:pt x="457200" y="46074"/>
                </a:cubicBezTo>
                <a:cubicBezTo>
                  <a:pt x="464288" y="14176"/>
                  <a:pt x="476693" y="0"/>
                  <a:pt x="489098" y="88604"/>
                </a:cubicBezTo>
                <a:cubicBezTo>
                  <a:pt x="501503" y="177208"/>
                  <a:pt x="501503" y="209106"/>
                  <a:pt x="531628" y="577701"/>
                </a:cubicBezTo>
                <a:cubicBezTo>
                  <a:pt x="561754" y="946296"/>
                  <a:pt x="622005" y="1830571"/>
                  <a:pt x="669851" y="2300176"/>
                </a:cubicBezTo>
                <a:cubicBezTo>
                  <a:pt x="717697" y="2769781"/>
                  <a:pt x="758456" y="3152552"/>
                  <a:pt x="818707" y="3395329"/>
                </a:cubicBezTo>
                <a:cubicBezTo>
                  <a:pt x="878958" y="3638106"/>
                  <a:pt x="930349" y="3678864"/>
                  <a:pt x="1031358" y="3756836"/>
                </a:cubicBezTo>
                <a:cubicBezTo>
                  <a:pt x="1132367" y="3834808"/>
                  <a:pt x="1278565" y="3848985"/>
                  <a:pt x="1424763" y="3863162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 prstMaterial="dkEdg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ZoneTexte 18"/>
          <p:cNvSpPr txBox="1"/>
          <p:nvPr/>
        </p:nvSpPr>
        <p:spPr>
          <a:xfrm>
            <a:off x="714348" y="428604"/>
            <a:ext cx="12858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 A</a:t>
            </a:r>
            <a:endParaRPr lang="en-US" sz="4000" b="1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Forme libre 19"/>
          <p:cNvSpPr>
            <a:spLocks noChangeAspect="1"/>
          </p:cNvSpPr>
          <p:nvPr/>
        </p:nvSpPr>
        <p:spPr>
          <a:xfrm>
            <a:off x="2237058" y="785794"/>
            <a:ext cx="1644624" cy="5331620"/>
          </a:xfrm>
          <a:custGeom>
            <a:avLst/>
            <a:gdLst>
              <a:gd name="connsiteX0" fmla="*/ 0 w 1424763"/>
              <a:gd name="connsiteY0" fmla="*/ 3863162 h 3863162"/>
              <a:gd name="connsiteX1" fmla="*/ 212651 w 1424763"/>
              <a:gd name="connsiteY1" fmla="*/ 3799367 h 3863162"/>
              <a:gd name="connsiteX2" fmla="*/ 297712 w 1424763"/>
              <a:gd name="connsiteY2" fmla="*/ 3703674 h 3863162"/>
              <a:gd name="connsiteX3" fmla="*/ 340242 w 1424763"/>
              <a:gd name="connsiteY3" fmla="*/ 3331534 h 3863162"/>
              <a:gd name="connsiteX4" fmla="*/ 404037 w 1424763"/>
              <a:gd name="connsiteY4" fmla="*/ 1385776 h 3863162"/>
              <a:gd name="connsiteX5" fmla="*/ 446568 w 1424763"/>
              <a:gd name="connsiteY5" fmla="*/ 279990 h 3863162"/>
              <a:gd name="connsiteX6" fmla="*/ 457200 w 1424763"/>
              <a:gd name="connsiteY6" fmla="*/ 46074 h 3863162"/>
              <a:gd name="connsiteX7" fmla="*/ 489098 w 1424763"/>
              <a:gd name="connsiteY7" fmla="*/ 88604 h 3863162"/>
              <a:gd name="connsiteX8" fmla="*/ 531628 w 1424763"/>
              <a:gd name="connsiteY8" fmla="*/ 577701 h 3863162"/>
              <a:gd name="connsiteX9" fmla="*/ 669851 w 1424763"/>
              <a:gd name="connsiteY9" fmla="*/ 2300176 h 3863162"/>
              <a:gd name="connsiteX10" fmla="*/ 818707 w 1424763"/>
              <a:gd name="connsiteY10" fmla="*/ 3395329 h 3863162"/>
              <a:gd name="connsiteX11" fmla="*/ 1031358 w 1424763"/>
              <a:gd name="connsiteY11" fmla="*/ 3756836 h 3863162"/>
              <a:gd name="connsiteX12" fmla="*/ 1424763 w 1424763"/>
              <a:gd name="connsiteY12" fmla="*/ 3863162 h 3863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24763" h="3863162">
                <a:moveTo>
                  <a:pt x="0" y="3863162"/>
                </a:moveTo>
                <a:cubicBezTo>
                  <a:pt x="81516" y="3844555"/>
                  <a:pt x="163032" y="3825948"/>
                  <a:pt x="212651" y="3799367"/>
                </a:cubicBezTo>
                <a:cubicBezTo>
                  <a:pt x="262270" y="3772786"/>
                  <a:pt x="276447" y="3781646"/>
                  <a:pt x="297712" y="3703674"/>
                </a:cubicBezTo>
                <a:cubicBezTo>
                  <a:pt x="318977" y="3625702"/>
                  <a:pt x="322521" y="3717850"/>
                  <a:pt x="340242" y="3331534"/>
                </a:cubicBezTo>
                <a:cubicBezTo>
                  <a:pt x="357963" y="2945218"/>
                  <a:pt x="386316" y="1894367"/>
                  <a:pt x="404037" y="1385776"/>
                </a:cubicBezTo>
                <a:cubicBezTo>
                  <a:pt x="421758" y="877185"/>
                  <a:pt x="437708" y="503274"/>
                  <a:pt x="446568" y="279990"/>
                </a:cubicBezTo>
                <a:cubicBezTo>
                  <a:pt x="455429" y="56706"/>
                  <a:pt x="450112" y="77972"/>
                  <a:pt x="457200" y="46074"/>
                </a:cubicBezTo>
                <a:cubicBezTo>
                  <a:pt x="464288" y="14176"/>
                  <a:pt x="476693" y="0"/>
                  <a:pt x="489098" y="88604"/>
                </a:cubicBezTo>
                <a:cubicBezTo>
                  <a:pt x="501503" y="177208"/>
                  <a:pt x="501503" y="209106"/>
                  <a:pt x="531628" y="577701"/>
                </a:cubicBezTo>
                <a:cubicBezTo>
                  <a:pt x="561754" y="946296"/>
                  <a:pt x="622005" y="1830571"/>
                  <a:pt x="669851" y="2300176"/>
                </a:cubicBezTo>
                <a:cubicBezTo>
                  <a:pt x="717697" y="2769781"/>
                  <a:pt x="758456" y="3152552"/>
                  <a:pt x="818707" y="3395329"/>
                </a:cubicBezTo>
                <a:cubicBezTo>
                  <a:pt x="878958" y="3638106"/>
                  <a:pt x="930349" y="3678864"/>
                  <a:pt x="1031358" y="3756836"/>
                </a:cubicBezTo>
                <a:cubicBezTo>
                  <a:pt x="1132367" y="3834808"/>
                  <a:pt x="1278565" y="3848985"/>
                  <a:pt x="1424763" y="3863162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 prstMaterial="dkEdg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orme libre 20"/>
          <p:cNvSpPr/>
          <p:nvPr/>
        </p:nvSpPr>
        <p:spPr>
          <a:xfrm>
            <a:off x="3843184" y="5286388"/>
            <a:ext cx="1300320" cy="826283"/>
          </a:xfrm>
          <a:custGeom>
            <a:avLst/>
            <a:gdLst>
              <a:gd name="connsiteX0" fmla="*/ 0 w 1424763"/>
              <a:gd name="connsiteY0" fmla="*/ 3863162 h 3863162"/>
              <a:gd name="connsiteX1" fmla="*/ 212651 w 1424763"/>
              <a:gd name="connsiteY1" fmla="*/ 3799367 h 3863162"/>
              <a:gd name="connsiteX2" fmla="*/ 297712 w 1424763"/>
              <a:gd name="connsiteY2" fmla="*/ 3703674 h 3863162"/>
              <a:gd name="connsiteX3" fmla="*/ 340242 w 1424763"/>
              <a:gd name="connsiteY3" fmla="*/ 3331534 h 3863162"/>
              <a:gd name="connsiteX4" fmla="*/ 404037 w 1424763"/>
              <a:gd name="connsiteY4" fmla="*/ 1385776 h 3863162"/>
              <a:gd name="connsiteX5" fmla="*/ 446568 w 1424763"/>
              <a:gd name="connsiteY5" fmla="*/ 279990 h 3863162"/>
              <a:gd name="connsiteX6" fmla="*/ 457200 w 1424763"/>
              <a:gd name="connsiteY6" fmla="*/ 46074 h 3863162"/>
              <a:gd name="connsiteX7" fmla="*/ 489098 w 1424763"/>
              <a:gd name="connsiteY7" fmla="*/ 88604 h 3863162"/>
              <a:gd name="connsiteX8" fmla="*/ 531628 w 1424763"/>
              <a:gd name="connsiteY8" fmla="*/ 577701 h 3863162"/>
              <a:gd name="connsiteX9" fmla="*/ 669851 w 1424763"/>
              <a:gd name="connsiteY9" fmla="*/ 2300176 h 3863162"/>
              <a:gd name="connsiteX10" fmla="*/ 818707 w 1424763"/>
              <a:gd name="connsiteY10" fmla="*/ 3395329 h 3863162"/>
              <a:gd name="connsiteX11" fmla="*/ 1031358 w 1424763"/>
              <a:gd name="connsiteY11" fmla="*/ 3756836 h 3863162"/>
              <a:gd name="connsiteX12" fmla="*/ 1424763 w 1424763"/>
              <a:gd name="connsiteY12" fmla="*/ 3863162 h 3863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24763" h="3863162">
                <a:moveTo>
                  <a:pt x="0" y="3863162"/>
                </a:moveTo>
                <a:cubicBezTo>
                  <a:pt x="81516" y="3844555"/>
                  <a:pt x="163032" y="3825948"/>
                  <a:pt x="212651" y="3799367"/>
                </a:cubicBezTo>
                <a:cubicBezTo>
                  <a:pt x="262270" y="3772786"/>
                  <a:pt x="276447" y="3781646"/>
                  <a:pt x="297712" y="3703674"/>
                </a:cubicBezTo>
                <a:cubicBezTo>
                  <a:pt x="318977" y="3625702"/>
                  <a:pt x="322521" y="3717850"/>
                  <a:pt x="340242" y="3331534"/>
                </a:cubicBezTo>
                <a:cubicBezTo>
                  <a:pt x="357963" y="2945218"/>
                  <a:pt x="386316" y="1894367"/>
                  <a:pt x="404037" y="1385776"/>
                </a:cubicBezTo>
                <a:cubicBezTo>
                  <a:pt x="421758" y="877185"/>
                  <a:pt x="437708" y="503274"/>
                  <a:pt x="446568" y="279990"/>
                </a:cubicBezTo>
                <a:cubicBezTo>
                  <a:pt x="455429" y="56706"/>
                  <a:pt x="450112" y="77972"/>
                  <a:pt x="457200" y="46074"/>
                </a:cubicBezTo>
                <a:cubicBezTo>
                  <a:pt x="464288" y="14176"/>
                  <a:pt x="476693" y="0"/>
                  <a:pt x="489098" y="88604"/>
                </a:cubicBezTo>
                <a:cubicBezTo>
                  <a:pt x="501503" y="177208"/>
                  <a:pt x="501503" y="209106"/>
                  <a:pt x="531628" y="577701"/>
                </a:cubicBezTo>
                <a:cubicBezTo>
                  <a:pt x="561754" y="946296"/>
                  <a:pt x="622005" y="1830571"/>
                  <a:pt x="669851" y="2300176"/>
                </a:cubicBezTo>
                <a:cubicBezTo>
                  <a:pt x="717697" y="2769781"/>
                  <a:pt x="758456" y="3152552"/>
                  <a:pt x="818707" y="3395329"/>
                </a:cubicBezTo>
                <a:cubicBezTo>
                  <a:pt x="878958" y="3638106"/>
                  <a:pt x="930349" y="3678864"/>
                  <a:pt x="1031358" y="3756836"/>
                </a:cubicBezTo>
                <a:cubicBezTo>
                  <a:pt x="1132367" y="3834808"/>
                  <a:pt x="1278565" y="3848985"/>
                  <a:pt x="1424763" y="3863162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 prstMaterial="dkEdg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Connecteur droit avec flèche 22"/>
          <p:cNvCxnSpPr/>
          <p:nvPr/>
        </p:nvCxnSpPr>
        <p:spPr>
          <a:xfrm>
            <a:off x="1142976" y="4643446"/>
            <a:ext cx="1285884" cy="1588"/>
          </a:xfrm>
          <a:prstGeom prst="straightConnector1">
            <a:avLst/>
          </a:prstGeom>
          <a:ln w="889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/>
          <p:cNvSpPr txBox="1"/>
          <p:nvPr/>
        </p:nvSpPr>
        <p:spPr>
          <a:xfrm>
            <a:off x="3427206" y="4943315"/>
            <a:ext cx="6447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smtClean="0">
                <a:solidFill>
                  <a:schemeClr val="accent2">
                    <a:lumMod val="50000"/>
                  </a:schemeClr>
                </a:solidFill>
              </a:rPr>
              <a:t>+</a:t>
            </a:r>
            <a:endParaRPr lang="en-US" sz="7200" b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5" name="Forme libre 24"/>
          <p:cNvSpPr/>
          <p:nvPr/>
        </p:nvSpPr>
        <p:spPr>
          <a:xfrm>
            <a:off x="5700582" y="5929330"/>
            <a:ext cx="910224" cy="165257"/>
          </a:xfrm>
          <a:custGeom>
            <a:avLst/>
            <a:gdLst>
              <a:gd name="connsiteX0" fmla="*/ 0 w 1424763"/>
              <a:gd name="connsiteY0" fmla="*/ 3863162 h 3863162"/>
              <a:gd name="connsiteX1" fmla="*/ 212651 w 1424763"/>
              <a:gd name="connsiteY1" fmla="*/ 3799367 h 3863162"/>
              <a:gd name="connsiteX2" fmla="*/ 297712 w 1424763"/>
              <a:gd name="connsiteY2" fmla="*/ 3703674 h 3863162"/>
              <a:gd name="connsiteX3" fmla="*/ 340242 w 1424763"/>
              <a:gd name="connsiteY3" fmla="*/ 3331534 h 3863162"/>
              <a:gd name="connsiteX4" fmla="*/ 404037 w 1424763"/>
              <a:gd name="connsiteY4" fmla="*/ 1385776 h 3863162"/>
              <a:gd name="connsiteX5" fmla="*/ 446568 w 1424763"/>
              <a:gd name="connsiteY5" fmla="*/ 279990 h 3863162"/>
              <a:gd name="connsiteX6" fmla="*/ 457200 w 1424763"/>
              <a:gd name="connsiteY6" fmla="*/ 46074 h 3863162"/>
              <a:gd name="connsiteX7" fmla="*/ 489098 w 1424763"/>
              <a:gd name="connsiteY7" fmla="*/ 88604 h 3863162"/>
              <a:gd name="connsiteX8" fmla="*/ 531628 w 1424763"/>
              <a:gd name="connsiteY8" fmla="*/ 577701 h 3863162"/>
              <a:gd name="connsiteX9" fmla="*/ 669851 w 1424763"/>
              <a:gd name="connsiteY9" fmla="*/ 2300176 h 3863162"/>
              <a:gd name="connsiteX10" fmla="*/ 818707 w 1424763"/>
              <a:gd name="connsiteY10" fmla="*/ 3395329 h 3863162"/>
              <a:gd name="connsiteX11" fmla="*/ 1031358 w 1424763"/>
              <a:gd name="connsiteY11" fmla="*/ 3756836 h 3863162"/>
              <a:gd name="connsiteX12" fmla="*/ 1424763 w 1424763"/>
              <a:gd name="connsiteY12" fmla="*/ 3863162 h 3863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24763" h="3863162">
                <a:moveTo>
                  <a:pt x="0" y="3863162"/>
                </a:moveTo>
                <a:cubicBezTo>
                  <a:pt x="81516" y="3844555"/>
                  <a:pt x="163032" y="3825948"/>
                  <a:pt x="212651" y="3799367"/>
                </a:cubicBezTo>
                <a:cubicBezTo>
                  <a:pt x="262270" y="3772786"/>
                  <a:pt x="276447" y="3781646"/>
                  <a:pt x="297712" y="3703674"/>
                </a:cubicBezTo>
                <a:cubicBezTo>
                  <a:pt x="318977" y="3625702"/>
                  <a:pt x="322521" y="3717850"/>
                  <a:pt x="340242" y="3331534"/>
                </a:cubicBezTo>
                <a:cubicBezTo>
                  <a:pt x="357963" y="2945218"/>
                  <a:pt x="386316" y="1894367"/>
                  <a:pt x="404037" y="1385776"/>
                </a:cubicBezTo>
                <a:cubicBezTo>
                  <a:pt x="421758" y="877185"/>
                  <a:pt x="437708" y="503274"/>
                  <a:pt x="446568" y="279990"/>
                </a:cubicBezTo>
                <a:cubicBezTo>
                  <a:pt x="455429" y="56706"/>
                  <a:pt x="450112" y="77972"/>
                  <a:pt x="457200" y="46074"/>
                </a:cubicBezTo>
                <a:cubicBezTo>
                  <a:pt x="464288" y="14176"/>
                  <a:pt x="476693" y="0"/>
                  <a:pt x="489098" y="88604"/>
                </a:cubicBezTo>
                <a:cubicBezTo>
                  <a:pt x="501503" y="177208"/>
                  <a:pt x="501503" y="209106"/>
                  <a:pt x="531628" y="577701"/>
                </a:cubicBezTo>
                <a:cubicBezTo>
                  <a:pt x="561754" y="946296"/>
                  <a:pt x="622005" y="1830571"/>
                  <a:pt x="669851" y="2300176"/>
                </a:cubicBezTo>
                <a:cubicBezTo>
                  <a:pt x="717697" y="2769781"/>
                  <a:pt x="758456" y="3152552"/>
                  <a:pt x="818707" y="3395329"/>
                </a:cubicBezTo>
                <a:cubicBezTo>
                  <a:pt x="878958" y="3638106"/>
                  <a:pt x="930349" y="3678864"/>
                  <a:pt x="1031358" y="3756836"/>
                </a:cubicBezTo>
                <a:cubicBezTo>
                  <a:pt x="1132367" y="3834808"/>
                  <a:pt x="1278565" y="3848985"/>
                  <a:pt x="1424763" y="3863162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 prstMaterial="dkEdg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orme libre 26"/>
          <p:cNvSpPr/>
          <p:nvPr/>
        </p:nvSpPr>
        <p:spPr>
          <a:xfrm>
            <a:off x="7902306" y="5500702"/>
            <a:ext cx="1170288" cy="578398"/>
          </a:xfrm>
          <a:custGeom>
            <a:avLst/>
            <a:gdLst>
              <a:gd name="connsiteX0" fmla="*/ 0 w 1424763"/>
              <a:gd name="connsiteY0" fmla="*/ 3863162 h 3863162"/>
              <a:gd name="connsiteX1" fmla="*/ 212651 w 1424763"/>
              <a:gd name="connsiteY1" fmla="*/ 3799367 h 3863162"/>
              <a:gd name="connsiteX2" fmla="*/ 297712 w 1424763"/>
              <a:gd name="connsiteY2" fmla="*/ 3703674 h 3863162"/>
              <a:gd name="connsiteX3" fmla="*/ 340242 w 1424763"/>
              <a:gd name="connsiteY3" fmla="*/ 3331534 h 3863162"/>
              <a:gd name="connsiteX4" fmla="*/ 404037 w 1424763"/>
              <a:gd name="connsiteY4" fmla="*/ 1385776 h 3863162"/>
              <a:gd name="connsiteX5" fmla="*/ 446568 w 1424763"/>
              <a:gd name="connsiteY5" fmla="*/ 279990 h 3863162"/>
              <a:gd name="connsiteX6" fmla="*/ 457200 w 1424763"/>
              <a:gd name="connsiteY6" fmla="*/ 46074 h 3863162"/>
              <a:gd name="connsiteX7" fmla="*/ 489098 w 1424763"/>
              <a:gd name="connsiteY7" fmla="*/ 88604 h 3863162"/>
              <a:gd name="connsiteX8" fmla="*/ 531628 w 1424763"/>
              <a:gd name="connsiteY8" fmla="*/ 577701 h 3863162"/>
              <a:gd name="connsiteX9" fmla="*/ 669851 w 1424763"/>
              <a:gd name="connsiteY9" fmla="*/ 2300176 h 3863162"/>
              <a:gd name="connsiteX10" fmla="*/ 818707 w 1424763"/>
              <a:gd name="connsiteY10" fmla="*/ 3395329 h 3863162"/>
              <a:gd name="connsiteX11" fmla="*/ 1031358 w 1424763"/>
              <a:gd name="connsiteY11" fmla="*/ 3756836 h 3863162"/>
              <a:gd name="connsiteX12" fmla="*/ 1424763 w 1424763"/>
              <a:gd name="connsiteY12" fmla="*/ 3863162 h 3863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24763" h="3863162">
                <a:moveTo>
                  <a:pt x="0" y="3863162"/>
                </a:moveTo>
                <a:cubicBezTo>
                  <a:pt x="81516" y="3844555"/>
                  <a:pt x="163032" y="3825948"/>
                  <a:pt x="212651" y="3799367"/>
                </a:cubicBezTo>
                <a:cubicBezTo>
                  <a:pt x="262270" y="3772786"/>
                  <a:pt x="276447" y="3781646"/>
                  <a:pt x="297712" y="3703674"/>
                </a:cubicBezTo>
                <a:cubicBezTo>
                  <a:pt x="318977" y="3625702"/>
                  <a:pt x="322521" y="3717850"/>
                  <a:pt x="340242" y="3331534"/>
                </a:cubicBezTo>
                <a:cubicBezTo>
                  <a:pt x="357963" y="2945218"/>
                  <a:pt x="386316" y="1894367"/>
                  <a:pt x="404037" y="1385776"/>
                </a:cubicBezTo>
                <a:cubicBezTo>
                  <a:pt x="421758" y="877185"/>
                  <a:pt x="437708" y="503274"/>
                  <a:pt x="446568" y="279990"/>
                </a:cubicBezTo>
                <a:cubicBezTo>
                  <a:pt x="455429" y="56706"/>
                  <a:pt x="450112" y="77972"/>
                  <a:pt x="457200" y="46074"/>
                </a:cubicBezTo>
                <a:cubicBezTo>
                  <a:pt x="464288" y="14176"/>
                  <a:pt x="476693" y="0"/>
                  <a:pt x="489098" y="88604"/>
                </a:cubicBezTo>
                <a:cubicBezTo>
                  <a:pt x="501503" y="177208"/>
                  <a:pt x="501503" y="209106"/>
                  <a:pt x="531628" y="577701"/>
                </a:cubicBezTo>
                <a:cubicBezTo>
                  <a:pt x="561754" y="946296"/>
                  <a:pt x="622005" y="1830571"/>
                  <a:pt x="669851" y="2300176"/>
                </a:cubicBezTo>
                <a:cubicBezTo>
                  <a:pt x="717697" y="2769781"/>
                  <a:pt x="758456" y="3152552"/>
                  <a:pt x="818707" y="3395329"/>
                </a:cubicBezTo>
                <a:cubicBezTo>
                  <a:pt x="878958" y="3638106"/>
                  <a:pt x="930349" y="3678864"/>
                  <a:pt x="1031358" y="3756836"/>
                </a:cubicBezTo>
                <a:cubicBezTo>
                  <a:pt x="1132367" y="3834808"/>
                  <a:pt x="1278565" y="3848985"/>
                  <a:pt x="1424763" y="3863162"/>
                </a:cubicBezTo>
              </a:path>
            </a:pathLst>
          </a:custGeom>
          <a:solidFill>
            <a:srgbClr val="C0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 prstMaterial="dkEdg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orme libre 29"/>
          <p:cNvSpPr/>
          <p:nvPr/>
        </p:nvSpPr>
        <p:spPr>
          <a:xfrm>
            <a:off x="6786578" y="5929330"/>
            <a:ext cx="910224" cy="165257"/>
          </a:xfrm>
          <a:custGeom>
            <a:avLst/>
            <a:gdLst>
              <a:gd name="connsiteX0" fmla="*/ 0 w 1424763"/>
              <a:gd name="connsiteY0" fmla="*/ 3863162 h 3863162"/>
              <a:gd name="connsiteX1" fmla="*/ 212651 w 1424763"/>
              <a:gd name="connsiteY1" fmla="*/ 3799367 h 3863162"/>
              <a:gd name="connsiteX2" fmla="*/ 297712 w 1424763"/>
              <a:gd name="connsiteY2" fmla="*/ 3703674 h 3863162"/>
              <a:gd name="connsiteX3" fmla="*/ 340242 w 1424763"/>
              <a:gd name="connsiteY3" fmla="*/ 3331534 h 3863162"/>
              <a:gd name="connsiteX4" fmla="*/ 404037 w 1424763"/>
              <a:gd name="connsiteY4" fmla="*/ 1385776 h 3863162"/>
              <a:gd name="connsiteX5" fmla="*/ 446568 w 1424763"/>
              <a:gd name="connsiteY5" fmla="*/ 279990 h 3863162"/>
              <a:gd name="connsiteX6" fmla="*/ 457200 w 1424763"/>
              <a:gd name="connsiteY6" fmla="*/ 46074 h 3863162"/>
              <a:gd name="connsiteX7" fmla="*/ 489098 w 1424763"/>
              <a:gd name="connsiteY7" fmla="*/ 88604 h 3863162"/>
              <a:gd name="connsiteX8" fmla="*/ 531628 w 1424763"/>
              <a:gd name="connsiteY8" fmla="*/ 577701 h 3863162"/>
              <a:gd name="connsiteX9" fmla="*/ 669851 w 1424763"/>
              <a:gd name="connsiteY9" fmla="*/ 2300176 h 3863162"/>
              <a:gd name="connsiteX10" fmla="*/ 818707 w 1424763"/>
              <a:gd name="connsiteY10" fmla="*/ 3395329 h 3863162"/>
              <a:gd name="connsiteX11" fmla="*/ 1031358 w 1424763"/>
              <a:gd name="connsiteY11" fmla="*/ 3756836 h 3863162"/>
              <a:gd name="connsiteX12" fmla="*/ 1424763 w 1424763"/>
              <a:gd name="connsiteY12" fmla="*/ 3863162 h 3863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24763" h="3863162">
                <a:moveTo>
                  <a:pt x="0" y="3863162"/>
                </a:moveTo>
                <a:cubicBezTo>
                  <a:pt x="81516" y="3844555"/>
                  <a:pt x="163032" y="3825948"/>
                  <a:pt x="212651" y="3799367"/>
                </a:cubicBezTo>
                <a:cubicBezTo>
                  <a:pt x="262270" y="3772786"/>
                  <a:pt x="276447" y="3781646"/>
                  <a:pt x="297712" y="3703674"/>
                </a:cubicBezTo>
                <a:cubicBezTo>
                  <a:pt x="318977" y="3625702"/>
                  <a:pt x="322521" y="3717850"/>
                  <a:pt x="340242" y="3331534"/>
                </a:cubicBezTo>
                <a:cubicBezTo>
                  <a:pt x="357963" y="2945218"/>
                  <a:pt x="386316" y="1894367"/>
                  <a:pt x="404037" y="1385776"/>
                </a:cubicBezTo>
                <a:cubicBezTo>
                  <a:pt x="421758" y="877185"/>
                  <a:pt x="437708" y="503274"/>
                  <a:pt x="446568" y="279990"/>
                </a:cubicBezTo>
                <a:cubicBezTo>
                  <a:pt x="455429" y="56706"/>
                  <a:pt x="450112" y="77972"/>
                  <a:pt x="457200" y="46074"/>
                </a:cubicBezTo>
                <a:cubicBezTo>
                  <a:pt x="464288" y="14176"/>
                  <a:pt x="476693" y="0"/>
                  <a:pt x="489098" y="88604"/>
                </a:cubicBezTo>
                <a:cubicBezTo>
                  <a:pt x="501503" y="177208"/>
                  <a:pt x="501503" y="209106"/>
                  <a:pt x="531628" y="577701"/>
                </a:cubicBezTo>
                <a:cubicBezTo>
                  <a:pt x="561754" y="946296"/>
                  <a:pt x="622005" y="1830571"/>
                  <a:pt x="669851" y="2300176"/>
                </a:cubicBezTo>
                <a:cubicBezTo>
                  <a:pt x="717697" y="2769781"/>
                  <a:pt x="758456" y="3152552"/>
                  <a:pt x="818707" y="3395329"/>
                </a:cubicBezTo>
                <a:cubicBezTo>
                  <a:pt x="878958" y="3638106"/>
                  <a:pt x="930349" y="3678864"/>
                  <a:pt x="1031358" y="3756836"/>
                </a:cubicBezTo>
                <a:cubicBezTo>
                  <a:pt x="1132367" y="3834808"/>
                  <a:pt x="1278565" y="3848985"/>
                  <a:pt x="1424763" y="3863162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 prstMaterial="dkEdg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ZoneTexte 38"/>
          <p:cNvSpPr txBox="1"/>
          <p:nvPr/>
        </p:nvSpPr>
        <p:spPr>
          <a:xfrm>
            <a:off x="6286512" y="5342295"/>
            <a:ext cx="5677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smtClean="0">
                <a:solidFill>
                  <a:schemeClr val="accent2">
                    <a:lumMod val="50000"/>
                  </a:schemeClr>
                </a:solidFill>
              </a:rPr>
              <a:t>+</a:t>
            </a:r>
            <a:endParaRPr lang="en-US" sz="6000" b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7361802" y="5342295"/>
            <a:ext cx="5677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smtClean="0">
                <a:solidFill>
                  <a:schemeClr val="accent2">
                    <a:lumMod val="50000"/>
                  </a:schemeClr>
                </a:solidFill>
              </a:rPr>
              <a:t>+</a:t>
            </a:r>
            <a:endParaRPr lang="en-US" sz="6000" b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1" name="ZoneTexte 40"/>
          <p:cNvSpPr txBox="1"/>
          <p:nvPr/>
        </p:nvSpPr>
        <p:spPr>
          <a:xfrm>
            <a:off x="3851920" y="3722256"/>
            <a:ext cx="27203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 A1a</a:t>
            </a:r>
          </a:p>
          <a:p>
            <a:pPr algn="r"/>
            <a:r>
              <a:rPr lang="en-US" sz="28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0,5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%</a:t>
            </a:r>
          </a:p>
          <a:p>
            <a:pPr algn="r"/>
            <a:r>
              <a:rPr lang="en-US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Fructose-1,6-diphosphate</a:t>
            </a:r>
            <a:endParaRPr lang="en-US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Glucose-6-phosphate</a:t>
            </a:r>
          </a:p>
          <a:p>
            <a:pPr algn="r"/>
            <a:endParaRPr lang="en-US" sz="2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6429388" y="3722256"/>
            <a:ext cx="142876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 A1b</a:t>
            </a:r>
          </a:p>
          <a:p>
            <a:pPr algn="ctr"/>
            <a:r>
              <a:rPr lang="en-US" sz="28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0,5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%</a:t>
            </a:r>
          </a:p>
          <a:p>
            <a:pPr algn="ctr"/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pyruvate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7715272" y="3722256"/>
            <a:ext cx="1428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 A1c</a:t>
            </a:r>
          </a:p>
          <a:p>
            <a:pPr algn="ctr"/>
            <a:r>
              <a:rPr lang="en-US" sz="2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4-6%</a:t>
            </a:r>
          </a:p>
          <a:p>
            <a:pPr algn="ctr"/>
            <a:r>
              <a:rPr lang="en-US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glucose</a:t>
            </a:r>
            <a:endParaRPr lang="en-US" sz="24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4" name="Connecteur droit avec flèche 43"/>
          <p:cNvCxnSpPr/>
          <p:nvPr/>
        </p:nvCxnSpPr>
        <p:spPr>
          <a:xfrm>
            <a:off x="4718863" y="5856304"/>
            <a:ext cx="1067583" cy="1588"/>
          </a:xfrm>
          <a:prstGeom prst="straightConnector1">
            <a:avLst/>
          </a:prstGeom>
          <a:ln w="88900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25"/>
          <p:cNvSpPr txBox="1"/>
          <p:nvPr/>
        </p:nvSpPr>
        <p:spPr>
          <a:xfrm>
            <a:off x="1650385" y="5191796"/>
            <a:ext cx="8499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 F</a:t>
            </a:r>
            <a:endParaRPr lang="en-US" sz="2800" b="1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3714744" y="4786322"/>
            <a:ext cx="10855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rgbClr val="CC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 A2</a:t>
            </a:r>
            <a:endParaRPr lang="en-US" sz="2800" b="1">
              <a:solidFill>
                <a:srgbClr val="CC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Titre 1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642938"/>
          </a:xfrm>
        </p:spPr>
        <p:txBody>
          <a:bodyPr/>
          <a:lstStyle/>
          <a:p>
            <a:pPr algn="r"/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HbA</a:t>
            </a:r>
            <a:r>
              <a:rPr lang="en-US" sz="3600" baseline="-25000" dirty="0" smtClean="0">
                <a:solidFill>
                  <a:schemeClr val="accent1">
                    <a:lumMod val="75000"/>
                  </a:schemeClr>
                </a:solidFill>
              </a:rPr>
              <a:t>1c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: What are we looking for?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4" name="Accolade ouvrante 33"/>
          <p:cNvSpPr/>
          <p:nvPr/>
        </p:nvSpPr>
        <p:spPr>
          <a:xfrm rot="5400000">
            <a:off x="6624228" y="1664804"/>
            <a:ext cx="1080120" cy="3744416"/>
          </a:xfrm>
          <a:prstGeom prst="leftBrace">
            <a:avLst/>
          </a:prstGeom>
          <a:ln w="412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ZoneTexte 34"/>
          <p:cNvSpPr txBox="1"/>
          <p:nvPr/>
        </p:nvSpPr>
        <p:spPr>
          <a:xfrm>
            <a:off x="5148064" y="1628800"/>
            <a:ext cx="39959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Glycation at the</a:t>
            </a:r>
          </a:p>
          <a:p>
            <a:pPr algn="ctr"/>
            <a:r>
              <a:rPr lang="en-US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N-terminal </a:t>
            </a:r>
            <a:r>
              <a:rPr lang="en-US" sz="28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Valin</a:t>
            </a:r>
            <a:endParaRPr lang="en-US" sz="28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the β-</a:t>
            </a:r>
            <a:r>
              <a:rPr lang="en-US" sz="28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globin</a:t>
            </a:r>
            <a:r>
              <a:rPr lang="en-US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chain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5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0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500"/>
                            </p:stCondLst>
                            <p:childTnLst>
                              <p:par>
                                <p:cTn id="9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3" grpId="0"/>
      <p:bldP spid="38" grpId="0"/>
      <p:bldP spid="20" grpId="0" animBg="1"/>
      <p:bldP spid="21" grpId="0" animBg="1"/>
      <p:bldP spid="24" grpId="0"/>
      <p:bldP spid="25" grpId="0" animBg="1"/>
      <p:bldP spid="27" grpId="0" animBg="1"/>
      <p:bldP spid="30" grpId="0" animBg="1"/>
      <p:bldP spid="39" grpId="0"/>
      <p:bldP spid="40" grpId="0"/>
      <p:bldP spid="41" grpId="0"/>
      <p:bldP spid="42" grpId="0"/>
      <p:bldP spid="43" grpId="0"/>
      <p:bldP spid="26" grpId="0"/>
      <p:bldP spid="29" grpId="0"/>
      <p:bldP spid="34" grpId="0" animBg="1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fr-FR" sz="4400" b="1" dirty="0" smtClean="0">
                <a:solidFill>
                  <a:srgbClr val="0070C0"/>
                </a:solidFill>
                <a:latin typeface="+mn-lt"/>
                <a:sym typeface="Symbol" pitchFamily="18" charset="2"/>
              </a:rPr>
              <a:t>IFCC : Reference method</a:t>
            </a:r>
          </a:p>
        </p:txBody>
      </p:sp>
      <p:sp>
        <p:nvSpPr>
          <p:cNvPr id="21507" name="Espace réservé du contenu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425355"/>
          </a:xfrm>
        </p:spPr>
        <p:txBody>
          <a:bodyPr>
            <a:normAutofit fontScale="92500"/>
          </a:bodyPr>
          <a:lstStyle/>
          <a:p>
            <a:pPr marL="0" indent="0" eaLnBrk="1" hangingPunct="1">
              <a:buNone/>
            </a:pPr>
            <a:r>
              <a:rPr lang="fr-FR" sz="2800" dirty="0" smtClean="0"/>
              <a:t>In 2002, the International </a:t>
            </a:r>
            <a:r>
              <a:rPr lang="fr-FR" sz="2800" dirty="0" err="1" smtClean="0"/>
              <a:t>Federation</a:t>
            </a:r>
            <a:r>
              <a:rPr lang="fr-FR" sz="2800" dirty="0" smtClean="0"/>
              <a:t> of </a:t>
            </a:r>
            <a:r>
              <a:rPr lang="fr-FR" sz="2800" dirty="0" err="1" smtClean="0"/>
              <a:t>Clinical</a:t>
            </a:r>
            <a:r>
              <a:rPr lang="fr-FR" sz="2800" dirty="0" smtClean="0"/>
              <a:t> </a:t>
            </a:r>
            <a:r>
              <a:rPr lang="fr-FR" sz="2800" dirty="0" err="1" smtClean="0"/>
              <a:t>Chemistry</a:t>
            </a:r>
            <a:r>
              <a:rPr lang="fr-FR" sz="2800" i="1" dirty="0" smtClean="0"/>
              <a:t> (IFCC) </a:t>
            </a:r>
            <a:r>
              <a:rPr lang="fr-FR" sz="2800" dirty="0" smtClean="0"/>
              <a:t>designs a new </a:t>
            </a:r>
            <a:r>
              <a:rPr lang="fr-FR" sz="2800" dirty="0" err="1" smtClean="0"/>
              <a:t>reference</a:t>
            </a:r>
            <a:r>
              <a:rPr lang="fr-FR" sz="2800" dirty="0" smtClean="0"/>
              <a:t> </a:t>
            </a:r>
            <a:r>
              <a:rPr lang="fr-FR" sz="2800" dirty="0" err="1" smtClean="0"/>
              <a:t>method</a:t>
            </a:r>
            <a:r>
              <a:rPr lang="fr-FR" sz="2800" dirty="0" smtClean="0"/>
              <a:t> for </a:t>
            </a:r>
            <a:r>
              <a:rPr lang="fr-FR" sz="2800" dirty="0" err="1" smtClean="0"/>
              <a:t>specific</a:t>
            </a:r>
            <a:r>
              <a:rPr lang="fr-FR" sz="2800" dirty="0" smtClean="0"/>
              <a:t> </a:t>
            </a:r>
            <a:r>
              <a:rPr lang="fr-FR" sz="2800" dirty="0" err="1" smtClean="0"/>
              <a:t>measurement</a:t>
            </a:r>
            <a:r>
              <a:rPr lang="fr-FR" sz="2800" dirty="0" smtClean="0"/>
              <a:t> of concentration of </a:t>
            </a:r>
            <a:r>
              <a:rPr lang="fr-FR" sz="2800" b="1" dirty="0" smtClean="0"/>
              <a:t>HbA1c</a:t>
            </a:r>
          </a:p>
          <a:p>
            <a:pPr marL="0" indent="0" eaLnBrk="1" hangingPunct="1">
              <a:buNone/>
            </a:pPr>
            <a:endParaRPr lang="fr-FR" sz="2800" dirty="0" smtClean="0"/>
          </a:p>
          <a:p>
            <a:pPr marL="0" indent="0" eaLnBrk="1" hangingPunct="1">
              <a:buNone/>
            </a:pPr>
            <a:r>
              <a:rPr lang="fr-FR" sz="2800" dirty="0" smtClean="0"/>
              <a:t>IFCC (</a:t>
            </a:r>
            <a:r>
              <a:rPr lang="fr-FR" sz="2800" dirty="0" err="1" smtClean="0"/>
              <a:t>mmol</a:t>
            </a:r>
            <a:r>
              <a:rPr lang="fr-FR" sz="2800" dirty="0" smtClean="0"/>
              <a:t>/mol) and NGSP (%) values are </a:t>
            </a:r>
            <a:r>
              <a:rPr lang="fr-FR" sz="2800" dirty="0" err="1" smtClean="0"/>
              <a:t>correlated</a:t>
            </a:r>
            <a:r>
              <a:rPr lang="fr-FR" sz="2800" dirty="0" smtClean="0"/>
              <a:t> </a:t>
            </a:r>
            <a:r>
              <a:rPr lang="fr-FR" sz="2800" dirty="0" err="1" smtClean="0"/>
              <a:t>through</a:t>
            </a:r>
            <a:r>
              <a:rPr lang="fr-FR" sz="2800" dirty="0" smtClean="0"/>
              <a:t> a </a:t>
            </a:r>
            <a:r>
              <a:rPr lang="fr-FR" sz="2800" dirty="0" err="1" smtClean="0"/>
              <a:t>specific</a:t>
            </a:r>
            <a:r>
              <a:rPr lang="fr-FR" sz="2800" dirty="0" smtClean="0"/>
              <a:t> formula </a:t>
            </a:r>
          </a:p>
          <a:p>
            <a:pPr marL="0" indent="0" eaLnBrk="1" hangingPunct="1">
              <a:buNone/>
            </a:pPr>
            <a:endParaRPr lang="fr-FR" sz="2800" dirty="0" smtClean="0"/>
          </a:p>
          <a:p>
            <a:pPr marL="0" indent="0" eaLnBrk="1" hangingPunct="1">
              <a:buNone/>
            </a:pPr>
            <a:r>
              <a:rPr lang="fr-FR" sz="2800" dirty="0" smtClean="0"/>
              <a:t>All </a:t>
            </a:r>
            <a:r>
              <a:rPr lang="fr-FR" sz="2800" dirty="0" err="1" smtClean="0"/>
              <a:t>commercially</a:t>
            </a:r>
            <a:r>
              <a:rPr lang="fr-FR" sz="2800" dirty="0" smtClean="0"/>
              <a:t> </a:t>
            </a:r>
            <a:r>
              <a:rPr lang="fr-FR" sz="2800" dirty="0" err="1" smtClean="0"/>
              <a:t>available</a:t>
            </a:r>
            <a:r>
              <a:rPr lang="fr-FR" sz="2800" dirty="0" smtClean="0"/>
              <a:t> techniques are </a:t>
            </a:r>
            <a:r>
              <a:rPr lang="fr-FR" sz="2800" dirty="0" err="1" smtClean="0"/>
              <a:t>calibrated</a:t>
            </a:r>
            <a:r>
              <a:rPr lang="fr-FR" sz="2800" dirty="0" smtClean="0"/>
              <a:t> </a:t>
            </a:r>
            <a:r>
              <a:rPr lang="fr-FR" sz="2800" dirty="0" err="1" smtClean="0"/>
              <a:t>based</a:t>
            </a:r>
            <a:r>
              <a:rPr lang="fr-FR" sz="2800" dirty="0" smtClean="0"/>
              <a:t> on the </a:t>
            </a:r>
            <a:r>
              <a:rPr lang="fr-FR" sz="2800" dirty="0" err="1" smtClean="0"/>
              <a:t>material</a:t>
            </a:r>
            <a:r>
              <a:rPr lang="fr-FR" sz="2800" dirty="0" smtClean="0"/>
              <a:t> </a:t>
            </a:r>
            <a:r>
              <a:rPr lang="fr-FR" sz="2800" dirty="0" err="1" smtClean="0"/>
              <a:t>produced</a:t>
            </a:r>
            <a:r>
              <a:rPr lang="fr-FR" sz="2800" dirty="0" smtClean="0"/>
              <a:t> by IFCC</a:t>
            </a:r>
          </a:p>
          <a:p>
            <a:pPr marL="0" indent="0" eaLnBrk="1" hangingPunct="1">
              <a:buNone/>
            </a:pPr>
            <a:endParaRPr lang="fr-FR" sz="2800" b="1" dirty="0" smtClean="0"/>
          </a:p>
          <a:p>
            <a:pPr marL="0" indent="0" eaLnBrk="1" hangingPunct="1">
              <a:buNone/>
            </a:pPr>
            <a:endParaRPr lang="fr-FR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3877068179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e 15"/>
          <p:cNvGrpSpPr/>
          <p:nvPr/>
        </p:nvGrpSpPr>
        <p:grpSpPr>
          <a:xfrm>
            <a:off x="6899173" y="4065813"/>
            <a:ext cx="1561259" cy="1909057"/>
            <a:chOff x="5931644" y="1368772"/>
            <a:chExt cx="3212356" cy="3212356"/>
          </a:xfrm>
        </p:grpSpPr>
        <p:pic>
          <p:nvPicPr>
            <p:cNvPr id="19" name="Picture 6" descr="https://www.beckmancoulter.com/ucm/idc/groups/public/documents/webasset/glb_bci_05235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31644" y="1368772"/>
              <a:ext cx="3212356" cy="3212356"/>
            </a:xfrm>
            <a:prstGeom prst="rect">
              <a:avLst/>
            </a:prstGeom>
            <a:noFill/>
          </p:spPr>
        </p:pic>
        <p:sp>
          <p:nvSpPr>
            <p:cNvPr id="20" name="Rectangle 19"/>
            <p:cNvSpPr/>
            <p:nvPr/>
          </p:nvSpPr>
          <p:spPr>
            <a:xfrm>
              <a:off x="6228184" y="2924944"/>
              <a:ext cx="360040" cy="144016"/>
            </a:xfrm>
            <a:prstGeom prst="rect">
              <a:avLst/>
            </a:prstGeom>
            <a:solidFill>
              <a:srgbClr val="DEDEDE"/>
            </a:solidFill>
            <a:ln>
              <a:noFill/>
            </a:ln>
            <a:scene3d>
              <a:camera prst="orthographicFront">
                <a:rot lat="600000" lon="18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1" name="Picture 8" descr="http://gentechscientific.com/wp-content/uploads/Fract-r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209" y="4585558"/>
            <a:ext cx="795566" cy="921182"/>
          </a:xfrm>
          <a:prstGeom prst="rect">
            <a:avLst/>
          </a:prstGeom>
          <a:noFill/>
        </p:spPr>
      </p:pic>
      <p:cxnSp>
        <p:nvCxnSpPr>
          <p:cNvPr id="22" name="Connecteur droit avec flèche 46"/>
          <p:cNvCxnSpPr/>
          <p:nvPr/>
        </p:nvCxnSpPr>
        <p:spPr>
          <a:xfrm>
            <a:off x="6302155" y="5033417"/>
            <a:ext cx="349971" cy="83"/>
          </a:xfrm>
          <a:prstGeom prst="straightConnector1">
            <a:avLst/>
          </a:prstGeom>
          <a:ln w="666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Picture 26" descr="http://www.biotech.wisc.edu/Libraries/Mass_Spec_graphics/6460s.jpg"/>
          <p:cNvPicPr>
            <a:picLocks noChangeAspect="1" noChangeArrowheads="1"/>
          </p:cNvPicPr>
          <p:nvPr/>
        </p:nvPicPr>
        <p:blipFill>
          <a:blip r:embed="rId5" cstate="print"/>
          <a:srcRect l="23819" b="7470"/>
          <a:stretch>
            <a:fillRect/>
          </a:stretch>
        </p:blipFill>
        <p:spPr bwMode="auto">
          <a:xfrm>
            <a:off x="5249294" y="-339391"/>
            <a:ext cx="3715194" cy="3384376"/>
          </a:xfrm>
          <a:prstGeom prst="rect">
            <a:avLst/>
          </a:prstGeom>
          <a:noFill/>
        </p:spPr>
      </p:pic>
      <p:pic>
        <p:nvPicPr>
          <p:cNvPr id="13" name="Picture 26" descr="http://www.biotech.wisc.edu/Libraries/Mass_Spec_graphics/6460s.jpg"/>
          <p:cNvPicPr>
            <a:picLocks noChangeAspect="1" noChangeArrowheads="1"/>
          </p:cNvPicPr>
          <p:nvPr/>
        </p:nvPicPr>
        <p:blipFill>
          <a:blip r:embed="rId5" cstate="print"/>
          <a:srcRect r="74532" b="7470"/>
          <a:stretch>
            <a:fillRect/>
          </a:stretch>
        </p:blipFill>
        <p:spPr bwMode="auto">
          <a:xfrm>
            <a:off x="3275856" y="672984"/>
            <a:ext cx="1241998" cy="3384376"/>
          </a:xfrm>
          <a:prstGeom prst="rect">
            <a:avLst/>
          </a:prstGeom>
          <a:noFill/>
        </p:spPr>
      </p:pic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611560" y="4050581"/>
            <a:ext cx="19263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chemeClr val="accent2"/>
                </a:solidFill>
                <a:latin typeface="Arial" charset="0"/>
              </a:rPr>
              <a:t>1</a:t>
            </a:r>
            <a:r>
              <a:rPr lang="en-US" b="1">
                <a:solidFill>
                  <a:schemeClr val="accent2"/>
                </a:solidFill>
                <a:latin typeface="Arial" charset="0"/>
              </a:rPr>
              <a:t>. </a:t>
            </a:r>
            <a:r>
              <a:rPr lang="en-US" b="1" smtClean="0">
                <a:solidFill>
                  <a:schemeClr val="accent2"/>
                </a:solidFill>
                <a:latin typeface="Arial" charset="0"/>
              </a:rPr>
              <a:t>Digest, </a:t>
            </a:r>
            <a:r>
              <a:rPr lang="en-US" b="1" dirty="0" err="1">
                <a:solidFill>
                  <a:schemeClr val="accent2"/>
                </a:solidFill>
                <a:latin typeface="Arial" charset="0"/>
              </a:rPr>
              <a:t>Glu</a:t>
            </a:r>
            <a:r>
              <a:rPr lang="en-US" b="1" dirty="0">
                <a:solidFill>
                  <a:schemeClr val="accent2"/>
                </a:solidFill>
                <a:latin typeface="Arial" charset="0"/>
              </a:rPr>
              <a:t>-C</a:t>
            </a:r>
          </a:p>
        </p:txBody>
      </p:sp>
      <p:sp>
        <p:nvSpPr>
          <p:cNvPr id="1032" name="Text Box 36"/>
          <p:cNvSpPr txBox="1">
            <a:spLocks noChangeArrowheads="1"/>
          </p:cNvSpPr>
          <p:nvPr/>
        </p:nvSpPr>
        <p:spPr bwMode="auto">
          <a:xfrm>
            <a:off x="2973676" y="4241042"/>
            <a:ext cx="1935163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chemeClr val="accent2"/>
                </a:solidFill>
                <a:latin typeface="Arial" charset="0"/>
              </a:rPr>
              <a:t>2. </a:t>
            </a:r>
            <a:r>
              <a:rPr lang="en-US" b="1" dirty="0" smtClean="0">
                <a:solidFill>
                  <a:schemeClr val="accent2"/>
                </a:solidFill>
                <a:latin typeface="Arial" charset="0"/>
              </a:rPr>
              <a:t>Separate, </a:t>
            </a:r>
            <a:r>
              <a:rPr lang="en-US" b="1" dirty="0">
                <a:solidFill>
                  <a:schemeClr val="accent2"/>
                </a:solidFill>
                <a:latin typeface="Arial" charset="0"/>
              </a:rPr>
              <a:t>LC</a:t>
            </a:r>
          </a:p>
        </p:txBody>
      </p:sp>
      <p:sp>
        <p:nvSpPr>
          <p:cNvPr id="1033" name="Text Box 37"/>
          <p:cNvSpPr txBox="1">
            <a:spLocks noChangeArrowheads="1"/>
          </p:cNvSpPr>
          <p:nvPr/>
        </p:nvSpPr>
        <p:spPr bwMode="auto">
          <a:xfrm>
            <a:off x="6171456" y="2925925"/>
            <a:ext cx="1712912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chemeClr val="accent2"/>
                </a:solidFill>
                <a:latin typeface="Arial" charset="0"/>
              </a:rPr>
              <a:t>3. </a:t>
            </a:r>
            <a:r>
              <a:rPr lang="en-US" b="1" dirty="0" smtClean="0">
                <a:solidFill>
                  <a:schemeClr val="accent2"/>
                </a:solidFill>
                <a:latin typeface="Arial" charset="0"/>
              </a:rPr>
              <a:t>Detect, </a:t>
            </a:r>
            <a:r>
              <a:rPr lang="en-US" b="1" dirty="0">
                <a:solidFill>
                  <a:schemeClr val="accent2"/>
                </a:solidFill>
                <a:latin typeface="Arial" charset="0"/>
              </a:rPr>
              <a:t>MS</a:t>
            </a:r>
          </a:p>
        </p:txBody>
      </p:sp>
      <p:sp>
        <p:nvSpPr>
          <p:cNvPr id="1034" name="Text Box 38"/>
          <p:cNvSpPr txBox="1">
            <a:spLocks noChangeArrowheads="1"/>
          </p:cNvSpPr>
          <p:nvPr/>
        </p:nvSpPr>
        <p:spPr bwMode="auto">
          <a:xfrm>
            <a:off x="3174316" y="3562208"/>
            <a:ext cx="1490663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7150" tIns="28575" rIns="57150" bIns="28575">
            <a:spAutoFit/>
          </a:bodyPr>
          <a:lstStyle/>
          <a:p>
            <a:pPr algn="ctr" defTabSz="571500"/>
            <a:r>
              <a:rPr lang="en-US" sz="1500" dirty="0" err="1">
                <a:latin typeface="Arial" charset="0"/>
              </a:rPr>
              <a:t>Zorbax</a:t>
            </a:r>
            <a:r>
              <a:rPr lang="en-US" sz="1500" dirty="0">
                <a:latin typeface="Arial" charset="0"/>
              </a:rPr>
              <a:t> </a:t>
            </a:r>
            <a:r>
              <a:rPr lang="en-US" sz="1500" dirty="0" smtClean="0">
                <a:latin typeface="Arial" charset="0"/>
              </a:rPr>
              <a:t>SB-CN,</a:t>
            </a:r>
            <a:endParaRPr lang="en-US" sz="1500" dirty="0">
              <a:latin typeface="Arial" charset="0"/>
            </a:endParaRPr>
          </a:p>
          <a:p>
            <a:pPr algn="ctr" defTabSz="571500"/>
            <a:r>
              <a:rPr lang="en-US" sz="1500" dirty="0">
                <a:latin typeface="Arial" charset="0"/>
              </a:rPr>
              <a:t>2.1 x 150 mm</a:t>
            </a:r>
          </a:p>
          <a:p>
            <a:pPr algn="ctr" defTabSz="571500"/>
            <a:r>
              <a:rPr lang="en-US" sz="1500" dirty="0">
                <a:latin typeface="Arial" charset="0"/>
              </a:rPr>
              <a:t>50 °</a:t>
            </a:r>
            <a:r>
              <a:rPr lang="en-US" sz="1500" dirty="0" smtClean="0">
                <a:latin typeface="Arial" charset="0"/>
              </a:rPr>
              <a:t>C, </a:t>
            </a:r>
            <a:r>
              <a:rPr lang="en-US" sz="1500" dirty="0">
                <a:latin typeface="Arial" charset="0"/>
              </a:rPr>
              <a:t>300 </a:t>
            </a:r>
            <a:r>
              <a:rPr lang="en-US" sz="1500" dirty="0">
                <a:latin typeface="Arial" charset="0"/>
                <a:sym typeface="Symbol" pitchFamily="18" charset="2"/>
              </a:rPr>
              <a:t>l/min</a:t>
            </a:r>
            <a:endParaRPr lang="en-US" sz="1500" dirty="0"/>
          </a:p>
        </p:txBody>
      </p:sp>
      <p:sp>
        <p:nvSpPr>
          <p:cNvPr id="1035" name="Text Box 39"/>
          <p:cNvSpPr txBox="1">
            <a:spLocks noChangeArrowheads="1"/>
          </p:cNvSpPr>
          <p:nvPr/>
        </p:nvSpPr>
        <p:spPr bwMode="auto">
          <a:xfrm>
            <a:off x="6717244" y="2687216"/>
            <a:ext cx="827088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7150" tIns="28575" rIns="57150" bIns="28575">
            <a:spAutoFit/>
          </a:bodyPr>
          <a:lstStyle/>
          <a:p>
            <a:pPr defTabSz="571500"/>
            <a:r>
              <a:rPr lang="en-US" sz="1500" dirty="0">
                <a:latin typeface="Arial" charset="0"/>
              </a:rPr>
              <a:t>[M+2H]</a:t>
            </a:r>
            <a:r>
              <a:rPr lang="en-US" sz="1500" baseline="30000" dirty="0">
                <a:latin typeface="Arial" charset="0"/>
              </a:rPr>
              <a:t>+2</a:t>
            </a:r>
            <a:endParaRPr lang="en-US" sz="1500" dirty="0">
              <a:latin typeface="Arial" charset="0"/>
            </a:endParaRPr>
          </a:p>
        </p:txBody>
      </p:sp>
      <p:sp>
        <p:nvSpPr>
          <p:cNvPr id="1036" name="Text Box 40"/>
          <p:cNvSpPr txBox="1">
            <a:spLocks noChangeArrowheads="1"/>
          </p:cNvSpPr>
          <p:nvPr/>
        </p:nvSpPr>
        <p:spPr bwMode="auto">
          <a:xfrm>
            <a:off x="621904" y="3673272"/>
            <a:ext cx="19843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7150" tIns="28575" rIns="57150" bIns="28575">
            <a:spAutoFit/>
          </a:bodyPr>
          <a:lstStyle/>
          <a:p>
            <a:pPr algn="ctr" defTabSz="571500"/>
            <a:r>
              <a:rPr lang="en-US" sz="1500" dirty="0">
                <a:latin typeface="Arial" charset="0"/>
              </a:rPr>
              <a:t>1 mg </a:t>
            </a:r>
            <a:r>
              <a:rPr lang="en-US" sz="1500" dirty="0" err="1">
                <a:latin typeface="Arial" charset="0"/>
              </a:rPr>
              <a:t>Hb</a:t>
            </a:r>
            <a:endParaRPr lang="en-US" sz="1500" dirty="0">
              <a:latin typeface="Arial" charset="0"/>
            </a:endParaRPr>
          </a:p>
          <a:p>
            <a:pPr algn="ctr" defTabSz="571500"/>
            <a:r>
              <a:rPr lang="en-US" sz="1500" dirty="0">
                <a:latin typeface="Arial" charset="0"/>
              </a:rPr>
              <a:t>pH </a:t>
            </a:r>
            <a:r>
              <a:rPr lang="en-US" sz="1500" dirty="0" smtClean="0">
                <a:latin typeface="Arial" charset="0"/>
              </a:rPr>
              <a:t>4.3, </a:t>
            </a:r>
            <a:r>
              <a:rPr lang="en-US" sz="1500" dirty="0">
                <a:latin typeface="Arial" charset="0"/>
              </a:rPr>
              <a:t>37 °</a:t>
            </a:r>
            <a:r>
              <a:rPr lang="en-US" sz="1500" dirty="0" smtClean="0">
                <a:latin typeface="Arial" charset="0"/>
              </a:rPr>
              <a:t>C, </a:t>
            </a:r>
            <a:r>
              <a:rPr lang="en-US" sz="1500" dirty="0">
                <a:latin typeface="Arial" charset="0"/>
              </a:rPr>
              <a:t>18 hours</a:t>
            </a:r>
          </a:p>
        </p:txBody>
      </p:sp>
      <p:sp>
        <p:nvSpPr>
          <p:cNvPr id="40" name="Rectangle 39"/>
          <p:cNvSpPr/>
          <p:nvPr/>
        </p:nvSpPr>
        <p:spPr>
          <a:xfrm>
            <a:off x="971600" y="260648"/>
            <a:ext cx="734367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charset="0"/>
              </a:rPr>
              <a:t>IFCC LC/MS Reference Method</a:t>
            </a:r>
            <a:endParaRPr lang="en-US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Picture 10" descr="http://images.colourbox.com/thumb_COLOURBOX204306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706" y="1753104"/>
            <a:ext cx="1944216" cy="1944216"/>
          </a:xfrm>
          <a:prstGeom prst="rect">
            <a:avLst/>
          </a:prstGeom>
          <a:noFill/>
        </p:spPr>
      </p:pic>
      <p:cxnSp>
        <p:nvCxnSpPr>
          <p:cNvPr id="56" name="Connecteur droit avec flèche 55"/>
          <p:cNvCxnSpPr/>
          <p:nvPr/>
        </p:nvCxnSpPr>
        <p:spPr>
          <a:xfrm>
            <a:off x="2411760" y="2617200"/>
            <a:ext cx="720080" cy="1588"/>
          </a:xfrm>
          <a:prstGeom prst="straightConnector1">
            <a:avLst/>
          </a:prstGeom>
          <a:ln w="666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avec flèche 57"/>
          <p:cNvCxnSpPr/>
          <p:nvPr/>
        </p:nvCxnSpPr>
        <p:spPr>
          <a:xfrm flipV="1">
            <a:off x="4499992" y="2339470"/>
            <a:ext cx="720080" cy="277730"/>
          </a:xfrm>
          <a:prstGeom prst="straightConnector1">
            <a:avLst/>
          </a:prstGeom>
          <a:ln w="666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85278" y="5733534"/>
            <a:ext cx="41134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spcBef>
                <a:spcPct val="0"/>
              </a:spcBef>
              <a:defRPr/>
            </a:pPr>
            <a:r>
              <a:rPr lang="en-US" sz="2000" b="1" cap="all" dirty="0">
                <a:ln w="0"/>
                <a:effectLst>
                  <a:reflection blurRad="12700" stA="50000" endPos="50000" dist="5000" dir="5400000" sy="-100000" rotWithShape="0"/>
                </a:effectLst>
              </a:rPr>
              <a:t>IFCC </a:t>
            </a:r>
            <a:r>
              <a:rPr lang="en-US" sz="20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Reference </a:t>
            </a:r>
            <a:r>
              <a:rPr lang="en-US" sz="2000" b="1" cap="all" dirty="0">
                <a:ln w="0"/>
                <a:effectLst>
                  <a:reflection blurRad="12700" stA="50000" endPos="50000" dist="5000" dir="5400000" sy="-100000" rotWithShape="0"/>
                </a:effectLst>
              </a:rPr>
              <a:t>METHOD </a:t>
            </a:r>
            <a:r>
              <a:rPr lang="en-US" sz="20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#2: </a:t>
            </a:r>
            <a:r>
              <a:rPr lang="en-US" sz="2000" b="1" cap="all" dirty="0">
                <a:ln w="0"/>
                <a:effectLst>
                  <a:reflection blurRad="12700" stA="50000" endPos="50000" dist="5000" dir="5400000" sy="-100000" rotWithShape="0"/>
                </a:effectLst>
              </a:rPr>
              <a:t>LC/CE </a:t>
            </a: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7729940" y="5740045"/>
            <a:ext cx="1697920" cy="50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sz="1400" b="1" dirty="0">
                <a:latin typeface="Arial" charset="0"/>
              </a:rPr>
              <a:t>5. </a:t>
            </a:r>
            <a:r>
              <a:rPr lang="en-US" sz="1400" b="1" dirty="0" smtClean="0">
                <a:latin typeface="Arial" charset="0"/>
              </a:rPr>
              <a:t>Detect, </a:t>
            </a:r>
            <a:endParaRPr lang="en-US" sz="1400" b="1" dirty="0">
              <a:latin typeface="Arial" charset="0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sz="1400" b="1" dirty="0">
                <a:latin typeface="Arial" charset="0"/>
              </a:rPr>
              <a:t>UV 214 nm</a:t>
            </a: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5159863" y="5719966"/>
            <a:ext cx="12192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 dirty="0">
                <a:latin typeface="Arial" charset="0"/>
              </a:rPr>
              <a:t>3. </a:t>
            </a:r>
            <a:r>
              <a:rPr lang="en-US" sz="1400" b="1" dirty="0" smtClean="0">
                <a:latin typeface="Arial" charset="0"/>
              </a:rPr>
              <a:t>Collect,    </a:t>
            </a:r>
            <a:r>
              <a:rPr lang="en-US" sz="1400" b="1" dirty="0">
                <a:latin typeface="Arial" charset="0"/>
              </a:rPr>
              <a:t>concentrate</a:t>
            </a:r>
          </a:p>
        </p:txBody>
      </p:sp>
      <p:sp>
        <p:nvSpPr>
          <p:cNvPr id="27" name="Text Box 21"/>
          <p:cNvSpPr txBox="1">
            <a:spLocks noChangeArrowheads="1"/>
          </p:cNvSpPr>
          <p:nvPr/>
        </p:nvSpPr>
        <p:spPr bwMode="auto">
          <a:xfrm>
            <a:off x="6549156" y="5725158"/>
            <a:ext cx="141608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 dirty="0">
                <a:latin typeface="Arial" charset="0"/>
              </a:rPr>
              <a:t>4. </a:t>
            </a:r>
            <a:r>
              <a:rPr lang="en-US" sz="1400" b="1" dirty="0" smtClean="0">
                <a:latin typeface="Arial" charset="0"/>
              </a:rPr>
              <a:t>Separate, </a:t>
            </a:r>
            <a:r>
              <a:rPr lang="en-US" sz="1400" b="1" dirty="0">
                <a:latin typeface="Arial" charset="0"/>
              </a:rPr>
              <a:t>CE</a:t>
            </a:r>
          </a:p>
        </p:txBody>
      </p:sp>
      <p:cxnSp>
        <p:nvCxnSpPr>
          <p:cNvPr id="28" name="Connecteur droit avec flèche 57"/>
          <p:cNvCxnSpPr/>
          <p:nvPr/>
        </p:nvCxnSpPr>
        <p:spPr>
          <a:xfrm>
            <a:off x="4337957" y="4777535"/>
            <a:ext cx="694556" cy="420394"/>
          </a:xfrm>
          <a:prstGeom prst="straightConnector1">
            <a:avLst/>
          </a:prstGeom>
          <a:ln w="666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Text Box 342"/>
          <p:cNvSpPr txBox="1">
            <a:spLocks noChangeArrowheads="1"/>
          </p:cNvSpPr>
          <p:nvPr/>
        </p:nvSpPr>
        <p:spPr bwMode="auto">
          <a:xfrm>
            <a:off x="1475656" y="6165304"/>
            <a:ext cx="5653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>
                <a:solidFill>
                  <a:srgbClr val="060606"/>
                </a:solidFill>
                <a:latin typeface="Arial" charset="0"/>
              </a:rPr>
              <a:t>Typical chromatograms from </a:t>
            </a:r>
            <a:r>
              <a:rPr lang="en-US" sz="2000" b="1" dirty="0" smtClean="0">
                <a:solidFill>
                  <a:srgbClr val="060606"/>
                </a:solidFill>
                <a:latin typeface="Arial" charset="0"/>
              </a:rPr>
              <a:t>LC/MS </a:t>
            </a:r>
            <a:r>
              <a:rPr lang="en-US" sz="2000" b="1" dirty="0">
                <a:solidFill>
                  <a:srgbClr val="060606"/>
                </a:solidFill>
                <a:latin typeface="Arial" charset="0"/>
              </a:rPr>
              <a:t>analysis</a:t>
            </a:r>
            <a:endParaRPr lang="en-US" sz="1800" b="1" dirty="0">
              <a:solidFill>
                <a:srgbClr val="060606"/>
              </a:solidFill>
              <a:latin typeface="Arial" charset="0"/>
            </a:endParaRP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114426" y="1341438"/>
            <a:ext cx="6605588" cy="4635500"/>
            <a:chOff x="702" y="845"/>
            <a:chExt cx="4161" cy="2920"/>
          </a:xfrm>
        </p:grpSpPr>
        <p:sp>
          <p:nvSpPr>
            <p:cNvPr id="73731" name="AutoShape 3"/>
            <p:cNvSpPr>
              <a:spLocks noChangeAspect="1" noChangeArrowheads="1" noTextEdit="1"/>
            </p:cNvSpPr>
            <p:nvPr/>
          </p:nvSpPr>
          <p:spPr bwMode="auto">
            <a:xfrm>
              <a:off x="793" y="845"/>
              <a:ext cx="4070" cy="2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" name="Group 205"/>
            <p:cNvGrpSpPr>
              <a:grpSpLocks/>
            </p:cNvGrpSpPr>
            <p:nvPr/>
          </p:nvGrpSpPr>
          <p:grpSpPr bwMode="auto">
            <a:xfrm>
              <a:off x="803" y="855"/>
              <a:ext cx="3496" cy="2899"/>
              <a:chOff x="803" y="855"/>
              <a:chExt cx="3496" cy="2899"/>
            </a:xfrm>
          </p:grpSpPr>
          <p:sp>
            <p:nvSpPr>
              <p:cNvPr id="73733" name="Rectangle 5"/>
              <p:cNvSpPr>
                <a:spLocks noChangeArrowheads="1"/>
              </p:cNvSpPr>
              <p:nvPr/>
            </p:nvSpPr>
            <p:spPr bwMode="auto">
              <a:xfrm>
                <a:off x="803" y="855"/>
                <a:ext cx="184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RT: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73734" name="Rectangle 6"/>
              <p:cNvSpPr>
                <a:spLocks noChangeArrowheads="1"/>
              </p:cNvSpPr>
              <p:nvPr/>
            </p:nvSpPr>
            <p:spPr bwMode="auto">
              <a:xfrm>
                <a:off x="956" y="855"/>
                <a:ext cx="500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rgbClr val="000096"/>
                    </a:solidFill>
                    <a:effectLst/>
                    <a:latin typeface="Arial" pitchFamily="34" charset="0"/>
                  </a:rPr>
                  <a:t>7.93 - 15.08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73735" name="Line 7"/>
              <p:cNvSpPr>
                <a:spLocks noChangeShapeType="1"/>
              </p:cNvSpPr>
              <p:nvPr/>
            </p:nvSpPr>
            <p:spPr bwMode="auto">
              <a:xfrm>
                <a:off x="1115" y="3479"/>
                <a:ext cx="315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36" name="Line 8"/>
              <p:cNvSpPr>
                <a:spLocks noChangeShapeType="1"/>
              </p:cNvSpPr>
              <p:nvPr/>
            </p:nvSpPr>
            <p:spPr bwMode="auto">
              <a:xfrm>
                <a:off x="1232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37" name="Line 9"/>
              <p:cNvSpPr>
                <a:spLocks noChangeShapeType="1"/>
              </p:cNvSpPr>
              <p:nvPr/>
            </p:nvSpPr>
            <p:spPr bwMode="auto">
              <a:xfrm>
                <a:off x="1319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38" name="Line 10"/>
              <p:cNvSpPr>
                <a:spLocks noChangeShapeType="1"/>
              </p:cNvSpPr>
              <p:nvPr/>
            </p:nvSpPr>
            <p:spPr bwMode="auto">
              <a:xfrm>
                <a:off x="1411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39" name="Line 11"/>
              <p:cNvSpPr>
                <a:spLocks noChangeShapeType="1"/>
              </p:cNvSpPr>
              <p:nvPr/>
            </p:nvSpPr>
            <p:spPr bwMode="auto">
              <a:xfrm>
                <a:off x="1498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40" name="Line 12"/>
              <p:cNvSpPr>
                <a:spLocks noChangeShapeType="1"/>
              </p:cNvSpPr>
              <p:nvPr/>
            </p:nvSpPr>
            <p:spPr bwMode="auto">
              <a:xfrm>
                <a:off x="1671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41" name="Line 13"/>
              <p:cNvSpPr>
                <a:spLocks noChangeShapeType="1"/>
              </p:cNvSpPr>
              <p:nvPr/>
            </p:nvSpPr>
            <p:spPr bwMode="auto">
              <a:xfrm>
                <a:off x="1763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42" name="Line 14"/>
              <p:cNvSpPr>
                <a:spLocks noChangeShapeType="1"/>
              </p:cNvSpPr>
              <p:nvPr/>
            </p:nvSpPr>
            <p:spPr bwMode="auto">
              <a:xfrm>
                <a:off x="1850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43" name="Line 15"/>
              <p:cNvSpPr>
                <a:spLocks noChangeShapeType="1"/>
              </p:cNvSpPr>
              <p:nvPr/>
            </p:nvSpPr>
            <p:spPr bwMode="auto">
              <a:xfrm>
                <a:off x="1937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44" name="Line 16"/>
              <p:cNvSpPr>
                <a:spLocks noChangeShapeType="1"/>
              </p:cNvSpPr>
              <p:nvPr/>
            </p:nvSpPr>
            <p:spPr bwMode="auto">
              <a:xfrm>
                <a:off x="2116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45" name="Line 17"/>
              <p:cNvSpPr>
                <a:spLocks noChangeShapeType="1"/>
              </p:cNvSpPr>
              <p:nvPr/>
            </p:nvSpPr>
            <p:spPr bwMode="auto">
              <a:xfrm>
                <a:off x="2202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46" name="Line 18"/>
              <p:cNvSpPr>
                <a:spLocks noChangeShapeType="1"/>
              </p:cNvSpPr>
              <p:nvPr/>
            </p:nvSpPr>
            <p:spPr bwMode="auto">
              <a:xfrm>
                <a:off x="2289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47" name="Line 19"/>
              <p:cNvSpPr>
                <a:spLocks noChangeShapeType="1"/>
              </p:cNvSpPr>
              <p:nvPr/>
            </p:nvSpPr>
            <p:spPr bwMode="auto">
              <a:xfrm>
                <a:off x="2376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48" name="Line 20"/>
              <p:cNvSpPr>
                <a:spLocks noChangeShapeType="1"/>
              </p:cNvSpPr>
              <p:nvPr/>
            </p:nvSpPr>
            <p:spPr bwMode="auto">
              <a:xfrm>
                <a:off x="2555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49" name="Line 21"/>
              <p:cNvSpPr>
                <a:spLocks noChangeShapeType="1"/>
              </p:cNvSpPr>
              <p:nvPr/>
            </p:nvSpPr>
            <p:spPr bwMode="auto">
              <a:xfrm>
                <a:off x="2642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50" name="Line 22"/>
              <p:cNvSpPr>
                <a:spLocks noChangeShapeType="1"/>
              </p:cNvSpPr>
              <p:nvPr/>
            </p:nvSpPr>
            <p:spPr bwMode="auto">
              <a:xfrm>
                <a:off x="2728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51" name="Line 23"/>
              <p:cNvSpPr>
                <a:spLocks noChangeShapeType="1"/>
              </p:cNvSpPr>
              <p:nvPr/>
            </p:nvSpPr>
            <p:spPr bwMode="auto">
              <a:xfrm>
                <a:off x="2820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52" name="Line 24"/>
              <p:cNvSpPr>
                <a:spLocks noChangeShapeType="1"/>
              </p:cNvSpPr>
              <p:nvPr/>
            </p:nvSpPr>
            <p:spPr bwMode="auto">
              <a:xfrm>
                <a:off x="2994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53" name="Line 25"/>
              <p:cNvSpPr>
                <a:spLocks noChangeShapeType="1"/>
              </p:cNvSpPr>
              <p:nvPr/>
            </p:nvSpPr>
            <p:spPr bwMode="auto">
              <a:xfrm>
                <a:off x="3081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54" name="Line 26"/>
              <p:cNvSpPr>
                <a:spLocks noChangeShapeType="1"/>
              </p:cNvSpPr>
              <p:nvPr/>
            </p:nvSpPr>
            <p:spPr bwMode="auto">
              <a:xfrm>
                <a:off x="3173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55" name="Line 27"/>
              <p:cNvSpPr>
                <a:spLocks noChangeShapeType="1"/>
              </p:cNvSpPr>
              <p:nvPr/>
            </p:nvSpPr>
            <p:spPr bwMode="auto">
              <a:xfrm>
                <a:off x="3260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56" name="Line 28"/>
              <p:cNvSpPr>
                <a:spLocks noChangeShapeType="1"/>
              </p:cNvSpPr>
              <p:nvPr/>
            </p:nvSpPr>
            <p:spPr bwMode="auto">
              <a:xfrm>
                <a:off x="3433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57" name="Line 29"/>
              <p:cNvSpPr>
                <a:spLocks noChangeShapeType="1"/>
              </p:cNvSpPr>
              <p:nvPr/>
            </p:nvSpPr>
            <p:spPr bwMode="auto">
              <a:xfrm>
                <a:off x="3525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58" name="Line 30"/>
              <p:cNvSpPr>
                <a:spLocks noChangeShapeType="1"/>
              </p:cNvSpPr>
              <p:nvPr/>
            </p:nvSpPr>
            <p:spPr bwMode="auto">
              <a:xfrm>
                <a:off x="3612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59" name="Line 31"/>
              <p:cNvSpPr>
                <a:spLocks noChangeShapeType="1"/>
              </p:cNvSpPr>
              <p:nvPr/>
            </p:nvSpPr>
            <p:spPr bwMode="auto">
              <a:xfrm>
                <a:off x="3699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60" name="Line 32"/>
              <p:cNvSpPr>
                <a:spLocks noChangeShapeType="1"/>
              </p:cNvSpPr>
              <p:nvPr/>
            </p:nvSpPr>
            <p:spPr bwMode="auto">
              <a:xfrm>
                <a:off x="3877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61" name="Line 33"/>
              <p:cNvSpPr>
                <a:spLocks noChangeShapeType="1"/>
              </p:cNvSpPr>
              <p:nvPr/>
            </p:nvSpPr>
            <p:spPr bwMode="auto">
              <a:xfrm>
                <a:off x="3964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62" name="Line 34"/>
              <p:cNvSpPr>
                <a:spLocks noChangeShapeType="1"/>
              </p:cNvSpPr>
              <p:nvPr/>
            </p:nvSpPr>
            <p:spPr bwMode="auto">
              <a:xfrm>
                <a:off x="4051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63" name="Line 35"/>
              <p:cNvSpPr>
                <a:spLocks noChangeShapeType="1"/>
              </p:cNvSpPr>
              <p:nvPr/>
            </p:nvSpPr>
            <p:spPr bwMode="auto">
              <a:xfrm>
                <a:off x="4138" y="3479"/>
                <a:ext cx="1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64" name="Line 36"/>
              <p:cNvSpPr>
                <a:spLocks noChangeShapeType="1"/>
              </p:cNvSpPr>
              <p:nvPr/>
            </p:nvSpPr>
            <p:spPr bwMode="auto">
              <a:xfrm>
                <a:off x="1125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65" name="Line 37"/>
              <p:cNvSpPr>
                <a:spLocks noChangeShapeType="1"/>
              </p:cNvSpPr>
              <p:nvPr/>
            </p:nvSpPr>
            <p:spPr bwMode="auto">
              <a:xfrm>
                <a:off x="1166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66" name="Line 38"/>
              <p:cNvSpPr>
                <a:spLocks noChangeShapeType="1"/>
              </p:cNvSpPr>
              <p:nvPr/>
            </p:nvSpPr>
            <p:spPr bwMode="auto">
              <a:xfrm>
                <a:off x="1191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67" name="Line 39"/>
              <p:cNvSpPr>
                <a:spLocks noChangeShapeType="1"/>
              </p:cNvSpPr>
              <p:nvPr/>
            </p:nvSpPr>
            <p:spPr bwMode="auto">
              <a:xfrm>
                <a:off x="1212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68" name="Line 40"/>
              <p:cNvSpPr>
                <a:spLocks noChangeShapeType="1"/>
              </p:cNvSpPr>
              <p:nvPr/>
            </p:nvSpPr>
            <p:spPr bwMode="auto">
              <a:xfrm>
                <a:off x="1253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69" name="Line 41"/>
              <p:cNvSpPr>
                <a:spLocks noChangeShapeType="1"/>
              </p:cNvSpPr>
              <p:nvPr/>
            </p:nvSpPr>
            <p:spPr bwMode="auto">
              <a:xfrm>
                <a:off x="1278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70" name="Line 42"/>
              <p:cNvSpPr>
                <a:spLocks noChangeShapeType="1"/>
              </p:cNvSpPr>
              <p:nvPr/>
            </p:nvSpPr>
            <p:spPr bwMode="auto">
              <a:xfrm>
                <a:off x="1299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71" name="Line 43"/>
              <p:cNvSpPr>
                <a:spLocks noChangeShapeType="1"/>
              </p:cNvSpPr>
              <p:nvPr/>
            </p:nvSpPr>
            <p:spPr bwMode="auto">
              <a:xfrm>
                <a:off x="1345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72" name="Line 44"/>
              <p:cNvSpPr>
                <a:spLocks noChangeShapeType="1"/>
              </p:cNvSpPr>
              <p:nvPr/>
            </p:nvSpPr>
            <p:spPr bwMode="auto">
              <a:xfrm>
                <a:off x="1365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73" name="Line 45"/>
              <p:cNvSpPr>
                <a:spLocks noChangeShapeType="1"/>
              </p:cNvSpPr>
              <p:nvPr/>
            </p:nvSpPr>
            <p:spPr bwMode="auto">
              <a:xfrm>
                <a:off x="1385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74" name="Line 46"/>
              <p:cNvSpPr>
                <a:spLocks noChangeShapeType="1"/>
              </p:cNvSpPr>
              <p:nvPr/>
            </p:nvSpPr>
            <p:spPr bwMode="auto">
              <a:xfrm>
                <a:off x="1431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75" name="Line 47"/>
              <p:cNvSpPr>
                <a:spLocks noChangeShapeType="1"/>
              </p:cNvSpPr>
              <p:nvPr/>
            </p:nvSpPr>
            <p:spPr bwMode="auto">
              <a:xfrm>
                <a:off x="1452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76" name="Line 48"/>
              <p:cNvSpPr>
                <a:spLocks noChangeShapeType="1"/>
              </p:cNvSpPr>
              <p:nvPr/>
            </p:nvSpPr>
            <p:spPr bwMode="auto">
              <a:xfrm>
                <a:off x="1477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77" name="Line 49"/>
              <p:cNvSpPr>
                <a:spLocks noChangeShapeType="1"/>
              </p:cNvSpPr>
              <p:nvPr/>
            </p:nvSpPr>
            <p:spPr bwMode="auto">
              <a:xfrm>
                <a:off x="1518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78" name="Line 50"/>
              <p:cNvSpPr>
                <a:spLocks noChangeShapeType="1"/>
              </p:cNvSpPr>
              <p:nvPr/>
            </p:nvSpPr>
            <p:spPr bwMode="auto">
              <a:xfrm>
                <a:off x="1544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79" name="Line 51"/>
              <p:cNvSpPr>
                <a:spLocks noChangeShapeType="1"/>
              </p:cNvSpPr>
              <p:nvPr/>
            </p:nvSpPr>
            <p:spPr bwMode="auto">
              <a:xfrm>
                <a:off x="1564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80" name="Line 52"/>
              <p:cNvSpPr>
                <a:spLocks noChangeShapeType="1"/>
              </p:cNvSpPr>
              <p:nvPr/>
            </p:nvSpPr>
            <p:spPr bwMode="auto">
              <a:xfrm>
                <a:off x="1605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81" name="Line 53"/>
              <p:cNvSpPr>
                <a:spLocks noChangeShapeType="1"/>
              </p:cNvSpPr>
              <p:nvPr/>
            </p:nvSpPr>
            <p:spPr bwMode="auto">
              <a:xfrm>
                <a:off x="1630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82" name="Line 54"/>
              <p:cNvSpPr>
                <a:spLocks noChangeShapeType="1"/>
              </p:cNvSpPr>
              <p:nvPr/>
            </p:nvSpPr>
            <p:spPr bwMode="auto">
              <a:xfrm>
                <a:off x="1651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83" name="Line 55"/>
              <p:cNvSpPr>
                <a:spLocks noChangeShapeType="1"/>
              </p:cNvSpPr>
              <p:nvPr/>
            </p:nvSpPr>
            <p:spPr bwMode="auto">
              <a:xfrm>
                <a:off x="1697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84" name="Line 56"/>
              <p:cNvSpPr>
                <a:spLocks noChangeShapeType="1"/>
              </p:cNvSpPr>
              <p:nvPr/>
            </p:nvSpPr>
            <p:spPr bwMode="auto">
              <a:xfrm>
                <a:off x="1717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85" name="Line 57"/>
              <p:cNvSpPr>
                <a:spLocks noChangeShapeType="1"/>
              </p:cNvSpPr>
              <p:nvPr/>
            </p:nvSpPr>
            <p:spPr bwMode="auto">
              <a:xfrm>
                <a:off x="1738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86" name="Line 58"/>
              <p:cNvSpPr>
                <a:spLocks noChangeShapeType="1"/>
              </p:cNvSpPr>
              <p:nvPr/>
            </p:nvSpPr>
            <p:spPr bwMode="auto">
              <a:xfrm>
                <a:off x="1784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87" name="Line 59"/>
              <p:cNvSpPr>
                <a:spLocks noChangeShapeType="1"/>
              </p:cNvSpPr>
              <p:nvPr/>
            </p:nvSpPr>
            <p:spPr bwMode="auto">
              <a:xfrm>
                <a:off x="1804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88" name="Line 60"/>
              <p:cNvSpPr>
                <a:spLocks noChangeShapeType="1"/>
              </p:cNvSpPr>
              <p:nvPr/>
            </p:nvSpPr>
            <p:spPr bwMode="auto">
              <a:xfrm>
                <a:off x="1830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89" name="Line 61"/>
              <p:cNvSpPr>
                <a:spLocks noChangeShapeType="1"/>
              </p:cNvSpPr>
              <p:nvPr/>
            </p:nvSpPr>
            <p:spPr bwMode="auto">
              <a:xfrm>
                <a:off x="1871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90" name="Line 62"/>
              <p:cNvSpPr>
                <a:spLocks noChangeShapeType="1"/>
              </p:cNvSpPr>
              <p:nvPr/>
            </p:nvSpPr>
            <p:spPr bwMode="auto">
              <a:xfrm>
                <a:off x="1896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91" name="Line 63"/>
              <p:cNvSpPr>
                <a:spLocks noChangeShapeType="1"/>
              </p:cNvSpPr>
              <p:nvPr/>
            </p:nvSpPr>
            <p:spPr bwMode="auto">
              <a:xfrm>
                <a:off x="1916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92" name="Line 64"/>
              <p:cNvSpPr>
                <a:spLocks noChangeShapeType="1"/>
              </p:cNvSpPr>
              <p:nvPr/>
            </p:nvSpPr>
            <p:spPr bwMode="auto">
              <a:xfrm>
                <a:off x="1957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93" name="Line 65"/>
              <p:cNvSpPr>
                <a:spLocks noChangeShapeType="1"/>
              </p:cNvSpPr>
              <p:nvPr/>
            </p:nvSpPr>
            <p:spPr bwMode="auto">
              <a:xfrm>
                <a:off x="1983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94" name="Line 66"/>
              <p:cNvSpPr>
                <a:spLocks noChangeShapeType="1"/>
              </p:cNvSpPr>
              <p:nvPr/>
            </p:nvSpPr>
            <p:spPr bwMode="auto">
              <a:xfrm>
                <a:off x="2003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95" name="Line 67"/>
              <p:cNvSpPr>
                <a:spLocks noChangeShapeType="1"/>
              </p:cNvSpPr>
              <p:nvPr/>
            </p:nvSpPr>
            <p:spPr bwMode="auto">
              <a:xfrm>
                <a:off x="2049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96" name="Line 68"/>
              <p:cNvSpPr>
                <a:spLocks noChangeShapeType="1"/>
              </p:cNvSpPr>
              <p:nvPr/>
            </p:nvSpPr>
            <p:spPr bwMode="auto">
              <a:xfrm>
                <a:off x="2070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97" name="Line 69"/>
              <p:cNvSpPr>
                <a:spLocks noChangeShapeType="1"/>
              </p:cNvSpPr>
              <p:nvPr/>
            </p:nvSpPr>
            <p:spPr bwMode="auto">
              <a:xfrm>
                <a:off x="2090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98" name="Line 70"/>
              <p:cNvSpPr>
                <a:spLocks noChangeShapeType="1"/>
              </p:cNvSpPr>
              <p:nvPr/>
            </p:nvSpPr>
            <p:spPr bwMode="auto">
              <a:xfrm>
                <a:off x="2136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99" name="Line 71"/>
              <p:cNvSpPr>
                <a:spLocks noChangeShapeType="1"/>
              </p:cNvSpPr>
              <p:nvPr/>
            </p:nvSpPr>
            <p:spPr bwMode="auto">
              <a:xfrm>
                <a:off x="2156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00" name="Line 72"/>
              <p:cNvSpPr>
                <a:spLocks noChangeShapeType="1"/>
              </p:cNvSpPr>
              <p:nvPr/>
            </p:nvSpPr>
            <p:spPr bwMode="auto">
              <a:xfrm>
                <a:off x="2182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01" name="Line 73"/>
              <p:cNvSpPr>
                <a:spLocks noChangeShapeType="1"/>
              </p:cNvSpPr>
              <p:nvPr/>
            </p:nvSpPr>
            <p:spPr bwMode="auto">
              <a:xfrm>
                <a:off x="2223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02" name="Line 74"/>
              <p:cNvSpPr>
                <a:spLocks noChangeShapeType="1"/>
              </p:cNvSpPr>
              <p:nvPr/>
            </p:nvSpPr>
            <p:spPr bwMode="auto">
              <a:xfrm>
                <a:off x="2248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03" name="Line 75"/>
              <p:cNvSpPr>
                <a:spLocks noChangeShapeType="1"/>
              </p:cNvSpPr>
              <p:nvPr/>
            </p:nvSpPr>
            <p:spPr bwMode="auto">
              <a:xfrm>
                <a:off x="2269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04" name="Line 76"/>
              <p:cNvSpPr>
                <a:spLocks noChangeShapeType="1"/>
              </p:cNvSpPr>
              <p:nvPr/>
            </p:nvSpPr>
            <p:spPr bwMode="auto">
              <a:xfrm>
                <a:off x="2310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05" name="Line 77"/>
              <p:cNvSpPr>
                <a:spLocks noChangeShapeType="1"/>
              </p:cNvSpPr>
              <p:nvPr/>
            </p:nvSpPr>
            <p:spPr bwMode="auto">
              <a:xfrm>
                <a:off x="2335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06" name="Line 78"/>
              <p:cNvSpPr>
                <a:spLocks noChangeShapeType="1"/>
              </p:cNvSpPr>
              <p:nvPr/>
            </p:nvSpPr>
            <p:spPr bwMode="auto">
              <a:xfrm>
                <a:off x="2356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07" name="Line 79"/>
              <p:cNvSpPr>
                <a:spLocks noChangeShapeType="1"/>
              </p:cNvSpPr>
              <p:nvPr/>
            </p:nvSpPr>
            <p:spPr bwMode="auto">
              <a:xfrm>
                <a:off x="2402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08" name="Line 80"/>
              <p:cNvSpPr>
                <a:spLocks noChangeShapeType="1"/>
              </p:cNvSpPr>
              <p:nvPr/>
            </p:nvSpPr>
            <p:spPr bwMode="auto">
              <a:xfrm>
                <a:off x="2422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09" name="Line 81"/>
              <p:cNvSpPr>
                <a:spLocks noChangeShapeType="1"/>
              </p:cNvSpPr>
              <p:nvPr/>
            </p:nvSpPr>
            <p:spPr bwMode="auto">
              <a:xfrm>
                <a:off x="2442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10" name="Line 82"/>
              <p:cNvSpPr>
                <a:spLocks noChangeShapeType="1"/>
              </p:cNvSpPr>
              <p:nvPr/>
            </p:nvSpPr>
            <p:spPr bwMode="auto">
              <a:xfrm>
                <a:off x="2488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11" name="Line 83"/>
              <p:cNvSpPr>
                <a:spLocks noChangeShapeType="1"/>
              </p:cNvSpPr>
              <p:nvPr/>
            </p:nvSpPr>
            <p:spPr bwMode="auto">
              <a:xfrm>
                <a:off x="2509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12" name="Line 84"/>
              <p:cNvSpPr>
                <a:spLocks noChangeShapeType="1"/>
              </p:cNvSpPr>
              <p:nvPr/>
            </p:nvSpPr>
            <p:spPr bwMode="auto">
              <a:xfrm>
                <a:off x="2534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13" name="Line 85"/>
              <p:cNvSpPr>
                <a:spLocks noChangeShapeType="1"/>
              </p:cNvSpPr>
              <p:nvPr/>
            </p:nvSpPr>
            <p:spPr bwMode="auto">
              <a:xfrm>
                <a:off x="2575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14" name="Line 86"/>
              <p:cNvSpPr>
                <a:spLocks noChangeShapeType="1"/>
              </p:cNvSpPr>
              <p:nvPr/>
            </p:nvSpPr>
            <p:spPr bwMode="auto">
              <a:xfrm>
                <a:off x="2601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15" name="Line 87"/>
              <p:cNvSpPr>
                <a:spLocks noChangeShapeType="1"/>
              </p:cNvSpPr>
              <p:nvPr/>
            </p:nvSpPr>
            <p:spPr bwMode="auto">
              <a:xfrm>
                <a:off x="2621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16" name="Line 88"/>
              <p:cNvSpPr>
                <a:spLocks noChangeShapeType="1"/>
              </p:cNvSpPr>
              <p:nvPr/>
            </p:nvSpPr>
            <p:spPr bwMode="auto">
              <a:xfrm>
                <a:off x="2662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17" name="Line 89"/>
              <p:cNvSpPr>
                <a:spLocks noChangeShapeType="1"/>
              </p:cNvSpPr>
              <p:nvPr/>
            </p:nvSpPr>
            <p:spPr bwMode="auto">
              <a:xfrm>
                <a:off x="2688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18" name="Line 90"/>
              <p:cNvSpPr>
                <a:spLocks noChangeShapeType="1"/>
              </p:cNvSpPr>
              <p:nvPr/>
            </p:nvSpPr>
            <p:spPr bwMode="auto">
              <a:xfrm>
                <a:off x="2708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19" name="Line 91"/>
              <p:cNvSpPr>
                <a:spLocks noChangeShapeType="1"/>
              </p:cNvSpPr>
              <p:nvPr/>
            </p:nvSpPr>
            <p:spPr bwMode="auto">
              <a:xfrm>
                <a:off x="2754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20" name="Line 92"/>
              <p:cNvSpPr>
                <a:spLocks noChangeShapeType="1"/>
              </p:cNvSpPr>
              <p:nvPr/>
            </p:nvSpPr>
            <p:spPr bwMode="auto">
              <a:xfrm>
                <a:off x="2774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21" name="Line 93"/>
              <p:cNvSpPr>
                <a:spLocks noChangeShapeType="1"/>
              </p:cNvSpPr>
              <p:nvPr/>
            </p:nvSpPr>
            <p:spPr bwMode="auto">
              <a:xfrm>
                <a:off x="2795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22" name="Line 94"/>
              <p:cNvSpPr>
                <a:spLocks noChangeShapeType="1"/>
              </p:cNvSpPr>
              <p:nvPr/>
            </p:nvSpPr>
            <p:spPr bwMode="auto">
              <a:xfrm>
                <a:off x="2841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23" name="Line 95"/>
              <p:cNvSpPr>
                <a:spLocks noChangeShapeType="1"/>
              </p:cNvSpPr>
              <p:nvPr/>
            </p:nvSpPr>
            <p:spPr bwMode="auto">
              <a:xfrm>
                <a:off x="2861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24" name="Line 96"/>
              <p:cNvSpPr>
                <a:spLocks noChangeShapeType="1"/>
              </p:cNvSpPr>
              <p:nvPr/>
            </p:nvSpPr>
            <p:spPr bwMode="auto">
              <a:xfrm>
                <a:off x="2887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25" name="Line 97"/>
              <p:cNvSpPr>
                <a:spLocks noChangeShapeType="1"/>
              </p:cNvSpPr>
              <p:nvPr/>
            </p:nvSpPr>
            <p:spPr bwMode="auto">
              <a:xfrm>
                <a:off x="2928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26" name="Line 98"/>
              <p:cNvSpPr>
                <a:spLocks noChangeShapeType="1"/>
              </p:cNvSpPr>
              <p:nvPr/>
            </p:nvSpPr>
            <p:spPr bwMode="auto">
              <a:xfrm>
                <a:off x="2953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27" name="Line 99"/>
              <p:cNvSpPr>
                <a:spLocks noChangeShapeType="1"/>
              </p:cNvSpPr>
              <p:nvPr/>
            </p:nvSpPr>
            <p:spPr bwMode="auto">
              <a:xfrm>
                <a:off x="2974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28" name="Line 100"/>
              <p:cNvSpPr>
                <a:spLocks noChangeShapeType="1"/>
              </p:cNvSpPr>
              <p:nvPr/>
            </p:nvSpPr>
            <p:spPr bwMode="auto">
              <a:xfrm>
                <a:off x="3014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29" name="Line 101"/>
              <p:cNvSpPr>
                <a:spLocks noChangeShapeType="1"/>
              </p:cNvSpPr>
              <p:nvPr/>
            </p:nvSpPr>
            <p:spPr bwMode="auto">
              <a:xfrm>
                <a:off x="3040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30" name="Line 102"/>
              <p:cNvSpPr>
                <a:spLocks noChangeShapeType="1"/>
              </p:cNvSpPr>
              <p:nvPr/>
            </p:nvSpPr>
            <p:spPr bwMode="auto">
              <a:xfrm>
                <a:off x="3060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31" name="Line 103"/>
              <p:cNvSpPr>
                <a:spLocks noChangeShapeType="1"/>
              </p:cNvSpPr>
              <p:nvPr/>
            </p:nvSpPr>
            <p:spPr bwMode="auto">
              <a:xfrm>
                <a:off x="3106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32" name="Line 104"/>
              <p:cNvSpPr>
                <a:spLocks noChangeShapeType="1"/>
              </p:cNvSpPr>
              <p:nvPr/>
            </p:nvSpPr>
            <p:spPr bwMode="auto">
              <a:xfrm>
                <a:off x="3127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33" name="Line 105"/>
              <p:cNvSpPr>
                <a:spLocks noChangeShapeType="1"/>
              </p:cNvSpPr>
              <p:nvPr/>
            </p:nvSpPr>
            <p:spPr bwMode="auto">
              <a:xfrm>
                <a:off x="3147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34" name="Line 106"/>
              <p:cNvSpPr>
                <a:spLocks noChangeShapeType="1"/>
              </p:cNvSpPr>
              <p:nvPr/>
            </p:nvSpPr>
            <p:spPr bwMode="auto">
              <a:xfrm>
                <a:off x="3193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35" name="Line 107"/>
              <p:cNvSpPr>
                <a:spLocks noChangeShapeType="1"/>
              </p:cNvSpPr>
              <p:nvPr/>
            </p:nvSpPr>
            <p:spPr bwMode="auto">
              <a:xfrm>
                <a:off x="3214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36" name="Line 108"/>
              <p:cNvSpPr>
                <a:spLocks noChangeShapeType="1"/>
              </p:cNvSpPr>
              <p:nvPr/>
            </p:nvSpPr>
            <p:spPr bwMode="auto">
              <a:xfrm>
                <a:off x="3239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37" name="Line 109"/>
              <p:cNvSpPr>
                <a:spLocks noChangeShapeType="1"/>
              </p:cNvSpPr>
              <p:nvPr/>
            </p:nvSpPr>
            <p:spPr bwMode="auto">
              <a:xfrm>
                <a:off x="3280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38" name="Line 110"/>
              <p:cNvSpPr>
                <a:spLocks noChangeShapeType="1"/>
              </p:cNvSpPr>
              <p:nvPr/>
            </p:nvSpPr>
            <p:spPr bwMode="auto">
              <a:xfrm>
                <a:off x="3305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39" name="Line 111"/>
              <p:cNvSpPr>
                <a:spLocks noChangeShapeType="1"/>
              </p:cNvSpPr>
              <p:nvPr/>
            </p:nvSpPr>
            <p:spPr bwMode="auto">
              <a:xfrm>
                <a:off x="3326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40" name="Line 112"/>
              <p:cNvSpPr>
                <a:spLocks noChangeShapeType="1"/>
              </p:cNvSpPr>
              <p:nvPr/>
            </p:nvSpPr>
            <p:spPr bwMode="auto">
              <a:xfrm>
                <a:off x="3367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41" name="Line 113"/>
              <p:cNvSpPr>
                <a:spLocks noChangeShapeType="1"/>
              </p:cNvSpPr>
              <p:nvPr/>
            </p:nvSpPr>
            <p:spPr bwMode="auto">
              <a:xfrm>
                <a:off x="3392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42" name="Line 114"/>
              <p:cNvSpPr>
                <a:spLocks noChangeShapeType="1"/>
              </p:cNvSpPr>
              <p:nvPr/>
            </p:nvSpPr>
            <p:spPr bwMode="auto">
              <a:xfrm>
                <a:off x="3413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43" name="Line 115"/>
              <p:cNvSpPr>
                <a:spLocks noChangeShapeType="1"/>
              </p:cNvSpPr>
              <p:nvPr/>
            </p:nvSpPr>
            <p:spPr bwMode="auto">
              <a:xfrm>
                <a:off x="3459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44" name="Line 116"/>
              <p:cNvSpPr>
                <a:spLocks noChangeShapeType="1"/>
              </p:cNvSpPr>
              <p:nvPr/>
            </p:nvSpPr>
            <p:spPr bwMode="auto">
              <a:xfrm>
                <a:off x="3479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45" name="Line 117"/>
              <p:cNvSpPr>
                <a:spLocks noChangeShapeType="1"/>
              </p:cNvSpPr>
              <p:nvPr/>
            </p:nvSpPr>
            <p:spPr bwMode="auto">
              <a:xfrm>
                <a:off x="3500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46" name="Line 118"/>
              <p:cNvSpPr>
                <a:spLocks noChangeShapeType="1"/>
              </p:cNvSpPr>
              <p:nvPr/>
            </p:nvSpPr>
            <p:spPr bwMode="auto">
              <a:xfrm>
                <a:off x="3546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47" name="Line 119"/>
              <p:cNvSpPr>
                <a:spLocks noChangeShapeType="1"/>
              </p:cNvSpPr>
              <p:nvPr/>
            </p:nvSpPr>
            <p:spPr bwMode="auto">
              <a:xfrm>
                <a:off x="3566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48" name="Line 120"/>
              <p:cNvSpPr>
                <a:spLocks noChangeShapeType="1"/>
              </p:cNvSpPr>
              <p:nvPr/>
            </p:nvSpPr>
            <p:spPr bwMode="auto">
              <a:xfrm>
                <a:off x="3591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49" name="Line 121"/>
              <p:cNvSpPr>
                <a:spLocks noChangeShapeType="1"/>
              </p:cNvSpPr>
              <p:nvPr/>
            </p:nvSpPr>
            <p:spPr bwMode="auto">
              <a:xfrm>
                <a:off x="3632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50" name="Line 122"/>
              <p:cNvSpPr>
                <a:spLocks noChangeShapeType="1"/>
              </p:cNvSpPr>
              <p:nvPr/>
            </p:nvSpPr>
            <p:spPr bwMode="auto">
              <a:xfrm>
                <a:off x="3658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51" name="Line 123"/>
              <p:cNvSpPr>
                <a:spLocks noChangeShapeType="1"/>
              </p:cNvSpPr>
              <p:nvPr/>
            </p:nvSpPr>
            <p:spPr bwMode="auto">
              <a:xfrm>
                <a:off x="3678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52" name="Line 124"/>
              <p:cNvSpPr>
                <a:spLocks noChangeShapeType="1"/>
              </p:cNvSpPr>
              <p:nvPr/>
            </p:nvSpPr>
            <p:spPr bwMode="auto">
              <a:xfrm>
                <a:off x="3719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53" name="Line 125"/>
              <p:cNvSpPr>
                <a:spLocks noChangeShapeType="1"/>
              </p:cNvSpPr>
              <p:nvPr/>
            </p:nvSpPr>
            <p:spPr bwMode="auto">
              <a:xfrm>
                <a:off x="3745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54" name="Line 126"/>
              <p:cNvSpPr>
                <a:spLocks noChangeShapeType="1"/>
              </p:cNvSpPr>
              <p:nvPr/>
            </p:nvSpPr>
            <p:spPr bwMode="auto">
              <a:xfrm>
                <a:off x="3765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55" name="Line 127"/>
              <p:cNvSpPr>
                <a:spLocks noChangeShapeType="1"/>
              </p:cNvSpPr>
              <p:nvPr/>
            </p:nvSpPr>
            <p:spPr bwMode="auto">
              <a:xfrm>
                <a:off x="3811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56" name="Line 128"/>
              <p:cNvSpPr>
                <a:spLocks noChangeShapeType="1"/>
              </p:cNvSpPr>
              <p:nvPr/>
            </p:nvSpPr>
            <p:spPr bwMode="auto">
              <a:xfrm>
                <a:off x="3831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57" name="Line 129"/>
              <p:cNvSpPr>
                <a:spLocks noChangeShapeType="1"/>
              </p:cNvSpPr>
              <p:nvPr/>
            </p:nvSpPr>
            <p:spPr bwMode="auto">
              <a:xfrm>
                <a:off x="3852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58" name="Line 130"/>
              <p:cNvSpPr>
                <a:spLocks noChangeShapeType="1"/>
              </p:cNvSpPr>
              <p:nvPr/>
            </p:nvSpPr>
            <p:spPr bwMode="auto">
              <a:xfrm>
                <a:off x="3898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59" name="Line 131"/>
              <p:cNvSpPr>
                <a:spLocks noChangeShapeType="1"/>
              </p:cNvSpPr>
              <p:nvPr/>
            </p:nvSpPr>
            <p:spPr bwMode="auto">
              <a:xfrm>
                <a:off x="3918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60" name="Line 132"/>
              <p:cNvSpPr>
                <a:spLocks noChangeShapeType="1"/>
              </p:cNvSpPr>
              <p:nvPr/>
            </p:nvSpPr>
            <p:spPr bwMode="auto">
              <a:xfrm>
                <a:off x="3944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61" name="Line 133"/>
              <p:cNvSpPr>
                <a:spLocks noChangeShapeType="1"/>
              </p:cNvSpPr>
              <p:nvPr/>
            </p:nvSpPr>
            <p:spPr bwMode="auto">
              <a:xfrm>
                <a:off x="3985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62" name="Line 134"/>
              <p:cNvSpPr>
                <a:spLocks noChangeShapeType="1"/>
              </p:cNvSpPr>
              <p:nvPr/>
            </p:nvSpPr>
            <p:spPr bwMode="auto">
              <a:xfrm>
                <a:off x="4010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63" name="Line 135"/>
              <p:cNvSpPr>
                <a:spLocks noChangeShapeType="1"/>
              </p:cNvSpPr>
              <p:nvPr/>
            </p:nvSpPr>
            <p:spPr bwMode="auto">
              <a:xfrm>
                <a:off x="4031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64" name="Line 136"/>
              <p:cNvSpPr>
                <a:spLocks noChangeShapeType="1"/>
              </p:cNvSpPr>
              <p:nvPr/>
            </p:nvSpPr>
            <p:spPr bwMode="auto">
              <a:xfrm>
                <a:off x="4072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65" name="Line 137"/>
              <p:cNvSpPr>
                <a:spLocks noChangeShapeType="1"/>
              </p:cNvSpPr>
              <p:nvPr/>
            </p:nvSpPr>
            <p:spPr bwMode="auto">
              <a:xfrm>
                <a:off x="4097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66" name="Line 138"/>
              <p:cNvSpPr>
                <a:spLocks noChangeShapeType="1"/>
              </p:cNvSpPr>
              <p:nvPr/>
            </p:nvSpPr>
            <p:spPr bwMode="auto">
              <a:xfrm>
                <a:off x="4117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67" name="Line 139"/>
              <p:cNvSpPr>
                <a:spLocks noChangeShapeType="1"/>
              </p:cNvSpPr>
              <p:nvPr/>
            </p:nvSpPr>
            <p:spPr bwMode="auto">
              <a:xfrm>
                <a:off x="4163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68" name="Line 140"/>
              <p:cNvSpPr>
                <a:spLocks noChangeShapeType="1"/>
              </p:cNvSpPr>
              <p:nvPr/>
            </p:nvSpPr>
            <p:spPr bwMode="auto">
              <a:xfrm>
                <a:off x="4184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69" name="Line 141"/>
              <p:cNvSpPr>
                <a:spLocks noChangeShapeType="1"/>
              </p:cNvSpPr>
              <p:nvPr/>
            </p:nvSpPr>
            <p:spPr bwMode="auto">
              <a:xfrm>
                <a:off x="4204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70" name="Line 142"/>
              <p:cNvSpPr>
                <a:spLocks noChangeShapeType="1"/>
              </p:cNvSpPr>
              <p:nvPr/>
            </p:nvSpPr>
            <p:spPr bwMode="auto">
              <a:xfrm>
                <a:off x="4250" y="3479"/>
                <a:ext cx="1" cy="1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71" name="Line 143"/>
              <p:cNvSpPr>
                <a:spLocks noChangeShapeType="1"/>
              </p:cNvSpPr>
              <p:nvPr/>
            </p:nvSpPr>
            <p:spPr bwMode="auto">
              <a:xfrm>
                <a:off x="1145" y="3479"/>
                <a:ext cx="1" cy="5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72" name="Rectangle 144"/>
              <p:cNvSpPr>
                <a:spLocks noChangeArrowheads="1"/>
              </p:cNvSpPr>
              <p:nvPr/>
            </p:nvSpPr>
            <p:spPr bwMode="auto">
              <a:xfrm>
                <a:off x="1102" y="3530"/>
                <a:ext cx="86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8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73873" name="Line 145"/>
              <p:cNvSpPr>
                <a:spLocks noChangeShapeType="1"/>
              </p:cNvSpPr>
              <p:nvPr/>
            </p:nvSpPr>
            <p:spPr bwMode="auto">
              <a:xfrm>
                <a:off x="1585" y="3479"/>
                <a:ext cx="1" cy="5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74" name="Rectangle 146"/>
              <p:cNvSpPr>
                <a:spLocks noChangeArrowheads="1"/>
              </p:cNvSpPr>
              <p:nvPr/>
            </p:nvSpPr>
            <p:spPr bwMode="auto">
              <a:xfrm>
                <a:off x="1542" y="3530"/>
                <a:ext cx="86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9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73875" name="Line 147"/>
              <p:cNvSpPr>
                <a:spLocks noChangeShapeType="1"/>
              </p:cNvSpPr>
              <p:nvPr/>
            </p:nvSpPr>
            <p:spPr bwMode="auto">
              <a:xfrm>
                <a:off x="2024" y="3479"/>
                <a:ext cx="1" cy="5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76" name="Rectangle 148"/>
              <p:cNvSpPr>
                <a:spLocks noChangeArrowheads="1"/>
              </p:cNvSpPr>
              <p:nvPr/>
            </p:nvSpPr>
            <p:spPr bwMode="auto">
              <a:xfrm>
                <a:off x="1955" y="3530"/>
                <a:ext cx="138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10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73877" name="Line 149"/>
              <p:cNvSpPr>
                <a:spLocks noChangeShapeType="1"/>
              </p:cNvSpPr>
              <p:nvPr/>
            </p:nvSpPr>
            <p:spPr bwMode="auto">
              <a:xfrm>
                <a:off x="2468" y="3479"/>
                <a:ext cx="1" cy="5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78" name="Rectangle 150"/>
              <p:cNvSpPr>
                <a:spLocks noChangeArrowheads="1"/>
              </p:cNvSpPr>
              <p:nvPr/>
            </p:nvSpPr>
            <p:spPr bwMode="auto">
              <a:xfrm>
                <a:off x="2399" y="3530"/>
                <a:ext cx="138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11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73879" name="Line 151"/>
              <p:cNvSpPr>
                <a:spLocks noChangeShapeType="1"/>
              </p:cNvSpPr>
              <p:nvPr/>
            </p:nvSpPr>
            <p:spPr bwMode="auto">
              <a:xfrm>
                <a:off x="2907" y="3479"/>
                <a:ext cx="1" cy="5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80" name="Rectangle 152"/>
              <p:cNvSpPr>
                <a:spLocks noChangeArrowheads="1"/>
              </p:cNvSpPr>
              <p:nvPr/>
            </p:nvSpPr>
            <p:spPr bwMode="auto">
              <a:xfrm>
                <a:off x="2838" y="3530"/>
                <a:ext cx="138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12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73881" name="Line 153"/>
              <p:cNvSpPr>
                <a:spLocks noChangeShapeType="1"/>
              </p:cNvSpPr>
              <p:nvPr/>
            </p:nvSpPr>
            <p:spPr bwMode="auto">
              <a:xfrm>
                <a:off x="3346" y="3479"/>
                <a:ext cx="1" cy="5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82" name="Rectangle 154"/>
              <p:cNvSpPr>
                <a:spLocks noChangeArrowheads="1"/>
              </p:cNvSpPr>
              <p:nvPr/>
            </p:nvSpPr>
            <p:spPr bwMode="auto">
              <a:xfrm>
                <a:off x="3277" y="3530"/>
                <a:ext cx="138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13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73883" name="Line 155"/>
              <p:cNvSpPr>
                <a:spLocks noChangeShapeType="1"/>
              </p:cNvSpPr>
              <p:nvPr/>
            </p:nvSpPr>
            <p:spPr bwMode="auto">
              <a:xfrm>
                <a:off x="3786" y="3479"/>
                <a:ext cx="1" cy="5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84" name="Rectangle 156"/>
              <p:cNvSpPr>
                <a:spLocks noChangeArrowheads="1"/>
              </p:cNvSpPr>
              <p:nvPr/>
            </p:nvSpPr>
            <p:spPr bwMode="auto">
              <a:xfrm>
                <a:off x="3717" y="3530"/>
                <a:ext cx="138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14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73885" name="Line 157"/>
              <p:cNvSpPr>
                <a:spLocks noChangeShapeType="1"/>
              </p:cNvSpPr>
              <p:nvPr/>
            </p:nvSpPr>
            <p:spPr bwMode="auto">
              <a:xfrm>
                <a:off x="4230" y="3479"/>
                <a:ext cx="1" cy="5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86" name="Rectangle 158"/>
              <p:cNvSpPr>
                <a:spLocks noChangeArrowheads="1"/>
              </p:cNvSpPr>
              <p:nvPr/>
            </p:nvSpPr>
            <p:spPr bwMode="auto">
              <a:xfrm>
                <a:off x="4161" y="3530"/>
                <a:ext cx="138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15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73887" name="Rectangle 159"/>
              <p:cNvSpPr>
                <a:spLocks noChangeArrowheads="1"/>
              </p:cNvSpPr>
              <p:nvPr/>
            </p:nvSpPr>
            <p:spPr bwMode="auto">
              <a:xfrm>
                <a:off x="2458" y="3637"/>
                <a:ext cx="460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Time (min)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73888" name="Line 160"/>
              <p:cNvSpPr>
                <a:spLocks noChangeShapeType="1"/>
              </p:cNvSpPr>
              <p:nvPr/>
            </p:nvSpPr>
            <p:spPr bwMode="auto">
              <a:xfrm flipV="1">
                <a:off x="1115" y="2310"/>
                <a:ext cx="1" cy="116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89" name="Line 161"/>
              <p:cNvSpPr>
                <a:spLocks noChangeShapeType="1"/>
              </p:cNvSpPr>
              <p:nvPr/>
            </p:nvSpPr>
            <p:spPr bwMode="auto">
              <a:xfrm flipH="1">
                <a:off x="1079" y="3418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90" name="Line 162"/>
              <p:cNvSpPr>
                <a:spLocks noChangeShapeType="1"/>
              </p:cNvSpPr>
              <p:nvPr/>
            </p:nvSpPr>
            <p:spPr bwMode="auto">
              <a:xfrm flipH="1">
                <a:off x="1079" y="3362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91" name="Line 163"/>
              <p:cNvSpPr>
                <a:spLocks noChangeShapeType="1"/>
              </p:cNvSpPr>
              <p:nvPr/>
            </p:nvSpPr>
            <p:spPr bwMode="auto">
              <a:xfrm flipH="1">
                <a:off x="1079" y="3300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92" name="Line 164"/>
              <p:cNvSpPr>
                <a:spLocks noChangeShapeType="1"/>
              </p:cNvSpPr>
              <p:nvPr/>
            </p:nvSpPr>
            <p:spPr bwMode="auto">
              <a:xfrm flipH="1">
                <a:off x="1079" y="3183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93" name="Line 165"/>
              <p:cNvSpPr>
                <a:spLocks noChangeShapeType="1"/>
              </p:cNvSpPr>
              <p:nvPr/>
            </p:nvSpPr>
            <p:spPr bwMode="auto">
              <a:xfrm flipH="1">
                <a:off x="1079" y="3127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94" name="Line 166"/>
              <p:cNvSpPr>
                <a:spLocks noChangeShapeType="1"/>
              </p:cNvSpPr>
              <p:nvPr/>
            </p:nvSpPr>
            <p:spPr bwMode="auto">
              <a:xfrm flipH="1">
                <a:off x="1079" y="3071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95" name="Line 167"/>
              <p:cNvSpPr>
                <a:spLocks noChangeShapeType="1"/>
              </p:cNvSpPr>
              <p:nvPr/>
            </p:nvSpPr>
            <p:spPr bwMode="auto">
              <a:xfrm flipH="1">
                <a:off x="1079" y="2953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96" name="Line 168"/>
              <p:cNvSpPr>
                <a:spLocks noChangeShapeType="1"/>
              </p:cNvSpPr>
              <p:nvPr/>
            </p:nvSpPr>
            <p:spPr bwMode="auto">
              <a:xfrm flipH="1">
                <a:off x="1079" y="2892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97" name="Line 169"/>
              <p:cNvSpPr>
                <a:spLocks noChangeShapeType="1"/>
              </p:cNvSpPr>
              <p:nvPr/>
            </p:nvSpPr>
            <p:spPr bwMode="auto">
              <a:xfrm flipH="1">
                <a:off x="1079" y="2836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98" name="Line 170"/>
              <p:cNvSpPr>
                <a:spLocks noChangeShapeType="1"/>
              </p:cNvSpPr>
              <p:nvPr/>
            </p:nvSpPr>
            <p:spPr bwMode="auto">
              <a:xfrm flipH="1">
                <a:off x="1079" y="2718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99" name="Line 171"/>
              <p:cNvSpPr>
                <a:spLocks noChangeShapeType="1"/>
              </p:cNvSpPr>
              <p:nvPr/>
            </p:nvSpPr>
            <p:spPr bwMode="auto">
              <a:xfrm flipH="1">
                <a:off x="1079" y="2662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00" name="Line 172"/>
              <p:cNvSpPr>
                <a:spLocks noChangeShapeType="1"/>
              </p:cNvSpPr>
              <p:nvPr/>
            </p:nvSpPr>
            <p:spPr bwMode="auto">
              <a:xfrm flipH="1">
                <a:off x="1079" y="2601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01" name="Line 173"/>
              <p:cNvSpPr>
                <a:spLocks noChangeShapeType="1"/>
              </p:cNvSpPr>
              <p:nvPr/>
            </p:nvSpPr>
            <p:spPr bwMode="auto">
              <a:xfrm flipH="1">
                <a:off x="1079" y="2489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02" name="Line 174"/>
              <p:cNvSpPr>
                <a:spLocks noChangeShapeType="1"/>
              </p:cNvSpPr>
              <p:nvPr/>
            </p:nvSpPr>
            <p:spPr bwMode="auto">
              <a:xfrm flipH="1">
                <a:off x="1079" y="2428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03" name="Line 175"/>
              <p:cNvSpPr>
                <a:spLocks noChangeShapeType="1"/>
              </p:cNvSpPr>
              <p:nvPr/>
            </p:nvSpPr>
            <p:spPr bwMode="auto">
              <a:xfrm flipH="1">
                <a:off x="1079" y="2371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04" name="Line 176"/>
              <p:cNvSpPr>
                <a:spLocks noChangeShapeType="1"/>
              </p:cNvSpPr>
              <p:nvPr/>
            </p:nvSpPr>
            <p:spPr bwMode="auto">
              <a:xfrm flipH="1">
                <a:off x="1064" y="3474"/>
                <a:ext cx="5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05" name="Rectangle 177"/>
              <p:cNvSpPr>
                <a:spLocks noChangeArrowheads="1"/>
              </p:cNvSpPr>
              <p:nvPr/>
            </p:nvSpPr>
            <p:spPr bwMode="auto">
              <a:xfrm>
                <a:off x="977" y="3434"/>
                <a:ext cx="87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0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73906" name="Line 178"/>
              <p:cNvSpPr>
                <a:spLocks noChangeShapeType="1"/>
              </p:cNvSpPr>
              <p:nvPr/>
            </p:nvSpPr>
            <p:spPr bwMode="auto">
              <a:xfrm flipH="1">
                <a:off x="1064" y="3244"/>
                <a:ext cx="5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07" name="Rectangle 179"/>
              <p:cNvSpPr>
                <a:spLocks noChangeArrowheads="1"/>
              </p:cNvSpPr>
              <p:nvPr/>
            </p:nvSpPr>
            <p:spPr bwMode="auto">
              <a:xfrm>
                <a:off x="926" y="3204"/>
                <a:ext cx="138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20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73908" name="Line 180"/>
              <p:cNvSpPr>
                <a:spLocks noChangeShapeType="1"/>
              </p:cNvSpPr>
              <p:nvPr/>
            </p:nvSpPr>
            <p:spPr bwMode="auto">
              <a:xfrm flipH="1">
                <a:off x="1064" y="3009"/>
                <a:ext cx="5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09" name="Rectangle 181"/>
              <p:cNvSpPr>
                <a:spLocks noChangeArrowheads="1"/>
              </p:cNvSpPr>
              <p:nvPr/>
            </p:nvSpPr>
            <p:spPr bwMode="auto">
              <a:xfrm>
                <a:off x="926" y="2969"/>
                <a:ext cx="138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40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73910" name="Line 182"/>
              <p:cNvSpPr>
                <a:spLocks noChangeShapeType="1"/>
              </p:cNvSpPr>
              <p:nvPr/>
            </p:nvSpPr>
            <p:spPr bwMode="auto">
              <a:xfrm flipH="1">
                <a:off x="1064" y="2780"/>
                <a:ext cx="5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11" name="Rectangle 183"/>
              <p:cNvSpPr>
                <a:spLocks noChangeArrowheads="1"/>
              </p:cNvSpPr>
              <p:nvPr/>
            </p:nvSpPr>
            <p:spPr bwMode="auto">
              <a:xfrm>
                <a:off x="926" y="2739"/>
                <a:ext cx="138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60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73912" name="Line 184"/>
              <p:cNvSpPr>
                <a:spLocks noChangeShapeType="1"/>
              </p:cNvSpPr>
              <p:nvPr/>
            </p:nvSpPr>
            <p:spPr bwMode="auto">
              <a:xfrm flipH="1">
                <a:off x="1064" y="2545"/>
                <a:ext cx="5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13" name="Rectangle 185"/>
              <p:cNvSpPr>
                <a:spLocks noChangeArrowheads="1"/>
              </p:cNvSpPr>
              <p:nvPr/>
            </p:nvSpPr>
            <p:spPr bwMode="auto">
              <a:xfrm>
                <a:off x="926" y="2505"/>
                <a:ext cx="138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80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73914" name="Line 186"/>
              <p:cNvSpPr>
                <a:spLocks noChangeShapeType="1"/>
              </p:cNvSpPr>
              <p:nvPr/>
            </p:nvSpPr>
            <p:spPr bwMode="auto">
              <a:xfrm flipH="1">
                <a:off x="1064" y="2310"/>
                <a:ext cx="5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15" name="Rectangle 187"/>
              <p:cNvSpPr>
                <a:spLocks noChangeArrowheads="1"/>
              </p:cNvSpPr>
              <p:nvPr/>
            </p:nvSpPr>
            <p:spPr bwMode="auto">
              <a:xfrm>
                <a:off x="880" y="2270"/>
                <a:ext cx="184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100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73916" name="Line 188"/>
              <p:cNvSpPr>
                <a:spLocks noChangeShapeType="1"/>
              </p:cNvSpPr>
              <p:nvPr/>
            </p:nvSpPr>
            <p:spPr bwMode="auto">
              <a:xfrm flipV="1">
                <a:off x="1115" y="1044"/>
                <a:ext cx="1" cy="116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17" name="Line 189"/>
              <p:cNvSpPr>
                <a:spLocks noChangeShapeType="1"/>
              </p:cNvSpPr>
              <p:nvPr/>
            </p:nvSpPr>
            <p:spPr bwMode="auto">
              <a:xfrm flipH="1">
                <a:off x="1079" y="2152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18" name="Line 190"/>
              <p:cNvSpPr>
                <a:spLocks noChangeShapeType="1"/>
              </p:cNvSpPr>
              <p:nvPr/>
            </p:nvSpPr>
            <p:spPr bwMode="auto">
              <a:xfrm flipH="1">
                <a:off x="1079" y="2096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19" name="Line 191"/>
              <p:cNvSpPr>
                <a:spLocks noChangeShapeType="1"/>
              </p:cNvSpPr>
              <p:nvPr/>
            </p:nvSpPr>
            <p:spPr bwMode="auto">
              <a:xfrm flipH="1">
                <a:off x="1079" y="2034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20" name="Line 192"/>
              <p:cNvSpPr>
                <a:spLocks noChangeShapeType="1"/>
              </p:cNvSpPr>
              <p:nvPr/>
            </p:nvSpPr>
            <p:spPr bwMode="auto">
              <a:xfrm flipH="1">
                <a:off x="1079" y="1917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21" name="Line 193"/>
              <p:cNvSpPr>
                <a:spLocks noChangeShapeType="1"/>
              </p:cNvSpPr>
              <p:nvPr/>
            </p:nvSpPr>
            <p:spPr bwMode="auto">
              <a:xfrm flipH="1">
                <a:off x="1079" y="1861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22" name="Line 194"/>
              <p:cNvSpPr>
                <a:spLocks noChangeShapeType="1"/>
              </p:cNvSpPr>
              <p:nvPr/>
            </p:nvSpPr>
            <p:spPr bwMode="auto">
              <a:xfrm flipH="1">
                <a:off x="1079" y="1805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23" name="Line 195"/>
              <p:cNvSpPr>
                <a:spLocks noChangeShapeType="1"/>
              </p:cNvSpPr>
              <p:nvPr/>
            </p:nvSpPr>
            <p:spPr bwMode="auto">
              <a:xfrm flipH="1">
                <a:off x="1079" y="1687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24" name="Line 196"/>
              <p:cNvSpPr>
                <a:spLocks noChangeShapeType="1"/>
              </p:cNvSpPr>
              <p:nvPr/>
            </p:nvSpPr>
            <p:spPr bwMode="auto">
              <a:xfrm flipH="1">
                <a:off x="1079" y="1626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25" name="Line 197"/>
              <p:cNvSpPr>
                <a:spLocks noChangeShapeType="1"/>
              </p:cNvSpPr>
              <p:nvPr/>
            </p:nvSpPr>
            <p:spPr bwMode="auto">
              <a:xfrm flipH="1">
                <a:off x="1079" y="1570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26" name="Line 198"/>
              <p:cNvSpPr>
                <a:spLocks noChangeShapeType="1"/>
              </p:cNvSpPr>
              <p:nvPr/>
            </p:nvSpPr>
            <p:spPr bwMode="auto">
              <a:xfrm flipH="1">
                <a:off x="1079" y="1452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27" name="Line 199"/>
              <p:cNvSpPr>
                <a:spLocks noChangeShapeType="1"/>
              </p:cNvSpPr>
              <p:nvPr/>
            </p:nvSpPr>
            <p:spPr bwMode="auto">
              <a:xfrm flipH="1">
                <a:off x="1079" y="1396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28" name="Line 200"/>
              <p:cNvSpPr>
                <a:spLocks noChangeShapeType="1"/>
              </p:cNvSpPr>
              <p:nvPr/>
            </p:nvSpPr>
            <p:spPr bwMode="auto">
              <a:xfrm flipH="1">
                <a:off x="1079" y="1335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29" name="Line 201"/>
              <p:cNvSpPr>
                <a:spLocks noChangeShapeType="1"/>
              </p:cNvSpPr>
              <p:nvPr/>
            </p:nvSpPr>
            <p:spPr bwMode="auto">
              <a:xfrm flipH="1">
                <a:off x="1079" y="1223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30" name="Line 202"/>
              <p:cNvSpPr>
                <a:spLocks noChangeShapeType="1"/>
              </p:cNvSpPr>
              <p:nvPr/>
            </p:nvSpPr>
            <p:spPr bwMode="auto">
              <a:xfrm flipH="1">
                <a:off x="1079" y="1162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31" name="Line 203"/>
              <p:cNvSpPr>
                <a:spLocks noChangeShapeType="1"/>
              </p:cNvSpPr>
              <p:nvPr/>
            </p:nvSpPr>
            <p:spPr bwMode="auto">
              <a:xfrm flipH="1">
                <a:off x="1079" y="1105"/>
                <a:ext cx="36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32" name="Line 204"/>
              <p:cNvSpPr>
                <a:spLocks noChangeShapeType="1"/>
              </p:cNvSpPr>
              <p:nvPr/>
            </p:nvSpPr>
            <p:spPr bwMode="auto">
              <a:xfrm flipH="1">
                <a:off x="1064" y="2208"/>
                <a:ext cx="51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3934" name="Rectangle 206"/>
            <p:cNvSpPr>
              <a:spLocks noChangeArrowheads="1"/>
            </p:cNvSpPr>
            <p:nvPr/>
          </p:nvSpPr>
          <p:spPr bwMode="auto">
            <a:xfrm>
              <a:off x="977" y="2168"/>
              <a:ext cx="87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3935" name="Line 207"/>
            <p:cNvSpPr>
              <a:spLocks noChangeShapeType="1"/>
            </p:cNvSpPr>
            <p:nvPr/>
          </p:nvSpPr>
          <p:spPr bwMode="auto">
            <a:xfrm flipH="1">
              <a:off x="1064" y="1978"/>
              <a:ext cx="5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36" name="Rectangle 208"/>
            <p:cNvSpPr>
              <a:spLocks noChangeArrowheads="1"/>
            </p:cNvSpPr>
            <p:nvPr/>
          </p:nvSpPr>
          <p:spPr bwMode="auto">
            <a:xfrm>
              <a:off x="926" y="1938"/>
              <a:ext cx="138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20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3937" name="Line 209"/>
            <p:cNvSpPr>
              <a:spLocks noChangeShapeType="1"/>
            </p:cNvSpPr>
            <p:nvPr/>
          </p:nvSpPr>
          <p:spPr bwMode="auto">
            <a:xfrm flipH="1">
              <a:off x="1064" y="1743"/>
              <a:ext cx="5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38" name="Rectangle 210"/>
            <p:cNvSpPr>
              <a:spLocks noChangeArrowheads="1"/>
            </p:cNvSpPr>
            <p:nvPr/>
          </p:nvSpPr>
          <p:spPr bwMode="auto">
            <a:xfrm>
              <a:off x="926" y="1703"/>
              <a:ext cx="138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40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3939" name="Line 211"/>
            <p:cNvSpPr>
              <a:spLocks noChangeShapeType="1"/>
            </p:cNvSpPr>
            <p:nvPr/>
          </p:nvSpPr>
          <p:spPr bwMode="auto">
            <a:xfrm flipH="1">
              <a:off x="1064" y="1514"/>
              <a:ext cx="5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40" name="Rectangle 212"/>
            <p:cNvSpPr>
              <a:spLocks noChangeArrowheads="1"/>
            </p:cNvSpPr>
            <p:nvPr/>
          </p:nvSpPr>
          <p:spPr bwMode="auto">
            <a:xfrm>
              <a:off x="926" y="1473"/>
              <a:ext cx="138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60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3941" name="Line 213"/>
            <p:cNvSpPr>
              <a:spLocks noChangeShapeType="1"/>
            </p:cNvSpPr>
            <p:nvPr/>
          </p:nvSpPr>
          <p:spPr bwMode="auto">
            <a:xfrm flipH="1">
              <a:off x="1064" y="1279"/>
              <a:ext cx="5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42" name="Rectangle 214"/>
            <p:cNvSpPr>
              <a:spLocks noChangeArrowheads="1"/>
            </p:cNvSpPr>
            <p:nvPr/>
          </p:nvSpPr>
          <p:spPr bwMode="auto">
            <a:xfrm>
              <a:off x="926" y="1239"/>
              <a:ext cx="138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80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3943" name="Line 215"/>
            <p:cNvSpPr>
              <a:spLocks noChangeShapeType="1"/>
            </p:cNvSpPr>
            <p:nvPr/>
          </p:nvSpPr>
          <p:spPr bwMode="auto">
            <a:xfrm flipH="1">
              <a:off x="1064" y="1044"/>
              <a:ext cx="5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44" name="Rectangle 216"/>
            <p:cNvSpPr>
              <a:spLocks noChangeArrowheads="1"/>
            </p:cNvSpPr>
            <p:nvPr/>
          </p:nvSpPr>
          <p:spPr bwMode="auto">
            <a:xfrm>
              <a:off x="880" y="1004"/>
              <a:ext cx="184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100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3945" name="Rectangle 217"/>
            <p:cNvSpPr>
              <a:spLocks noChangeArrowheads="1"/>
            </p:cNvSpPr>
            <p:nvPr/>
          </p:nvSpPr>
          <p:spPr bwMode="auto">
            <a:xfrm rot="16200000">
              <a:off x="353" y="2192"/>
              <a:ext cx="816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Relative Abundance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3946" name="Line 218"/>
            <p:cNvSpPr>
              <a:spLocks noChangeShapeType="1"/>
            </p:cNvSpPr>
            <p:nvPr/>
          </p:nvSpPr>
          <p:spPr bwMode="auto">
            <a:xfrm>
              <a:off x="1115" y="2213"/>
              <a:ext cx="315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47" name="Freeform 219"/>
            <p:cNvSpPr>
              <a:spLocks/>
            </p:cNvSpPr>
            <p:nvPr/>
          </p:nvSpPr>
          <p:spPr bwMode="auto">
            <a:xfrm>
              <a:off x="1115" y="1044"/>
              <a:ext cx="3151" cy="1164"/>
            </a:xfrm>
            <a:custGeom>
              <a:avLst/>
              <a:gdLst/>
              <a:ahLst/>
              <a:cxnLst>
                <a:cxn ang="0">
                  <a:pos x="8" y="228"/>
                </a:cxn>
                <a:cxn ang="0">
                  <a:pos x="18" y="228"/>
                </a:cxn>
                <a:cxn ang="0">
                  <a:pos x="28" y="228"/>
                </a:cxn>
                <a:cxn ang="0">
                  <a:pos x="39" y="228"/>
                </a:cxn>
                <a:cxn ang="0">
                  <a:pos x="49" y="228"/>
                </a:cxn>
                <a:cxn ang="0">
                  <a:pos x="59" y="228"/>
                </a:cxn>
                <a:cxn ang="0">
                  <a:pos x="70" y="228"/>
                </a:cxn>
                <a:cxn ang="0">
                  <a:pos x="80" y="228"/>
                </a:cxn>
                <a:cxn ang="0">
                  <a:pos x="90" y="228"/>
                </a:cxn>
                <a:cxn ang="0">
                  <a:pos x="101" y="228"/>
                </a:cxn>
                <a:cxn ang="0">
                  <a:pos x="111" y="228"/>
                </a:cxn>
                <a:cxn ang="0">
                  <a:pos x="121" y="228"/>
                </a:cxn>
                <a:cxn ang="0">
                  <a:pos x="132" y="228"/>
                </a:cxn>
                <a:cxn ang="0">
                  <a:pos x="142" y="228"/>
                </a:cxn>
                <a:cxn ang="0">
                  <a:pos x="152" y="228"/>
                </a:cxn>
                <a:cxn ang="0">
                  <a:pos x="163" y="228"/>
                </a:cxn>
                <a:cxn ang="0">
                  <a:pos x="173" y="228"/>
                </a:cxn>
                <a:cxn ang="0">
                  <a:pos x="183" y="228"/>
                </a:cxn>
                <a:cxn ang="0">
                  <a:pos x="194" y="228"/>
                </a:cxn>
                <a:cxn ang="0">
                  <a:pos x="204" y="228"/>
                </a:cxn>
                <a:cxn ang="0">
                  <a:pos x="214" y="228"/>
                </a:cxn>
                <a:cxn ang="0">
                  <a:pos x="225" y="228"/>
                </a:cxn>
                <a:cxn ang="0">
                  <a:pos x="235" y="227"/>
                </a:cxn>
                <a:cxn ang="0">
                  <a:pos x="245" y="65"/>
                </a:cxn>
                <a:cxn ang="0">
                  <a:pos x="256" y="42"/>
                </a:cxn>
                <a:cxn ang="0">
                  <a:pos x="266" y="167"/>
                </a:cxn>
                <a:cxn ang="0">
                  <a:pos x="276" y="222"/>
                </a:cxn>
                <a:cxn ang="0">
                  <a:pos x="287" y="228"/>
                </a:cxn>
                <a:cxn ang="0">
                  <a:pos x="297" y="228"/>
                </a:cxn>
                <a:cxn ang="0">
                  <a:pos x="307" y="228"/>
                </a:cxn>
                <a:cxn ang="0">
                  <a:pos x="318" y="228"/>
                </a:cxn>
                <a:cxn ang="0">
                  <a:pos x="328" y="228"/>
                </a:cxn>
                <a:cxn ang="0">
                  <a:pos x="338" y="228"/>
                </a:cxn>
                <a:cxn ang="0">
                  <a:pos x="349" y="228"/>
                </a:cxn>
                <a:cxn ang="0">
                  <a:pos x="359" y="228"/>
                </a:cxn>
                <a:cxn ang="0">
                  <a:pos x="369" y="228"/>
                </a:cxn>
                <a:cxn ang="0">
                  <a:pos x="380" y="228"/>
                </a:cxn>
                <a:cxn ang="0">
                  <a:pos x="390" y="228"/>
                </a:cxn>
                <a:cxn ang="0">
                  <a:pos x="400" y="228"/>
                </a:cxn>
                <a:cxn ang="0">
                  <a:pos x="411" y="228"/>
                </a:cxn>
                <a:cxn ang="0">
                  <a:pos x="421" y="228"/>
                </a:cxn>
                <a:cxn ang="0">
                  <a:pos x="431" y="228"/>
                </a:cxn>
                <a:cxn ang="0">
                  <a:pos x="442" y="228"/>
                </a:cxn>
                <a:cxn ang="0">
                  <a:pos x="452" y="228"/>
                </a:cxn>
                <a:cxn ang="0">
                  <a:pos x="462" y="228"/>
                </a:cxn>
                <a:cxn ang="0">
                  <a:pos x="473" y="228"/>
                </a:cxn>
                <a:cxn ang="0">
                  <a:pos x="483" y="228"/>
                </a:cxn>
                <a:cxn ang="0">
                  <a:pos x="493" y="228"/>
                </a:cxn>
                <a:cxn ang="0">
                  <a:pos x="504" y="228"/>
                </a:cxn>
                <a:cxn ang="0">
                  <a:pos x="514" y="228"/>
                </a:cxn>
                <a:cxn ang="0">
                  <a:pos x="524" y="228"/>
                </a:cxn>
                <a:cxn ang="0">
                  <a:pos x="535" y="228"/>
                </a:cxn>
                <a:cxn ang="0">
                  <a:pos x="545" y="228"/>
                </a:cxn>
                <a:cxn ang="0">
                  <a:pos x="555" y="228"/>
                </a:cxn>
                <a:cxn ang="0">
                  <a:pos x="566" y="228"/>
                </a:cxn>
                <a:cxn ang="0">
                  <a:pos x="576" y="228"/>
                </a:cxn>
                <a:cxn ang="0">
                  <a:pos x="586" y="228"/>
                </a:cxn>
                <a:cxn ang="0">
                  <a:pos x="597" y="228"/>
                </a:cxn>
                <a:cxn ang="0">
                  <a:pos x="607" y="228"/>
                </a:cxn>
                <a:cxn ang="0">
                  <a:pos x="617" y="228"/>
                </a:cxn>
              </a:cxnLst>
              <a:rect l="0" t="0" r="r" b="b"/>
              <a:pathLst>
                <a:path w="617" h="228">
                  <a:moveTo>
                    <a:pt x="0" y="228"/>
                  </a:moveTo>
                  <a:lnTo>
                    <a:pt x="0" y="228"/>
                  </a:lnTo>
                  <a:lnTo>
                    <a:pt x="2" y="228"/>
                  </a:lnTo>
                  <a:lnTo>
                    <a:pt x="3" y="228"/>
                  </a:lnTo>
                  <a:lnTo>
                    <a:pt x="5" y="228"/>
                  </a:lnTo>
                  <a:lnTo>
                    <a:pt x="6" y="228"/>
                  </a:lnTo>
                  <a:lnTo>
                    <a:pt x="8" y="228"/>
                  </a:lnTo>
                  <a:lnTo>
                    <a:pt x="9" y="228"/>
                  </a:lnTo>
                  <a:lnTo>
                    <a:pt x="11" y="228"/>
                  </a:lnTo>
                  <a:lnTo>
                    <a:pt x="12" y="228"/>
                  </a:lnTo>
                  <a:lnTo>
                    <a:pt x="13" y="228"/>
                  </a:lnTo>
                  <a:lnTo>
                    <a:pt x="15" y="228"/>
                  </a:lnTo>
                  <a:lnTo>
                    <a:pt x="16" y="228"/>
                  </a:lnTo>
                  <a:lnTo>
                    <a:pt x="18" y="228"/>
                  </a:lnTo>
                  <a:lnTo>
                    <a:pt x="19" y="228"/>
                  </a:lnTo>
                  <a:lnTo>
                    <a:pt x="21" y="228"/>
                  </a:lnTo>
                  <a:lnTo>
                    <a:pt x="22" y="228"/>
                  </a:lnTo>
                  <a:lnTo>
                    <a:pt x="24" y="228"/>
                  </a:lnTo>
                  <a:lnTo>
                    <a:pt x="25" y="228"/>
                  </a:lnTo>
                  <a:lnTo>
                    <a:pt x="27" y="228"/>
                  </a:lnTo>
                  <a:lnTo>
                    <a:pt x="28" y="228"/>
                  </a:lnTo>
                  <a:lnTo>
                    <a:pt x="30" y="228"/>
                  </a:lnTo>
                  <a:lnTo>
                    <a:pt x="31" y="228"/>
                  </a:lnTo>
                  <a:lnTo>
                    <a:pt x="33" y="228"/>
                  </a:lnTo>
                  <a:lnTo>
                    <a:pt x="34" y="228"/>
                  </a:lnTo>
                  <a:lnTo>
                    <a:pt x="36" y="228"/>
                  </a:lnTo>
                  <a:lnTo>
                    <a:pt x="37" y="228"/>
                  </a:lnTo>
                  <a:lnTo>
                    <a:pt x="39" y="228"/>
                  </a:lnTo>
                  <a:lnTo>
                    <a:pt x="40" y="228"/>
                  </a:lnTo>
                  <a:lnTo>
                    <a:pt x="42" y="228"/>
                  </a:lnTo>
                  <a:lnTo>
                    <a:pt x="43" y="228"/>
                  </a:lnTo>
                  <a:lnTo>
                    <a:pt x="44" y="228"/>
                  </a:lnTo>
                  <a:lnTo>
                    <a:pt x="46" y="228"/>
                  </a:lnTo>
                  <a:lnTo>
                    <a:pt x="47" y="228"/>
                  </a:lnTo>
                  <a:lnTo>
                    <a:pt x="49" y="228"/>
                  </a:lnTo>
                  <a:lnTo>
                    <a:pt x="50" y="228"/>
                  </a:lnTo>
                  <a:lnTo>
                    <a:pt x="52" y="228"/>
                  </a:lnTo>
                  <a:lnTo>
                    <a:pt x="53" y="228"/>
                  </a:lnTo>
                  <a:lnTo>
                    <a:pt x="55" y="228"/>
                  </a:lnTo>
                  <a:lnTo>
                    <a:pt x="56" y="228"/>
                  </a:lnTo>
                  <a:lnTo>
                    <a:pt x="58" y="228"/>
                  </a:lnTo>
                  <a:lnTo>
                    <a:pt x="59" y="228"/>
                  </a:lnTo>
                  <a:lnTo>
                    <a:pt x="61" y="228"/>
                  </a:lnTo>
                  <a:lnTo>
                    <a:pt x="62" y="228"/>
                  </a:lnTo>
                  <a:lnTo>
                    <a:pt x="64" y="228"/>
                  </a:lnTo>
                  <a:lnTo>
                    <a:pt x="65" y="228"/>
                  </a:lnTo>
                  <a:lnTo>
                    <a:pt x="67" y="228"/>
                  </a:lnTo>
                  <a:lnTo>
                    <a:pt x="68" y="228"/>
                  </a:lnTo>
                  <a:lnTo>
                    <a:pt x="70" y="228"/>
                  </a:lnTo>
                  <a:lnTo>
                    <a:pt x="71" y="228"/>
                  </a:lnTo>
                  <a:lnTo>
                    <a:pt x="73" y="228"/>
                  </a:lnTo>
                  <a:lnTo>
                    <a:pt x="74" y="228"/>
                  </a:lnTo>
                  <a:lnTo>
                    <a:pt x="75" y="228"/>
                  </a:lnTo>
                  <a:lnTo>
                    <a:pt x="77" y="228"/>
                  </a:lnTo>
                  <a:lnTo>
                    <a:pt x="78" y="228"/>
                  </a:lnTo>
                  <a:lnTo>
                    <a:pt x="80" y="228"/>
                  </a:lnTo>
                  <a:lnTo>
                    <a:pt x="81" y="228"/>
                  </a:lnTo>
                  <a:lnTo>
                    <a:pt x="83" y="228"/>
                  </a:lnTo>
                  <a:lnTo>
                    <a:pt x="84" y="228"/>
                  </a:lnTo>
                  <a:lnTo>
                    <a:pt x="86" y="228"/>
                  </a:lnTo>
                  <a:lnTo>
                    <a:pt x="87" y="228"/>
                  </a:lnTo>
                  <a:lnTo>
                    <a:pt x="89" y="228"/>
                  </a:lnTo>
                  <a:lnTo>
                    <a:pt x="90" y="228"/>
                  </a:lnTo>
                  <a:lnTo>
                    <a:pt x="92" y="228"/>
                  </a:lnTo>
                  <a:lnTo>
                    <a:pt x="93" y="228"/>
                  </a:lnTo>
                  <a:lnTo>
                    <a:pt x="95" y="228"/>
                  </a:lnTo>
                  <a:lnTo>
                    <a:pt x="96" y="228"/>
                  </a:lnTo>
                  <a:lnTo>
                    <a:pt x="98" y="228"/>
                  </a:lnTo>
                  <a:lnTo>
                    <a:pt x="99" y="228"/>
                  </a:lnTo>
                  <a:lnTo>
                    <a:pt x="101" y="228"/>
                  </a:lnTo>
                  <a:lnTo>
                    <a:pt x="102" y="228"/>
                  </a:lnTo>
                  <a:lnTo>
                    <a:pt x="104" y="228"/>
                  </a:lnTo>
                  <a:lnTo>
                    <a:pt x="105" y="228"/>
                  </a:lnTo>
                  <a:lnTo>
                    <a:pt x="106" y="228"/>
                  </a:lnTo>
                  <a:lnTo>
                    <a:pt x="108" y="228"/>
                  </a:lnTo>
                  <a:lnTo>
                    <a:pt x="109" y="228"/>
                  </a:lnTo>
                  <a:lnTo>
                    <a:pt x="111" y="228"/>
                  </a:lnTo>
                  <a:lnTo>
                    <a:pt x="112" y="228"/>
                  </a:lnTo>
                  <a:lnTo>
                    <a:pt x="114" y="228"/>
                  </a:lnTo>
                  <a:lnTo>
                    <a:pt x="115" y="228"/>
                  </a:lnTo>
                  <a:lnTo>
                    <a:pt x="117" y="228"/>
                  </a:lnTo>
                  <a:lnTo>
                    <a:pt x="118" y="228"/>
                  </a:lnTo>
                  <a:lnTo>
                    <a:pt x="120" y="228"/>
                  </a:lnTo>
                  <a:lnTo>
                    <a:pt x="121" y="228"/>
                  </a:lnTo>
                  <a:lnTo>
                    <a:pt x="123" y="228"/>
                  </a:lnTo>
                  <a:lnTo>
                    <a:pt x="124" y="228"/>
                  </a:lnTo>
                  <a:lnTo>
                    <a:pt x="126" y="228"/>
                  </a:lnTo>
                  <a:lnTo>
                    <a:pt x="127" y="228"/>
                  </a:lnTo>
                  <a:lnTo>
                    <a:pt x="129" y="228"/>
                  </a:lnTo>
                  <a:lnTo>
                    <a:pt x="130" y="228"/>
                  </a:lnTo>
                  <a:lnTo>
                    <a:pt x="132" y="228"/>
                  </a:lnTo>
                  <a:lnTo>
                    <a:pt x="133" y="228"/>
                  </a:lnTo>
                  <a:lnTo>
                    <a:pt x="135" y="228"/>
                  </a:lnTo>
                  <a:lnTo>
                    <a:pt x="136" y="228"/>
                  </a:lnTo>
                  <a:lnTo>
                    <a:pt x="137" y="228"/>
                  </a:lnTo>
                  <a:lnTo>
                    <a:pt x="139" y="228"/>
                  </a:lnTo>
                  <a:lnTo>
                    <a:pt x="140" y="228"/>
                  </a:lnTo>
                  <a:lnTo>
                    <a:pt x="142" y="228"/>
                  </a:lnTo>
                  <a:lnTo>
                    <a:pt x="143" y="228"/>
                  </a:lnTo>
                  <a:lnTo>
                    <a:pt x="145" y="228"/>
                  </a:lnTo>
                  <a:lnTo>
                    <a:pt x="146" y="228"/>
                  </a:lnTo>
                  <a:lnTo>
                    <a:pt x="148" y="228"/>
                  </a:lnTo>
                  <a:lnTo>
                    <a:pt x="149" y="228"/>
                  </a:lnTo>
                  <a:lnTo>
                    <a:pt x="151" y="228"/>
                  </a:lnTo>
                  <a:lnTo>
                    <a:pt x="152" y="228"/>
                  </a:lnTo>
                  <a:lnTo>
                    <a:pt x="154" y="228"/>
                  </a:lnTo>
                  <a:lnTo>
                    <a:pt x="155" y="228"/>
                  </a:lnTo>
                  <a:lnTo>
                    <a:pt x="157" y="228"/>
                  </a:lnTo>
                  <a:lnTo>
                    <a:pt x="158" y="228"/>
                  </a:lnTo>
                  <a:lnTo>
                    <a:pt x="160" y="228"/>
                  </a:lnTo>
                  <a:lnTo>
                    <a:pt x="161" y="228"/>
                  </a:lnTo>
                  <a:lnTo>
                    <a:pt x="163" y="228"/>
                  </a:lnTo>
                  <a:lnTo>
                    <a:pt x="164" y="228"/>
                  </a:lnTo>
                  <a:lnTo>
                    <a:pt x="166" y="228"/>
                  </a:lnTo>
                  <a:lnTo>
                    <a:pt x="167" y="228"/>
                  </a:lnTo>
                  <a:lnTo>
                    <a:pt x="169" y="228"/>
                  </a:lnTo>
                  <a:lnTo>
                    <a:pt x="170" y="228"/>
                  </a:lnTo>
                  <a:lnTo>
                    <a:pt x="171" y="228"/>
                  </a:lnTo>
                  <a:lnTo>
                    <a:pt x="173" y="228"/>
                  </a:lnTo>
                  <a:lnTo>
                    <a:pt x="174" y="228"/>
                  </a:lnTo>
                  <a:lnTo>
                    <a:pt x="176" y="228"/>
                  </a:lnTo>
                  <a:lnTo>
                    <a:pt x="177" y="228"/>
                  </a:lnTo>
                  <a:lnTo>
                    <a:pt x="179" y="228"/>
                  </a:lnTo>
                  <a:lnTo>
                    <a:pt x="180" y="228"/>
                  </a:lnTo>
                  <a:lnTo>
                    <a:pt x="182" y="228"/>
                  </a:lnTo>
                  <a:lnTo>
                    <a:pt x="183" y="228"/>
                  </a:lnTo>
                  <a:lnTo>
                    <a:pt x="185" y="228"/>
                  </a:lnTo>
                  <a:lnTo>
                    <a:pt x="186" y="228"/>
                  </a:lnTo>
                  <a:lnTo>
                    <a:pt x="188" y="228"/>
                  </a:lnTo>
                  <a:lnTo>
                    <a:pt x="189" y="228"/>
                  </a:lnTo>
                  <a:lnTo>
                    <a:pt x="191" y="228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195" y="228"/>
                  </a:lnTo>
                  <a:lnTo>
                    <a:pt x="197" y="228"/>
                  </a:lnTo>
                  <a:lnTo>
                    <a:pt x="198" y="228"/>
                  </a:lnTo>
                  <a:lnTo>
                    <a:pt x="200" y="228"/>
                  </a:lnTo>
                  <a:lnTo>
                    <a:pt x="201" y="228"/>
                  </a:lnTo>
                  <a:lnTo>
                    <a:pt x="202" y="228"/>
                  </a:lnTo>
                  <a:lnTo>
                    <a:pt x="204" y="228"/>
                  </a:lnTo>
                  <a:lnTo>
                    <a:pt x="205" y="228"/>
                  </a:lnTo>
                  <a:lnTo>
                    <a:pt x="207" y="228"/>
                  </a:lnTo>
                  <a:lnTo>
                    <a:pt x="208" y="228"/>
                  </a:lnTo>
                  <a:lnTo>
                    <a:pt x="210" y="228"/>
                  </a:lnTo>
                  <a:lnTo>
                    <a:pt x="211" y="228"/>
                  </a:lnTo>
                  <a:lnTo>
                    <a:pt x="213" y="228"/>
                  </a:lnTo>
                  <a:lnTo>
                    <a:pt x="214" y="228"/>
                  </a:lnTo>
                  <a:lnTo>
                    <a:pt x="216" y="228"/>
                  </a:lnTo>
                  <a:lnTo>
                    <a:pt x="217" y="228"/>
                  </a:lnTo>
                  <a:lnTo>
                    <a:pt x="219" y="228"/>
                  </a:lnTo>
                  <a:lnTo>
                    <a:pt x="220" y="228"/>
                  </a:lnTo>
                  <a:lnTo>
                    <a:pt x="222" y="228"/>
                  </a:lnTo>
                  <a:lnTo>
                    <a:pt x="223" y="228"/>
                  </a:lnTo>
                  <a:lnTo>
                    <a:pt x="225" y="228"/>
                  </a:lnTo>
                  <a:lnTo>
                    <a:pt x="226" y="228"/>
                  </a:lnTo>
                  <a:lnTo>
                    <a:pt x="228" y="228"/>
                  </a:lnTo>
                  <a:lnTo>
                    <a:pt x="229" y="228"/>
                  </a:lnTo>
                  <a:lnTo>
                    <a:pt x="231" y="228"/>
                  </a:lnTo>
                  <a:lnTo>
                    <a:pt x="232" y="228"/>
                  </a:lnTo>
                  <a:lnTo>
                    <a:pt x="233" y="228"/>
                  </a:lnTo>
                  <a:lnTo>
                    <a:pt x="235" y="227"/>
                  </a:lnTo>
                  <a:lnTo>
                    <a:pt x="236" y="226"/>
                  </a:lnTo>
                  <a:lnTo>
                    <a:pt x="238" y="223"/>
                  </a:lnTo>
                  <a:lnTo>
                    <a:pt x="239" y="216"/>
                  </a:lnTo>
                  <a:lnTo>
                    <a:pt x="241" y="197"/>
                  </a:lnTo>
                  <a:lnTo>
                    <a:pt x="242" y="161"/>
                  </a:lnTo>
                  <a:lnTo>
                    <a:pt x="244" y="113"/>
                  </a:lnTo>
                  <a:lnTo>
                    <a:pt x="245" y="65"/>
                  </a:lnTo>
                  <a:lnTo>
                    <a:pt x="247" y="30"/>
                  </a:lnTo>
                  <a:lnTo>
                    <a:pt x="248" y="9"/>
                  </a:lnTo>
                  <a:lnTo>
                    <a:pt x="250" y="0"/>
                  </a:lnTo>
                  <a:lnTo>
                    <a:pt x="251" y="2"/>
                  </a:lnTo>
                  <a:lnTo>
                    <a:pt x="253" y="11"/>
                  </a:lnTo>
                  <a:lnTo>
                    <a:pt x="254" y="25"/>
                  </a:lnTo>
                  <a:lnTo>
                    <a:pt x="256" y="42"/>
                  </a:lnTo>
                  <a:lnTo>
                    <a:pt x="257" y="61"/>
                  </a:lnTo>
                  <a:lnTo>
                    <a:pt x="259" y="81"/>
                  </a:lnTo>
                  <a:lnTo>
                    <a:pt x="260" y="99"/>
                  </a:lnTo>
                  <a:lnTo>
                    <a:pt x="262" y="117"/>
                  </a:lnTo>
                  <a:lnTo>
                    <a:pt x="263" y="134"/>
                  </a:lnTo>
                  <a:lnTo>
                    <a:pt x="264" y="152"/>
                  </a:lnTo>
                  <a:lnTo>
                    <a:pt x="266" y="167"/>
                  </a:lnTo>
                  <a:lnTo>
                    <a:pt x="267" y="181"/>
                  </a:lnTo>
                  <a:lnTo>
                    <a:pt x="269" y="192"/>
                  </a:lnTo>
                  <a:lnTo>
                    <a:pt x="270" y="202"/>
                  </a:lnTo>
                  <a:lnTo>
                    <a:pt x="272" y="209"/>
                  </a:lnTo>
                  <a:lnTo>
                    <a:pt x="273" y="215"/>
                  </a:lnTo>
                  <a:lnTo>
                    <a:pt x="275" y="219"/>
                  </a:lnTo>
                  <a:lnTo>
                    <a:pt x="276" y="222"/>
                  </a:lnTo>
                  <a:lnTo>
                    <a:pt x="278" y="224"/>
                  </a:lnTo>
                  <a:lnTo>
                    <a:pt x="279" y="225"/>
                  </a:lnTo>
                  <a:lnTo>
                    <a:pt x="281" y="226"/>
                  </a:lnTo>
                  <a:lnTo>
                    <a:pt x="282" y="227"/>
                  </a:lnTo>
                  <a:lnTo>
                    <a:pt x="284" y="227"/>
                  </a:lnTo>
                  <a:lnTo>
                    <a:pt x="285" y="228"/>
                  </a:lnTo>
                  <a:lnTo>
                    <a:pt x="287" y="228"/>
                  </a:lnTo>
                  <a:lnTo>
                    <a:pt x="288" y="228"/>
                  </a:lnTo>
                  <a:lnTo>
                    <a:pt x="290" y="228"/>
                  </a:lnTo>
                  <a:lnTo>
                    <a:pt x="291" y="228"/>
                  </a:lnTo>
                  <a:lnTo>
                    <a:pt x="293" y="228"/>
                  </a:lnTo>
                  <a:lnTo>
                    <a:pt x="294" y="228"/>
                  </a:lnTo>
                  <a:lnTo>
                    <a:pt x="295" y="228"/>
                  </a:lnTo>
                  <a:lnTo>
                    <a:pt x="297" y="228"/>
                  </a:lnTo>
                  <a:lnTo>
                    <a:pt x="298" y="228"/>
                  </a:lnTo>
                  <a:lnTo>
                    <a:pt x="300" y="228"/>
                  </a:lnTo>
                  <a:lnTo>
                    <a:pt x="301" y="228"/>
                  </a:lnTo>
                  <a:lnTo>
                    <a:pt x="303" y="228"/>
                  </a:lnTo>
                  <a:lnTo>
                    <a:pt x="304" y="228"/>
                  </a:lnTo>
                  <a:lnTo>
                    <a:pt x="306" y="228"/>
                  </a:lnTo>
                  <a:lnTo>
                    <a:pt x="307" y="228"/>
                  </a:lnTo>
                  <a:lnTo>
                    <a:pt x="309" y="228"/>
                  </a:lnTo>
                  <a:lnTo>
                    <a:pt x="310" y="228"/>
                  </a:lnTo>
                  <a:lnTo>
                    <a:pt x="312" y="228"/>
                  </a:lnTo>
                  <a:lnTo>
                    <a:pt x="313" y="228"/>
                  </a:lnTo>
                  <a:lnTo>
                    <a:pt x="315" y="228"/>
                  </a:lnTo>
                  <a:lnTo>
                    <a:pt x="316" y="228"/>
                  </a:lnTo>
                  <a:lnTo>
                    <a:pt x="318" y="228"/>
                  </a:lnTo>
                  <a:lnTo>
                    <a:pt x="319" y="228"/>
                  </a:lnTo>
                  <a:lnTo>
                    <a:pt x="321" y="228"/>
                  </a:lnTo>
                  <a:lnTo>
                    <a:pt x="322" y="228"/>
                  </a:lnTo>
                  <a:lnTo>
                    <a:pt x="324" y="228"/>
                  </a:lnTo>
                  <a:lnTo>
                    <a:pt x="325" y="228"/>
                  </a:lnTo>
                  <a:lnTo>
                    <a:pt x="326" y="228"/>
                  </a:lnTo>
                  <a:lnTo>
                    <a:pt x="328" y="228"/>
                  </a:lnTo>
                  <a:lnTo>
                    <a:pt x="329" y="228"/>
                  </a:lnTo>
                  <a:lnTo>
                    <a:pt x="331" y="228"/>
                  </a:lnTo>
                  <a:lnTo>
                    <a:pt x="332" y="228"/>
                  </a:lnTo>
                  <a:lnTo>
                    <a:pt x="334" y="228"/>
                  </a:lnTo>
                  <a:lnTo>
                    <a:pt x="335" y="228"/>
                  </a:lnTo>
                  <a:lnTo>
                    <a:pt x="337" y="228"/>
                  </a:lnTo>
                  <a:lnTo>
                    <a:pt x="338" y="228"/>
                  </a:lnTo>
                  <a:lnTo>
                    <a:pt x="340" y="228"/>
                  </a:lnTo>
                  <a:lnTo>
                    <a:pt x="341" y="228"/>
                  </a:lnTo>
                  <a:lnTo>
                    <a:pt x="343" y="228"/>
                  </a:lnTo>
                  <a:lnTo>
                    <a:pt x="344" y="228"/>
                  </a:lnTo>
                  <a:lnTo>
                    <a:pt x="346" y="228"/>
                  </a:lnTo>
                  <a:lnTo>
                    <a:pt x="347" y="228"/>
                  </a:lnTo>
                  <a:lnTo>
                    <a:pt x="349" y="228"/>
                  </a:lnTo>
                  <a:lnTo>
                    <a:pt x="350" y="228"/>
                  </a:lnTo>
                  <a:lnTo>
                    <a:pt x="352" y="228"/>
                  </a:lnTo>
                  <a:lnTo>
                    <a:pt x="353" y="228"/>
                  </a:lnTo>
                  <a:lnTo>
                    <a:pt x="355" y="228"/>
                  </a:lnTo>
                  <a:lnTo>
                    <a:pt x="356" y="228"/>
                  </a:lnTo>
                  <a:lnTo>
                    <a:pt x="357" y="228"/>
                  </a:lnTo>
                  <a:lnTo>
                    <a:pt x="359" y="228"/>
                  </a:lnTo>
                  <a:lnTo>
                    <a:pt x="360" y="228"/>
                  </a:lnTo>
                  <a:lnTo>
                    <a:pt x="362" y="228"/>
                  </a:lnTo>
                  <a:lnTo>
                    <a:pt x="363" y="228"/>
                  </a:lnTo>
                  <a:lnTo>
                    <a:pt x="365" y="228"/>
                  </a:lnTo>
                  <a:lnTo>
                    <a:pt x="366" y="228"/>
                  </a:lnTo>
                  <a:lnTo>
                    <a:pt x="368" y="228"/>
                  </a:lnTo>
                  <a:lnTo>
                    <a:pt x="369" y="228"/>
                  </a:lnTo>
                  <a:lnTo>
                    <a:pt x="371" y="228"/>
                  </a:lnTo>
                  <a:lnTo>
                    <a:pt x="372" y="228"/>
                  </a:lnTo>
                  <a:lnTo>
                    <a:pt x="374" y="228"/>
                  </a:lnTo>
                  <a:lnTo>
                    <a:pt x="375" y="228"/>
                  </a:lnTo>
                  <a:lnTo>
                    <a:pt x="377" y="228"/>
                  </a:lnTo>
                  <a:lnTo>
                    <a:pt x="378" y="228"/>
                  </a:lnTo>
                  <a:lnTo>
                    <a:pt x="380" y="228"/>
                  </a:lnTo>
                  <a:lnTo>
                    <a:pt x="381" y="228"/>
                  </a:lnTo>
                  <a:lnTo>
                    <a:pt x="383" y="228"/>
                  </a:lnTo>
                  <a:lnTo>
                    <a:pt x="384" y="228"/>
                  </a:lnTo>
                  <a:lnTo>
                    <a:pt x="386" y="228"/>
                  </a:lnTo>
                  <a:lnTo>
                    <a:pt x="387" y="228"/>
                  </a:lnTo>
                  <a:lnTo>
                    <a:pt x="389" y="228"/>
                  </a:lnTo>
                  <a:lnTo>
                    <a:pt x="390" y="228"/>
                  </a:lnTo>
                  <a:lnTo>
                    <a:pt x="391" y="228"/>
                  </a:lnTo>
                  <a:lnTo>
                    <a:pt x="393" y="228"/>
                  </a:lnTo>
                  <a:lnTo>
                    <a:pt x="394" y="228"/>
                  </a:lnTo>
                  <a:lnTo>
                    <a:pt x="396" y="228"/>
                  </a:lnTo>
                  <a:lnTo>
                    <a:pt x="397" y="228"/>
                  </a:lnTo>
                  <a:lnTo>
                    <a:pt x="399" y="228"/>
                  </a:lnTo>
                  <a:lnTo>
                    <a:pt x="400" y="228"/>
                  </a:lnTo>
                  <a:lnTo>
                    <a:pt x="402" y="228"/>
                  </a:lnTo>
                  <a:lnTo>
                    <a:pt x="403" y="228"/>
                  </a:lnTo>
                  <a:lnTo>
                    <a:pt x="405" y="228"/>
                  </a:lnTo>
                  <a:lnTo>
                    <a:pt x="406" y="228"/>
                  </a:lnTo>
                  <a:lnTo>
                    <a:pt x="408" y="228"/>
                  </a:lnTo>
                  <a:lnTo>
                    <a:pt x="409" y="228"/>
                  </a:lnTo>
                  <a:lnTo>
                    <a:pt x="411" y="228"/>
                  </a:lnTo>
                  <a:lnTo>
                    <a:pt x="412" y="228"/>
                  </a:lnTo>
                  <a:lnTo>
                    <a:pt x="414" y="228"/>
                  </a:lnTo>
                  <a:lnTo>
                    <a:pt x="415" y="228"/>
                  </a:lnTo>
                  <a:lnTo>
                    <a:pt x="417" y="228"/>
                  </a:lnTo>
                  <a:lnTo>
                    <a:pt x="418" y="228"/>
                  </a:lnTo>
                  <a:lnTo>
                    <a:pt x="420" y="228"/>
                  </a:lnTo>
                  <a:lnTo>
                    <a:pt x="421" y="228"/>
                  </a:lnTo>
                  <a:lnTo>
                    <a:pt x="422" y="228"/>
                  </a:lnTo>
                  <a:lnTo>
                    <a:pt x="424" y="228"/>
                  </a:lnTo>
                  <a:lnTo>
                    <a:pt x="425" y="228"/>
                  </a:lnTo>
                  <a:lnTo>
                    <a:pt x="427" y="228"/>
                  </a:lnTo>
                  <a:lnTo>
                    <a:pt x="428" y="228"/>
                  </a:lnTo>
                  <a:lnTo>
                    <a:pt x="430" y="228"/>
                  </a:lnTo>
                  <a:lnTo>
                    <a:pt x="431" y="228"/>
                  </a:lnTo>
                  <a:lnTo>
                    <a:pt x="433" y="228"/>
                  </a:lnTo>
                  <a:lnTo>
                    <a:pt x="434" y="228"/>
                  </a:lnTo>
                  <a:lnTo>
                    <a:pt x="436" y="228"/>
                  </a:lnTo>
                  <a:lnTo>
                    <a:pt x="437" y="228"/>
                  </a:lnTo>
                  <a:lnTo>
                    <a:pt x="439" y="228"/>
                  </a:lnTo>
                  <a:lnTo>
                    <a:pt x="440" y="228"/>
                  </a:lnTo>
                  <a:lnTo>
                    <a:pt x="442" y="228"/>
                  </a:lnTo>
                  <a:lnTo>
                    <a:pt x="443" y="228"/>
                  </a:lnTo>
                  <a:lnTo>
                    <a:pt x="445" y="228"/>
                  </a:lnTo>
                  <a:lnTo>
                    <a:pt x="446" y="228"/>
                  </a:lnTo>
                  <a:lnTo>
                    <a:pt x="448" y="228"/>
                  </a:lnTo>
                  <a:lnTo>
                    <a:pt x="449" y="228"/>
                  </a:lnTo>
                  <a:lnTo>
                    <a:pt x="451" y="228"/>
                  </a:lnTo>
                  <a:lnTo>
                    <a:pt x="452" y="228"/>
                  </a:lnTo>
                  <a:lnTo>
                    <a:pt x="453" y="228"/>
                  </a:lnTo>
                  <a:lnTo>
                    <a:pt x="455" y="228"/>
                  </a:lnTo>
                  <a:lnTo>
                    <a:pt x="456" y="228"/>
                  </a:lnTo>
                  <a:lnTo>
                    <a:pt x="458" y="228"/>
                  </a:lnTo>
                  <a:lnTo>
                    <a:pt x="459" y="228"/>
                  </a:lnTo>
                  <a:lnTo>
                    <a:pt x="461" y="228"/>
                  </a:lnTo>
                  <a:lnTo>
                    <a:pt x="462" y="228"/>
                  </a:lnTo>
                  <a:lnTo>
                    <a:pt x="464" y="228"/>
                  </a:lnTo>
                  <a:lnTo>
                    <a:pt x="465" y="228"/>
                  </a:lnTo>
                  <a:lnTo>
                    <a:pt x="467" y="228"/>
                  </a:lnTo>
                  <a:lnTo>
                    <a:pt x="468" y="228"/>
                  </a:lnTo>
                  <a:lnTo>
                    <a:pt x="470" y="228"/>
                  </a:lnTo>
                  <a:lnTo>
                    <a:pt x="471" y="228"/>
                  </a:lnTo>
                  <a:lnTo>
                    <a:pt x="473" y="228"/>
                  </a:lnTo>
                  <a:lnTo>
                    <a:pt x="474" y="228"/>
                  </a:lnTo>
                  <a:lnTo>
                    <a:pt x="476" y="228"/>
                  </a:lnTo>
                  <a:lnTo>
                    <a:pt x="477" y="228"/>
                  </a:lnTo>
                  <a:lnTo>
                    <a:pt x="479" y="228"/>
                  </a:lnTo>
                  <a:lnTo>
                    <a:pt x="480" y="228"/>
                  </a:lnTo>
                  <a:lnTo>
                    <a:pt x="482" y="228"/>
                  </a:lnTo>
                  <a:lnTo>
                    <a:pt x="483" y="228"/>
                  </a:lnTo>
                  <a:lnTo>
                    <a:pt x="484" y="228"/>
                  </a:lnTo>
                  <a:lnTo>
                    <a:pt x="486" y="228"/>
                  </a:lnTo>
                  <a:lnTo>
                    <a:pt x="487" y="228"/>
                  </a:lnTo>
                  <a:lnTo>
                    <a:pt x="489" y="228"/>
                  </a:lnTo>
                  <a:lnTo>
                    <a:pt x="490" y="228"/>
                  </a:lnTo>
                  <a:lnTo>
                    <a:pt x="492" y="228"/>
                  </a:lnTo>
                  <a:lnTo>
                    <a:pt x="493" y="228"/>
                  </a:lnTo>
                  <a:lnTo>
                    <a:pt x="495" y="228"/>
                  </a:lnTo>
                  <a:lnTo>
                    <a:pt x="496" y="228"/>
                  </a:lnTo>
                  <a:lnTo>
                    <a:pt x="498" y="228"/>
                  </a:lnTo>
                  <a:lnTo>
                    <a:pt x="499" y="228"/>
                  </a:lnTo>
                  <a:lnTo>
                    <a:pt x="501" y="228"/>
                  </a:lnTo>
                  <a:lnTo>
                    <a:pt x="502" y="228"/>
                  </a:lnTo>
                  <a:lnTo>
                    <a:pt x="504" y="228"/>
                  </a:lnTo>
                  <a:lnTo>
                    <a:pt x="505" y="228"/>
                  </a:lnTo>
                  <a:lnTo>
                    <a:pt x="507" y="228"/>
                  </a:lnTo>
                  <a:lnTo>
                    <a:pt x="508" y="228"/>
                  </a:lnTo>
                  <a:lnTo>
                    <a:pt x="510" y="228"/>
                  </a:lnTo>
                  <a:lnTo>
                    <a:pt x="511" y="228"/>
                  </a:lnTo>
                  <a:lnTo>
                    <a:pt x="513" y="228"/>
                  </a:lnTo>
                  <a:lnTo>
                    <a:pt x="514" y="228"/>
                  </a:lnTo>
                  <a:lnTo>
                    <a:pt x="516" y="228"/>
                  </a:lnTo>
                  <a:lnTo>
                    <a:pt x="517" y="228"/>
                  </a:lnTo>
                  <a:lnTo>
                    <a:pt x="518" y="228"/>
                  </a:lnTo>
                  <a:lnTo>
                    <a:pt x="520" y="228"/>
                  </a:lnTo>
                  <a:lnTo>
                    <a:pt x="521" y="228"/>
                  </a:lnTo>
                  <a:lnTo>
                    <a:pt x="523" y="228"/>
                  </a:lnTo>
                  <a:lnTo>
                    <a:pt x="524" y="228"/>
                  </a:lnTo>
                  <a:lnTo>
                    <a:pt x="526" y="228"/>
                  </a:lnTo>
                  <a:lnTo>
                    <a:pt x="527" y="228"/>
                  </a:lnTo>
                  <a:lnTo>
                    <a:pt x="529" y="228"/>
                  </a:lnTo>
                  <a:lnTo>
                    <a:pt x="530" y="228"/>
                  </a:lnTo>
                  <a:lnTo>
                    <a:pt x="532" y="228"/>
                  </a:lnTo>
                  <a:lnTo>
                    <a:pt x="533" y="228"/>
                  </a:lnTo>
                  <a:lnTo>
                    <a:pt x="535" y="228"/>
                  </a:lnTo>
                  <a:lnTo>
                    <a:pt x="536" y="228"/>
                  </a:lnTo>
                  <a:lnTo>
                    <a:pt x="538" y="228"/>
                  </a:lnTo>
                  <a:lnTo>
                    <a:pt x="539" y="228"/>
                  </a:lnTo>
                  <a:lnTo>
                    <a:pt x="541" y="228"/>
                  </a:lnTo>
                  <a:lnTo>
                    <a:pt x="542" y="228"/>
                  </a:lnTo>
                  <a:lnTo>
                    <a:pt x="544" y="228"/>
                  </a:lnTo>
                  <a:lnTo>
                    <a:pt x="545" y="228"/>
                  </a:lnTo>
                  <a:lnTo>
                    <a:pt x="546" y="228"/>
                  </a:lnTo>
                  <a:lnTo>
                    <a:pt x="548" y="228"/>
                  </a:lnTo>
                  <a:lnTo>
                    <a:pt x="549" y="228"/>
                  </a:lnTo>
                  <a:lnTo>
                    <a:pt x="551" y="228"/>
                  </a:lnTo>
                  <a:lnTo>
                    <a:pt x="552" y="228"/>
                  </a:lnTo>
                  <a:lnTo>
                    <a:pt x="554" y="228"/>
                  </a:lnTo>
                  <a:lnTo>
                    <a:pt x="555" y="228"/>
                  </a:lnTo>
                  <a:lnTo>
                    <a:pt x="557" y="228"/>
                  </a:lnTo>
                  <a:lnTo>
                    <a:pt x="558" y="228"/>
                  </a:lnTo>
                  <a:lnTo>
                    <a:pt x="560" y="228"/>
                  </a:lnTo>
                  <a:lnTo>
                    <a:pt x="561" y="228"/>
                  </a:lnTo>
                  <a:lnTo>
                    <a:pt x="563" y="228"/>
                  </a:lnTo>
                  <a:lnTo>
                    <a:pt x="564" y="228"/>
                  </a:lnTo>
                  <a:lnTo>
                    <a:pt x="566" y="228"/>
                  </a:lnTo>
                  <a:lnTo>
                    <a:pt x="567" y="228"/>
                  </a:lnTo>
                  <a:lnTo>
                    <a:pt x="569" y="228"/>
                  </a:lnTo>
                  <a:lnTo>
                    <a:pt x="570" y="228"/>
                  </a:lnTo>
                  <a:lnTo>
                    <a:pt x="572" y="228"/>
                  </a:lnTo>
                  <a:lnTo>
                    <a:pt x="573" y="228"/>
                  </a:lnTo>
                  <a:lnTo>
                    <a:pt x="575" y="228"/>
                  </a:lnTo>
                  <a:lnTo>
                    <a:pt x="576" y="228"/>
                  </a:lnTo>
                  <a:lnTo>
                    <a:pt x="577" y="228"/>
                  </a:lnTo>
                  <a:lnTo>
                    <a:pt x="579" y="228"/>
                  </a:lnTo>
                  <a:lnTo>
                    <a:pt x="580" y="228"/>
                  </a:lnTo>
                  <a:lnTo>
                    <a:pt x="582" y="228"/>
                  </a:lnTo>
                  <a:lnTo>
                    <a:pt x="583" y="228"/>
                  </a:lnTo>
                  <a:lnTo>
                    <a:pt x="585" y="228"/>
                  </a:lnTo>
                  <a:lnTo>
                    <a:pt x="586" y="228"/>
                  </a:lnTo>
                  <a:lnTo>
                    <a:pt x="588" y="228"/>
                  </a:lnTo>
                  <a:lnTo>
                    <a:pt x="589" y="228"/>
                  </a:lnTo>
                  <a:lnTo>
                    <a:pt x="591" y="228"/>
                  </a:lnTo>
                  <a:lnTo>
                    <a:pt x="592" y="228"/>
                  </a:lnTo>
                  <a:lnTo>
                    <a:pt x="594" y="228"/>
                  </a:lnTo>
                  <a:lnTo>
                    <a:pt x="595" y="228"/>
                  </a:lnTo>
                  <a:lnTo>
                    <a:pt x="597" y="228"/>
                  </a:lnTo>
                  <a:lnTo>
                    <a:pt x="598" y="228"/>
                  </a:lnTo>
                  <a:lnTo>
                    <a:pt x="600" y="228"/>
                  </a:lnTo>
                  <a:lnTo>
                    <a:pt x="601" y="228"/>
                  </a:lnTo>
                  <a:lnTo>
                    <a:pt x="603" y="228"/>
                  </a:lnTo>
                  <a:lnTo>
                    <a:pt x="604" y="228"/>
                  </a:lnTo>
                  <a:lnTo>
                    <a:pt x="606" y="228"/>
                  </a:lnTo>
                  <a:lnTo>
                    <a:pt x="607" y="228"/>
                  </a:lnTo>
                  <a:lnTo>
                    <a:pt x="609" y="228"/>
                  </a:lnTo>
                  <a:lnTo>
                    <a:pt x="610" y="228"/>
                  </a:lnTo>
                  <a:lnTo>
                    <a:pt x="611" y="228"/>
                  </a:lnTo>
                  <a:lnTo>
                    <a:pt x="613" y="228"/>
                  </a:lnTo>
                  <a:lnTo>
                    <a:pt x="614" y="228"/>
                  </a:lnTo>
                  <a:lnTo>
                    <a:pt x="616" y="228"/>
                  </a:lnTo>
                  <a:lnTo>
                    <a:pt x="617" y="22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48" name="Rectangle 220"/>
            <p:cNvSpPr>
              <a:spLocks noChangeArrowheads="1"/>
            </p:cNvSpPr>
            <p:nvPr/>
          </p:nvSpPr>
          <p:spPr bwMode="auto">
            <a:xfrm>
              <a:off x="2264" y="948"/>
              <a:ext cx="254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10.83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3966" name="Freeform 238"/>
            <p:cNvSpPr>
              <a:spLocks/>
            </p:cNvSpPr>
            <p:nvPr/>
          </p:nvSpPr>
          <p:spPr bwMode="auto">
            <a:xfrm>
              <a:off x="1115" y="2310"/>
              <a:ext cx="3151" cy="1164"/>
            </a:xfrm>
            <a:custGeom>
              <a:avLst/>
              <a:gdLst/>
              <a:ahLst/>
              <a:cxnLst>
                <a:cxn ang="0">
                  <a:pos x="8" y="228"/>
                </a:cxn>
                <a:cxn ang="0">
                  <a:pos x="18" y="228"/>
                </a:cxn>
                <a:cxn ang="0">
                  <a:pos x="28" y="228"/>
                </a:cxn>
                <a:cxn ang="0">
                  <a:pos x="39" y="228"/>
                </a:cxn>
                <a:cxn ang="0">
                  <a:pos x="49" y="228"/>
                </a:cxn>
                <a:cxn ang="0">
                  <a:pos x="59" y="228"/>
                </a:cxn>
                <a:cxn ang="0">
                  <a:pos x="70" y="228"/>
                </a:cxn>
                <a:cxn ang="0">
                  <a:pos x="80" y="228"/>
                </a:cxn>
                <a:cxn ang="0">
                  <a:pos x="90" y="228"/>
                </a:cxn>
                <a:cxn ang="0">
                  <a:pos x="101" y="228"/>
                </a:cxn>
                <a:cxn ang="0">
                  <a:pos x="111" y="228"/>
                </a:cxn>
                <a:cxn ang="0">
                  <a:pos x="121" y="228"/>
                </a:cxn>
                <a:cxn ang="0">
                  <a:pos x="132" y="228"/>
                </a:cxn>
                <a:cxn ang="0">
                  <a:pos x="142" y="228"/>
                </a:cxn>
                <a:cxn ang="0">
                  <a:pos x="152" y="228"/>
                </a:cxn>
                <a:cxn ang="0">
                  <a:pos x="163" y="228"/>
                </a:cxn>
                <a:cxn ang="0">
                  <a:pos x="173" y="228"/>
                </a:cxn>
                <a:cxn ang="0">
                  <a:pos x="183" y="228"/>
                </a:cxn>
                <a:cxn ang="0">
                  <a:pos x="194" y="228"/>
                </a:cxn>
                <a:cxn ang="0">
                  <a:pos x="204" y="228"/>
                </a:cxn>
                <a:cxn ang="0">
                  <a:pos x="214" y="228"/>
                </a:cxn>
                <a:cxn ang="0">
                  <a:pos x="225" y="228"/>
                </a:cxn>
                <a:cxn ang="0">
                  <a:pos x="235" y="228"/>
                </a:cxn>
                <a:cxn ang="0">
                  <a:pos x="245" y="228"/>
                </a:cxn>
                <a:cxn ang="0">
                  <a:pos x="256" y="228"/>
                </a:cxn>
                <a:cxn ang="0">
                  <a:pos x="266" y="228"/>
                </a:cxn>
                <a:cxn ang="0">
                  <a:pos x="276" y="228"/>
                </a:cxn>
                <a:cxn ang="0">
                  <a:pos x="287" y="228"/>
                </a:cxn>
                <a:cxn ang="0">
                  <a:pos x="297" y="228"/>
                </a:cxn>
                <a:cxn ang="0">
                  <a:pos x="307" y="228"/>
                </a:cxn>
                <a:cxn ang="0">
                  <a:pos x="318" y="224"/>
                </a:cxn>
                <a:cxn ang="0">
                  <a:pos x="328" y="125"/>
                </a:cxn>
                <a:cxn ang="0">
                  <a:pos x="338" y="11"/>
                </a:cxn>
                <a:cxn ang="0">
                  <a:pos x="349" y="177"/>
                </a:cxn>
                <a:cxn ang="0">
                  <a:pos x="359" y="224"/>
                </a:cxn>
                <a:cxn ang="0">
                  <a:pos x="369" y="228"/>
                </a:cxn>
                <a:cxn ang="0">
                  <a:pos x="380" y="228"/>
                </a:cxn>
                <a:cxn ang="0">
                  <a:pos x="390" y="228"/>
                </a:cxn>
                <a:cxn ang="0">
                  <a:pos x="400" y="228"/>
                </a:cxn>
                <a:cxn ang="0">
                  <a:pos x="411" y="228"/>
                </a:cxn>
                <a:cxn ang="0">
                  <a:pos x="421" y="228"/>
                </a:cxn>
                <a:cxn ang="0">
                  <a:pos x="431" y="228"/>
                </a:cxn>
                <a:cxn ang="0">
                  <a:pos x="442" y="228"/>
                </a:cxn>
                <a:cxn ang="0">
                  <a:pos x="452" y="228"/>
                </a:cxn>
                <a:cxn ang="0">
                  <a:pos x="462" y="228"/>
                </a:cxn>
                <a:cxn ang="0">
                  <a:pos x="473" y="228"/>
                </a:cxn>
                <a:cxn ang="0">
                  <a:pos x="483" y="228"/>
                </a:cxn>
                <a:cxn ang="0">
                  <a:pos x="493" y="228"/>
                </a:cxn>
                <a:cxn ang="0">
                  <a:pos x="504" y="228"/>
                </a:cxn>
                <a:cxn ang="0">
                  <a:pos x="514" y="228"/>
                </a:cxn>
                <a:cxn ang="0">
                  <a:pos x="524" y="228"/>
                </a:cxn>
                <a:cxn ang="0">
                  <a:pos x="535" y="228"/>
                </a:cxn>
                <a:cxn ang="0">
                  <a:pos x="545" y="228"/>
                </a:cxn>
                <a:cxn ang="0">
                  <a:pos x="555" y="228"/>
                </a:cxn>
                <a:cxn ang="0">
                  <a:pos x="566" y="228"/>
                </a:cxn>
                <a:cxn ang="0">
                  <a:pos x="576" y="228"/>
                </a:cxn>
                <a:cxn ang="0">
                  <a:pos x="586" y="228"/>
                </a:cxn>
                <a:cxn ang="0">
                  <a:pos x="597" y="228"/>
                </a:cxn>
                <a:cxn ang="0">
                  <a:pos x="607" y="228"/>
                </a:cxn>
                <a:cxn ang="0">
                  <a:pos x="617" y="228"/>
                </a:cxn>
              </a:cxnLst>
              <a:rect l="0" t="0" r="r" b="b"/>
              <a:pathLst>
                <a:path w="617" h="228">
                  <a:moveTo>
                    <a:pt x="0" y="228"/>
                  </a:moveTo>
                  <a:lnTo>
                    <a:pt x="0" y="228"/>
                  </a:lnTo>
                  <a:lnTo>
                    <a:pt x="2" y="228"/>
                  </a:lnTo>
                  <a:lnTo>
                    <a:pt x="3" y="228"/>
                  </a:lnTo>
                  <a:lnTo>
                    <a:pt x="5" y="228"/>
                  </a:lnTo>
                  <a:lnTo>
                    <a:pt x="6" y="228"/>
                  </a:lnTo>
                  <a:lnTo>
                    <a:pt x="8" y="228"/>
                  </a:lnTo>
                  <a:lnTo>
                    <a:pt x="9" y="228"/>
                  </a:lnTo>
                  <a:lnTo>
                    <a:pt x="11" y="228"/>
                  </a:lnTo>
                  <a:lnTo>
                    <a:pt x="12" y="228"/>
                  </a:lnTo>
                  <a:lnTo>
                    <a:pt x="13" y="228"/>
                  </a:lnTo>
                  <a:lnTo>
                    <a:pt x="15" y="228"/>
                  </a:lnTo>
                  <a:lnTo>
                    <a:pt x="16" y="228"/>
                  </a:lnTo>
                  <a:lnTo>
                    <a:pt x="18" y="228"/>
                  </a:lnTo>
                  <a:lnTo>
                    <a:pt x="19" y="228"/>
                  </a:lnTo>
                  <a:lnTo>
                    <a:pt x="21" y="228"/>
                  </a:lnTo>
                  <a:lnTo>
                    <a:pt x="22" y="228"/>
                  </a:lnTo>
                  <a:lnTo>
                    <a:pt x="24" y="228"/>
                  </a:lnTo>
                  <a:lnTo>
                    <a:pt x="25" y="228"/>
                  </a:lnTo>
                  <a:lnTo>
                    <a:pt x="27" y="228"/>
                  </a:lnTo>
                  <a:lnTo>
                    <a:pt x="28" y="228"/>
                  </a:lnTo>
                  <a:lnTo>
                    <a:pt x="30" y="228"/>
                  </a:lnTo>
                  <a:lnTo>
                    <a:pt x="31" y="228"/>
                  </a:lnTo>
                  <a:lnTo>
                    <a:pt x="33" y="228"/>
                  </a:lnTo>
                  <a:lnTo>
                    <a:pt x="34" y="228"/>
                  </a:lnTo>
                  <a:lnTo>
                    <a:pt x="36" y="228"/>
                  </a:lnTo>
                  <a:lnTo>
                    <a:pt x="37" y="228"/>
                  </a:lnTo>
                  <a:lnTo>
                    <a:pt x="39" y="228"/>
                  </a:lnTo>
                  <a:lnTo>
                    <a:pt x="40" y="228"/>
                  </a:lnTo>
                  <a:lnTo>
                    <a:pt x="42" y="228"/>
                  </a:lnTo>
                  <a:lnTo>
                    <a:pt x="43" y="228"/>
                  </a:lnTo>
                  <a:lnTo>
                    <a:pt x="44" y="228"/>
                  </a:lnTo>
                  <a:lnTo>
                    <a:pt x="46" y="228"/>
                  </a:lnTo>
                  <a:lnTo>
                    <a:pt x="47" y="228"/>
                  </a:lnTo>
                  <a:lnTo>
                    <a:pt x="49" y="228"/>
                  </a:lnTo>
                  <a:lnTo>
                    <a:pt x="50" y="228"/>
                  </a:lnTo>
                  <a:lnTo>
                    <a:pt x="52" y="228"/>
                  </a:lnTo>
                  <a:lnTo>
                    <a:pt x="53" y="228"/>
                  </a:lnTo>
                  <a:lnTo>
                    <a:pt x="55" y="228"/>
                  </a:lnTo>
                  <a:lnTo>
                    <a:pt x="56" y="228"/>
                  </a:lnTo>
                  <a:lnTo>
                    <a:pt x="58" y="228"/>
                  </a:lnTo>
                  <a:lnTo>
                    <a:pt x="59" y="228"/>
                  </a:lnTo>
                  <a:lnTo>
                    <a:pt x="61" y="228"/>
                  </a:lnTo>
                  <a:lnTo>
                    <a:pt x="62" y="228"/>
                  </a:lnTo>
                  <a:lnTo>
                    <a:pt x="64" y="228"/>
                  </a:lnTo>
                  <a:lnTo>
                    <a:pt x="65" y="228"/>
                  </a:lnTo>
                  <a:lnTo>
                    <a:pt x="67" y="228"/>
                  </a:lnTo>
                  <a:lnTo>
                    <a:pt x="68" y="228"/>
                  </a:lnTo>
                  <a:lnTo>
                    <a:pt x="70" y="228"/>
                  </a:lnTo>
                  <a:lnTo>
                    <a:pt x="71" y="228"/>
                  </a:lnTo>
                  <a:lnTo>
                    <a:pt x="73" y="228"/>
                  </a:lnTo>
                  <a:lnTo>
                    <a:pt x="74" y="228"/>
                  </a:lnTo>
                  <a:lnTo>
                    <a:pt x="75" y="228"/>
                  </a:lnTo>
                  <a:lnTo>
                    <a:pt x="77" y="228"/>
                  </a:lnTo>
                  <a:lnTo>
                    <a:pt x="78" y="228"/>
                  </a:lnTo>
                  <a:lnTo>
                    <a:pt x="80" y="228"/>
                  </a:lnTo>
                  <a:lnTo>
                    <a:pt x="81" y="228"/>
                  </a:lnTo>
                  <a:lnTo>
                    <a:pt x="83" y="228"/>
                  </a:lnTo>
                  <a:lnTo>
                    <a:pt x="84" y="228"/>
                  </a:lnTo>
                  <a:lnTo>
                    <a:pt x="86" y="228"/>
                  </a:lnTo>
                  <a:lnTo>
                    <a:pt x="87" y="228"/>
                  </a:lnTo>
                  <a:lnTo>
                    <a:pt x="89" y="228"/>
                  </a:lnTo>
                  <a:lnTo>
                    <a:pt x="90" y="228"/>
                  </a:lnTo>
                  <a:lnTo>
                    <a:pt x="92" y="228"/>
                  </a:lnTo>
                  <a:lnTo>
                    <a:pt x="93" y="228"/>
                  </a:lnTo>
                  <a:lnTo>
                    <a:pt x="95" y="228"/>
                  </a:lnTo>
                  <a:lnTo>
                    <a:pt x="96" y="228"/>
                  </a:lnTo>
                  <a:lnTo>
                    <a:pt x="98" y="228"/>
                  </a:lnTo>
                  <a:lnTo>
                    <a:pt x="99" y="228"/>
                  </a:lnTo>
                  <a:lnTo>
                    <a:pt x="101" y="228"/>
                  </a:lnTo>
                  <a:lnTo>
                    <a:pt x="102" y="228"/>
                  </a:lnTo>
                  <a:lnTo>
                    <a:pt x="104" y="228"/>
                  </a:lnTo>
                  <a:lnTo>
                    <a:pt x="105" y="228"/>
                  </a:lnTo>
                  <a:lnTo>
                    <a:pt x="106" y="228"/>
                  </a:lnTo>
                  <a:lnTo>
                    <a:pt x="108" y="228"/>
                  </a:lnTo>
                  <a:lnTo>
                    <a:pt x="109" y="228"/>
                  </a:lnTo>
                  <a:lnTo>
                    <a:pt x="111" y="228"/>
                  </a:lnTo>
                  <a:lnTo>
                    <a:pt x="112" y="228"/>
                  </a:lnTo>
                  <a:lnTo>
                    <a:pt x="114" y="228"/>
                  </a:lnTo>
                  <a:lnTo>
                    <a:pt x="115" y="228"/>
                  </a:lnTo>
                  <a:lnTo>
                    <a:pt x="117" y="228"/>
                  </a:lnTo>
                  <a:lnTo>
                    <a:pt x="118" y="228"/>
                  </a:lnTo>
                  <a:lnTo>
                    <a:pt x="120" y="228"/>
                  </a:lnTo>
                  <a:lnTo>
                    <a:pt x="121" y="228"/>
                  </a:lnTo>
                  <a:lnTo>
                    <a:pt x="123" y="228"/>
                  </a:lnTo>
                  <a:lnTo>
                    <a:pt x="124" y="228"/>
                  </a:lnTo>
                  <a:lnTo>
                    <a:pt x="126" y="228"/>
                  </a:lnTo>
                  <a:lnTo>
                    <a:pt x="127" y="228"/>
                  </a:lnTo>
                  <a:lnTo>
                    <a:pt x="129" y="228"/>
                  </a:lnTo>
                  <a:lnTo>
                    <a:pt x="130" y="228"/>
                  </a:lnTo>
                  <a:lnTo>
                    <a:pt x="132" y="228"/>
                  </a:lnTo>
                  <a:lnTo>
                    <a:pt x="133" y="228"/>
                  </a:lnTo>
                  <a:lnTo>
                    <a:pt x="135" y="228"/>
                  </a:lnTo>
                  <a:lnTo>
                    <a:pt x="136" y="228"/>
                  </a:lnTo>
                  <a:lnTo>
                    <a:pt x="137" y="228"/>
                  </a:lnTo>
                  <a:lnTo>
                    <a:pt x="139" y="228"/>
                  </a:lnTo>
                  <a:lnTo>
                    <a:pt x="140" y="228"/>
                  </a:lnTo>
                  <a:lnTo>
                    <a:pt x="142" y="228"/>
                  </a:lnTo>
                  <a:lnTo>
                    <a:pt x="143" y="228"/>
                  </a:lnTo>
                  <a:lnTo>
                    <a:pt x="145" y="228"/>
                  </a:lnTo>
                  <a:lnTo>
                    <a:pt x="146" y="228"/>
                  </a:lnTo>
                  <a:lnTo>
                    <a:pt x="148" y="228"/>
                  </a:lnTo>
                  <a:lnTo>
                    <a:pt x="149" y="228"/>
                  </a:lnTo>
                  <a:lnTo>
                    <a:pt x="151" y="228"/>
                  </a:lnTo>
                  <a:lnTo>
                    <a:pt x="152" y="228"/>
                  </a:lnTo>
                  <a:lnTo>
                    <a:pt x="154" y="228"/>
                  </a:lnTo>
                  <a:lnTo>
                    <a:pt x="155" y="228"/>
                  </a:lnTo>
                  <a:lnTo>
                    <a:pt x="157" y="228"/>
                  </a:lnTo>
                  <a:lnTo>
                    <a:pt x="158" y="228"/>
                  </a:lnTo>
                  <a:lnTo>
                    <a:pt x="160" y="228"/>
                  </a:lnTo>
                  <a:lnTo>
                    <a:pt x="161" y="228"/>
                  </a:lnTo>
                  <a:lnTo>
                    <a:pt x="163" y="228"/>
                  </a:lnTo>
                  <a:lnTo>
                    <a:pt x="164" y="228"/>
                  </a:lnTo>
                  <a:lnTo>
                    <a:pt x="166" y="228"/>
                  </a:lnTo>
                  <a:lnTo>
                    <a:pt x="167" y="228"/>
                  </a:lnTo>
                  <a:lnTo>
                    <a:pt x="169" y="228"/>
                  </a:lnTo>
                  <a:lnTo>
                    <a:pt x="170" y="228"/>
                  </a:lnTo>
                  <a:lnTo>
                    <a:pt x="171" y="228"/>
                  </a:lnTo>
                  <a:lnTo>
                    <a:pt x="173" y="228"/>
                  </a:lnTo>
                  <a:lnTo>
                    <a:pt x="174" y="228"/>
                  </a:lnTo>
                  <a:lnTo>
                    <a:pt x="176" y="228"/>
                  </a:lnTo>
                  <a:lnTo>
                    <a:pt x="177" y="228"/>
                  </a:lnTo>
                  <a:lnTo>
                    <a:pt x="179" y="228"/>
                  </a:lnTo>
                  <a:lnTo>
                    <a:pt x="180" y="228"/>
                  </a:lnTo>
                  <a:lnTo>
                    <a:pt x="182" y="228"/>
                  </a:lnTo>
                  <a:lnTo>
                    <a:pt x="183" y="228"/>
                  </a:lnTo>
                  <a:lnTo>
                    <a:pt x="185" y="228"/>
                  </a:lnTo>
                  <a:lnTo>
                    <a:pt x="186" y="228"/>
                  </a:lnTo>
                  <a:lnTo>
                    <a:pt x="188" y="228"/>
                  </a:lnTo>
                  <a:lnTo>
                    <a:pt x="189" y="228"/>
                  </a:lnTo>
                  <a:lnTo>
                    <a:pt x="191" y="228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195" y="228"/>
                  </a:lnTo>
                  <a:lnTo>
                    <a:pt x="197" y="228"/>
                  </a:lnTo>
                  <a:lnTo>
                    <a:pt x="198" y="228"/>
                  </a:lnTo>
                  <a:lnTo>
                    <a:pt x="200" y="228"/>
                  </a:lnTo>
                  <a:lnTo>
                    <a:pt x="201" y="228"/>
                  </a:lnTo>
                  <a:lnTo>
                    <a:pt x="202" y="228"/>
                  </a:lnTo>
                  <a:lnTo>
                    <a:pt x="204" y="228"/>
                  </a:lnTo>
                  <a:lnTo>
                    <a:pt x="205" y="228"/>
                  </a:lnTo>
                  <a:lnTo>
                    <a:pt x="207" y="228"/>
                  </a:lnTo>
                  <a:lnTo>
                    <a:pt x="208" y="228"/>
                  </a:lnTo>
                  <a:lnTo>
                    <a:pt x="210" y="228"/>
                  </a:lnTo>
                  <a:lnTo>
                    <a:pt x="211" y="228"/>
                  </a:lnTo>
                  <a:lnTo>
                    <a:pt x="213" y="228"/>
                  </a:lnTo>
                  <a:lnTo>
                    <a:pt x="214" y="228"/>
                  </a:lnTo>
                  <a:lnTo>
                    <a:pt x="216" y="228"/>
                  </a:lnTo>
                  <a:lnTo>
                    <a:pt x="217" y="228"/>
                  </a:lnTo>
                  <a:lnTo>
                    <a:pt x="219" y="228"/>
                  </a:lnTo>
                  <a:lnTo>
                    <a:pt x="220" y="228"/>
                  </a:lnTo>
                  <a:lnTo>
                    <a:pt x="222" y="228"/>
                  </a:lnTo>
                  <a:lnTo>
                    <a:pt x="223" y="228"/>
                  </a:lnTo>
                  <a:lnTo>
                    <a:pt x="225" y="228"/>
                  </a:lnTo>
                  <a:lnTo>
                    <a:pt x="226" y="228"/>
                  </a:lnTo>
                  <a:lnTo>
                    <a:pt x="228" y="228"/>
                  </a:lnTo>
                  <a:lnTo>
                    <a:pt x="229" y="228"/>
                  </a:lnTo>
                  <a:lnTo>
                    <a:pt x="231" y="228"/>
                  </a:lnTo>
                  <a:lnTo>
                    <a:pt x="232" y="228"/>
                  </a:lnTo>
                  <a:lnTo>
                    <a:pt x="233" y="228"/>
                  </a:lnTo>
                  <a:lnTo>
                    <a:pt x="235" y="228"/>
                  </a:lnTo>
                  <a:lnTo>
                    <a:pt x="236" y="228"/>
                  </a:lnTo>
                  <a:lnTo>
                    <a:pt x="238" y="228"/>
                  </a:lnTo>
                  <a:lnTo>
                    <a:pt x="239" y="228"/>
                  </a:lnTo>
                  <a:lnTo>
                    <a:pt x="241" y="228"/>
                  </a:lnTo>
                  <a:lnTo>
                    <a:pt x="242" y="228"/>
                  </a:lnTo>
                  <a:lnTo>
                    <a:pt x="244" y="228"/>
                  </a:lnTo>
                  <a:lnTo>
                    <a:pt x="245" y="228"/>
                  </a:lnTo>
                  <a:lnTo>
                    <a:pt x="247" y="228"/>
                  </a:lnTo>
                  <a:lnTo>
                    <a:pt x="248" y="228"/>
                  </a:lnTo>
                  <a:lnTo>
                    <a:pt x="250" y="228"/>
                  </a:lnTo>
                  <a:lnTo>
                    <a:pt x="251" y="228"/>
                  </a:lnTo>
                  <a:lnTo>
                    <a:pt x="253" y="228"/>
                  </a:lnTo>
                  <a:lnTo>
                    <a:pt x="254" y="228"/>
                  </a:lnTo>
                  <a:lnTo>
                    <a:pt x="256" y="228"/>
                  </a:lnTo>
                  <a:lnTo>
                    <a:pt x="257" y="228"/>
                  </a:lnTo>
                  <a:lnTo>
                    <a:pt x="259" y="228"/>
                  </a:lnTo>
                  <a:lnTo>
                    <a:pt x="260" y="228"/>
                  </a:lnTo>
                  <a:lnTo>
                    <a:pt x="262" y="228"/>
                  </a:lnTo>
                  <a:lnTo>
                    <a:pt x="263" y="228"/>
                  </a:lnTo>
                  <a:lnTo>
                    <a:pt x="264" y="228"/>
                  </a:lnTo>
                  <a:lnTo>
                    <a:pt x="266" y="228"/>
                  </a:lnTo>
                  <a:lnTo>
                    <a:pt x="267" y="228"/>
                  </a:lnTo>
                  <a:lnTo>
                    <a:pt x="269" y="228"/>
                  </a:lnTo>
                  <a:lnTo>
                    <a:pt x="270" y="228"/>
                  </a:lnTo>
                  <a:lnTo>
                    <a:pt x="272" y="228"/>
                  </a:lnTo>
                  <a:lnTo>
                    <a:pt x="273" y="228"/>
                  </a:lnTo>
                  <a:lnTo>
                    <a:pt x="275" y="228"/>
                  </a:lnTo>
                  <a:lnTo>
                    <a:pt x="276" y="228"/>
                  </a:lnTo>
                  <a:lnTo>
                    <a:pt x="278" y="228"/>
                  </a:lnTo>
                  <a:lnTo>
                    <a:pt x="279" y="228"/>
                  </a:lnTo>
                  <a:lnTo>
                    <a:pt x="281" y="228"/>
                  </a:lnTo>
                  <a:lnTo>
                    <a:pt x="282" y="228"/>
                  </a:lnTo>
                  <a:lnTo>
                    <a:pt x="284" y="228"/>
                  </a:lnTo>
                  <a:lnTo>
                    <a:pt x="285" y="228"/>
                  </a:lnTo>
                  <a:lnTo>
                    <a:pt x="287" y="228"/>
                  </a:lnTo>
                  <a:lnTo>
                    <a:pt x="288" y="228"/>
                  </a:lnTo>
                  <a:lnTo>
                    <a:pt x="290" y="228"/>
                  </a:lnTo>
                  <a:lnTo>
                    <a:pt x="291" y="228"/>
                  </a:lnTo>
                  <a:lnTo>
                    <a:pt x="293" y="228"/>
                  </a:lnTo>
                  <a:lnTo>
                    <a:pt x="294" y="228"/>
                  </a:lnTo>
                  <a:lnTo>
                    <a:pt x="295" y="228"/>
                  </a:lnTo>
                  <a:lnTo>
                    <a:pt x="297" y="228"/>
                  </a:lnTo>
                  <a:lnTo>
                    <a:pt x="298" y="228"/>
                  </a:lnTo>
                  <a:lnTo>
                    <a:pt x="300" y="228"/>
                  </a:lnTo>
                  <a:lnTo>
                    <a:pt x="301" y="228"/>
                  </a:lnTo>
                  <a:lnTo>
                    <a:pt x="303" y="228"/>
                  </a:lnTo>
                  <a:lnTo>
                    <a:pt x="304" y="228"/>
                  </a:lnTo>
                  <a:lnTo>
                    <a:pt x="306" y="228"/>
                  </a:lnTo>
                  <a:lnTo>
                    <a:pt x="307" y="228"/>
                  </a:lnTo>
                  <a:lnTo>
                    <a:pt x="309" y="228"/>
                  </a:lnTo>
                  <a:lnTo>
                    <a:pt x="310" y="228"/>
                  </a:lnTo>
                  <a:lnTo>
                    <a:pt x="312" y="228"/>
                  </a:lnTo>
                  <a:lnTo>
                    <a:pt x="313" y="227"/>
                  </a:lnTo>
                  <a:lnTo>
                    <a:pt x="315" y="227"/>
                  </a:lnTo>
                  <a:lnTo>
                    <a:pt x="316" y="226"/>
                  </a:lnTo>
                  <a:lnTo>
                    <a:pt x="318" y="224"/>
                  </a:lnTo>
                  <a:lnTo>
                    <a:pt x="319" y="222"/>
                  </a:lnTo>
                  <a:lnTo>
                    <a:pt x="321" y="217"/>
                  </a:lnTo>
                  <a:lnTo>
                    <a:pt x="322" y="210"/>
                  </a:lnTo>
                  <a:lnTo>
                    <a:pt x="324" y="198"/>
                  </a:lnTo>
                  <a:lnTo>
                    <a:pt x="325" y="179"/>
                  </a:lnTo>
                  <a:lnTo>
                    <a:pt x="326" y="155"/>
                  </a:lnTo>
                  <a:lnTo>
                    <a:pt x="328" y="125"/>
                  </a:lnTo>
                  <a:lnTo>
                    <a:pt x="329" y="91"/>
                  </a:lnTo>
                  <a:lnTo>
                    <a:pt x="331" y="57"/>
                  </a:lnTo>
                  <a:lnTo>
                    <a:pt x="332" y="29"/>
                  </a:lnTo>
                  <a:lnTo>
                    <a:pt x="334" y="10"/>
                  </a:lnTo>
                  <a:lnTo>
                    <a:pt x="335" y="1"/>
                  </a:lnTo>
                  <a:lnTo>
                    <a:pt x="337" y="0"/>
                  </a:lnTo>
                  <a:lnTo>
                    <a:pt x="338" y="11"/>
                  </a:lnTo>
                  <a:lnTo>
                    <a:pt x="340" y="33"/>
                  </a:lnTo>
                  <a:lnTo>
                    <a:pt x="341" y="59"/>
                  </a:lnTo>
                  <a:lnTo>
                    <a:pt x="343" y="87"/>
                  </a:lnTo>
                  <a:lnTo>
                    <a:pt x="344" y="113"/>
                  </a:lnTo>
                  <a:lnTo>
                    <a:pt x="346" y="138"/>
                  </a:lnTo>
                  <a:lnTo>
                    <a:pt x="347" y="159"/>
                  </a:lnTo>
                  <a:lnTo>
                    <a:pt x="349" y="177"/>
                  </a:lnTo>
                  <a:lnTo>
                    <a:pt x="350" y="191"/>
                  </a:lnTo>
                  <a:lnTo>
                    <a:pt x="352" y="201"/>
                  </a:lnTo>
                  <a:lnTo>
                    <a:pt x="353" y="209"/>
                  </a:lnTo>
                  <a:lnTo>
                    <a:pt x="355" y="215"/>
                  </a:lnTo>
                  <a:lnTo>
                    <a:pt x="356" y="219"/>
                  </a:lnTo>
                  <a:lnTo>
                    <a:pt x="357" y="222"/>
                  </a:lnTo>
                  <a:lnTo>
                    <a:pt x="359" y="224"/>
                  </a:lnTo>
                  <a:lnTo>
                    <a:pt x="360" y="226"/>
                  </a:lnTo>
                  <a:lnTo>
                    <a:pt x="362" y="227"/>
                  </a:lnTo>
                  <a:lnTo>
                    <a:pt x="363" y="227"/>
                  </a:lnTo>
                  <a:lnTo>
                    <a:pt x="365" y="227"/>
                  </a:lnTo>
                  <a:lnTo>
                    <a:pt x="366" y="228"/>
                  </a:lnTo>
                  <a:lnTo>
                    <a:pt x="368" y="228"/>
                  </a:lnTo>
                  <a:lnTo>
                    <a:pt x="369" y="228"/>
                  </a:lnTo>
                  <a:lnTo>
                    <a:pt x="371" y="228"/>
                  </a:lnTo>
                  <a:lnTo>
                    <a:pt x="372" y="228"/>
                  </a:lnTo>
                  <a:lnTo>
                    <a:pt x="374" y="228"/>
                  </a:lnTo>
                  <a:lnTo>
                    <a:pt x="375" y="228"/>
                  </a:lnTo>
                  <a:lnTo>
                    <a:pt x="377" y="228"/>
                  </a:lnTo>
                  <a:lnTo>
                    <a:pt x="378" y="228"/>
                  </a:lnTo>
                  <a:lnTo>
                    <a:pt x="380" y="228"/>
                  </a:lnTo>
                  <a:lnTo>
                    <a:pt x="381" y="228"/>
                  </a:lnTo>
                  <a:lnTo>
                    <a:pt x="383" y="228"/>
                  </a:lnTo>
                  <a:lnTo>
                    <a:pt x="384" y="228"/>
                  </a:lnTo>
                  <a:lnTo>
                    <a:pt x="386" y="228"/>
                  </a:lnTo>
                  <a:lnTo>
                    <a:pt x="387" y="228"/>
                  </a:lnTo>
                  <a:lnTo>
                    <a:pt x="389" y="228"/>
                  </a:lnTo>
                  <a:lnTo>
                    <a:pt x="390" y="228"/>
                  </a:lnTo>
                  <a:lnTo>
                    <a:pt x="391" y="228"/>
                  </a:lnTo>
                  <a:lnTo>
                    <a:pt x="393" y="228"/>
                  </a:lnTo>
                  <a:lnTo>
                    <a:pt x="394" y="228"/>
                  </a:lnTo>
                  <a:lnTo>
                    <a:pt x="396" y="228"/>
                  </a:lnTo>
                  <a:lnTo>
                    <a:pt x="397" y="228"/>
                  </a:lnTo>
                  <a:lnTo>
                    <a:pt x="399" y="228"/>
                  </a:lnTo>
                  <a:lnTo>
                    <a:pt x="400" y="228"/>
                  </a:lnTo>
                  <a:lnTo>
                    <a:pt x="402" y="228"/>
                  </a:lnTo>
                  <a:lnTo>
                    <a:pt x="403" y="228"/>
                  </a:lnTo>
                  <a:lnTo>
                    <a:pt x="405" y="228"/>
                  </a:lnTo>
                  <a:lnTo>
                    <a:pt x="406" y="228"/>
                  </a:lnTo>
                  <a:lnTo>
                    <a:pt x="408" y="228"/>
                  </a:lnTo>
                  <a:lnTo>
                    <a:pt x="409" y="228"/>
                  </a:lnTo>
                  <a:lnTo>
                    <a:pt x="411" y="228"/>
                  </a:lnTo>
                  <a:lnTo>
                    <a:pt x="412" y="228"/>
                  </a:lnTo>
                  <a:lnTo>
                    <a:pt x="414" y="228"/>
                  </a:lnTo>
                  <a:lnTo>
                    <a:pt x="415" y="228"/>
                  </a:lnTo>
                  <a:lnTo>
                    <a:pt x="417" y="228"/>
                  </a:lnTo>
                  <a:lnTo>
                    <a:pt x="418" y="228"/>
                  </a:lnTo>
                  <a:lnTo>
                    <a:pt x="420" y="228"/>
                  </a:lnTo>
                  <a:lnTo>
                    <a:pt x="421" y="228"/>
                  </a:lnTo>
                  <a:lnTo>
                    <a:pt x="422" y="228"/>
                  </a:lnTo>
                  <a:lnTo>
                    <a:pt x="424" y="228"/>
                  </a:lnTo>
                  <a:lnTo>
                    <a:pt x="425" y="228"/>
                  </a:lnTo>
                  <a:lnTo>
                    <a:pt x="427" y="228"/>
                  </a:lnTo>
                  <a:lnTo>
                    <a:pt x="428" y="228"/>
                  </a:lnTo>
                  <a:lnTo>
                    <a:pt x="430" y="228"/>
                  </a:lnTo>
                  <a:lnTo>
                    <a:pt x="431" y="228"/>
                  </a:lnTo>
                  <a:lnTo>
                    <a:pt x="433" y="228"/>
                  </a:lnTo>
                  <a:lnTo>
                    <a:pt x="434" y="228"/>
                  </a:lnTo>
                  <a:lnTo>
                    <a:pt x="436" y="228"/>
                  </a:lnTo>
                  <a:lnTo>
                    <a:pt x="437" y="228"/>
                  </a:lnTo>
                  <a:lnTo>
                    <a:pt x="439" y="228"/>
                  </a:lnTo>
                  <a:lnTo>
                    <a:pt x="440" y="228"/>
                  </a:lnTo>
                  <a:lnTo>
                    <a:pt x="442" y="228"/>
                  </a:lnTo>
                  <a:lnTo>
                    <a:pt x="443" y="228"/>
                  </a:lnTo>
                  <a:lnTo>
                    <a:pt x="445" y="228"/>
                  </a:lnTo>
                  <a:lnTo>
                    <a:pt x="446" y="228"/>
                  </a:lnTo>
                  <a:lnTo>
                    <a:pt x="448" y="228"/>
                  </a:lnTo>
                  <a:lnTo>
                    <a:pt x="449" y="228"/>
                  </a:lnTo>
                  <a:lnTo>
                    <a:pt x="451" y="228"/>
                  </a:lnTo>
                  <a:lnTo>
                    <a:pt x="452" y="228"/>
                  </a:lnTo>
                  <a:lnTo>
                    <a:pt x="453" y="228"/>
                  </a:lnTo>
                  <a:lnTo>
                    <a:pt x="455" y="228"/>
                  </a:lnTo>
                  <a:lnTo>
                    <a:pt x="456" y="228"/>
                  </a:lnTo>
                  <a:lnTo>
                    <a:pt x="458" y="228"/>
                  </a:lnTo>
                  <a:lnTo>
                    <a:pt x="459" y="228"/>
                  </a:lnTo>
                  <a:lnTo>
                    <a:pt x="461" y="228"/>
                  </a:lnTo>
                  <a:lnTo>
                    <a:pt x="462" y="228"/>
                  </a:lnTo>
                  <a:lnTo>
                    <a:pt x="464" y="228"/>
                  </a:lnTo>
                  <a:lnTo>
                    <a:pt x="465" y="228"/>
                  </a:lnTo>
                  <a:lnTo>
                    <a:pt x="467" y="228"/>
                  </a:lnTo>
                  <a:lnTo>
                    <a:pt x="468" y="228"/>
                  </a:lnTo>
                  <a:lnTo>
                    <a:pt x="470" y="228"/>
                  </a:lnTo>
                  <a:lnTo>
                    <a:pt x="471" y="228"/>
                  </a:lnTo>
                  <a:lnTo>
                    <a:pt x="473" y="228"/>
                  </a:lnTo>
                  <a:lnTo>
                    <a:pt x="474" y="228"/>
                  </a:lnTo>
                  <a:lnTo>
                    <a:pt x="476" y="228"/>
                  </a:lnTo>
                  <a:lnTo>
                    <a:pt x="477" y="228"/>
                  </a:lnTo>
                  <a:lnTo>
                    <a:pt x="479" y="228"/>
                  </a:lnTo>
                  <a:lnTo>
                    <a:pt x="480" y="228"/>
                  </a:lnTo>
                  <a:lnTo>
                    <a:pt x="482" y="228"/>
                  </a:lnTo>
                  <a:lnTo>
                    <a:pt x="483" y="228"/>
                  </a:lnTo>
                  <a:lnTo>
                    <a:pt x="484" y="228"/>
                  </a:lnTo>
                  <a:lnTo>
                    <a:pt x="486" y="228"/>
                  </a:lnTo>
                  <a:lnTo>
                    <a:pt x="487" y="228"/>
                  </a:lnTo>
                  <a:lnTo>
                    <a:pt x="489" y="228"/>
                  </a:lnTo>
                  <a:lnTo>
                    <a:pt x="490" y="228"/>
                  </a:lnTo>
                  <a:lnTo>
                    <a:pt x="492" y="228"/>
                  </a:lnTo>
                  <a:lnTo>
                    <a:pt x="493" y="228"/>
                  </a:lnTo>
                  <a:lnTo>
                    <a:pt x="495" y="228"/>
                  </a:lnTo>
                  <a:lnTo>
                    <a:pt x="496" y="228"/>
                  </a:lnTo>
                  <a:lnTo>
                    <a:pt x="498" y="228"/>
                  </a:lnTo>
                  <a:lnTo>
                    <a:pt x="499" y="228"/>
                  </a:lnTo>
                  <a:lnTo>
                    <a:pt x="501" y="228"/>
                  </a:lnTo>
                  <a:lnTo>
                    <a:pt x="502" y="228"/>
                  </a:lnTo>
                  <a:lnTo>
                    <a:pt x="504" y="228"/>
                  </a:lnTo>
                  <a:lnTo>
                    <a:pt x="505" y="228"/>
                  </a:lnTo>
                  <a:lnTo>
                    <a:pt x="507" y="228"/>
                  </a:lnTo>
                  <a:lnTo>
                    <a:pt x="508" y="228"/>
                  </a:lnTo>
                  <a:lnTo>
                    <a:pt x="510" y="228"/>
                  </a:lnTo>
                  <a:lnTo>
                    <a:pt x="511" y="228"/>
                  </a:lnTo>
                  <a:lnTo>
                    <a:pt x="513" y="228"/>
                  </a:lnTo>
                  <a:lnTo>
                    <a:pt x="514" y="228"/>
                  </a:lnTo>
                  <a:lnTo>
                    <a:pt x="516" y="228"/>
                  </a:lnTo>
                  <a:lnTo>
                    <a:pt x="517" y="228"/>
                  </a:lnTo>
                  <a:lnTo>
                    <a:pt x="518" y="228"/>
                  </a:lnTo>
                  <a:lnTo>
                    <a:pt x="520" y="228"/>
                  </a:lnTo>
                  <a:lnTo>
                    <a:pt x="521" y="228"/>
                  </a:lnTo>
                  <a:lnTo>
                    <a:pt x="523" y="228"/>
                  </a:lnTo>
                  <a:lnTo>
                    <a:pt x="524" y="228"/>
                  </a:lnTo>
                  <a:lnTo>
                    <a:pt x="526" y="228"/>
                  </a:lnTo>
                  <a:lnTo>
                    <a:pt x="527" y="228"/>
                  </a:lnTo>
                  <a:lnTo>
                    <a:pt x="529" y="228"/>
                  </a:lnTo>
                  <a:lnTo>
                    <a:pt x="530" y="228"/>
                  </a:lnTo>
                  <a:lnTo>
                    <a:pt x="532" y="228"/>
                  </a:lnTo>
                  <a:lnTo>
                    <a:pt x="533" y="228"/>
                  </a:lnTo>
                  <a:lnTo>
                    <a:pt x="535" y="228"/>
                  </a:lnTo>
                  <a:lnTo>
                    <a:pt x="536" y="228"/>
                  </a:lnTo>
                  <a:lnTo>
                    <a:pt x="538" y="228"/>
                  </a:lnTo>
                  <a:lnTo>
                    <a:pt x="539" y="228"/>
                  </a:lnTo>
                  <a:lnTo>
                    <a:pt x="541" y="228"/>
                  </a:lnTo>
                  <a:lnTo>
                    <a:pt x="542" y="228"/>
                  </a:lnTo>
                  <a:lnTo>
                    <a:pt x="544" y="228"/>
                  </a:lnTo>
                  <a:lnTo>
                    <a:pt x="545" y="228"/>
                  </a:lnTo>
                  <a:lnTo>
                    <a:pt x="546" y="228"/>
                  </a:lnTo>
                  <a:lnTo>
                    <a:pt x="548" y="228"/>
                  </a:lnTo>
                  <a:lnTo>
                    <a:pt x="549" y="228"/>
                  </a:lnTo>
                  <a:lnTo>
                    <a:pt x="551" y="228"/>
                  </a:lnTo>
                  <a:lnTo>
                    <a:pt x="552" y="228"/>
                  </a:lnTo>
                  <a:lnTo>
                    <a:pt x="554" y="228"/>
                  </a:lnTo>
                  <a:lnTo>
                    <a:pt x="555" y="228"/>
                  </a:lnTo>
                  <a:lnTo>
                    <a:pt x="557" y="228"/>
                  </a:lnTo>
                  <a:lnTo>
                    <a:pt x="558" y="228"/>
                  </a:lnTo>
                  <a:lnTo>
                    <a:pt x="560" y="228"/>
                  </a:lnTo>
                  <a:lnTo>
                    <a:pt x="561" y="228"/>
                  </a:lnTo>
                  <a:lnTo>
                    <a:pt x="563" y="228"/>
                  </a:lnTo>
                  <a:lnTo>
                    <a:pt x="564" y="228"/>
                  </a:lnTo>
                  <a:lnTo>
                    <a:pt x="566" y="228"/>
                  </a:lnTo>
                  <a:lnTo>
                    <a:pt x="567" y="228"/>
                  </a:lnTo>
                  <a:lnTo>
                    <a:pt x="569" y="228"/>
                  </a:lnTo>
                  <a:lnTo>
                    <a:pt x="570" y="228"/>
                  </a:lnTo>
                  <a:lnTo>
                    <a:pt x="572" y="228"/>
                  </a:lnTo>
                  <a:lnTo>
                    <a:pt x="573" y="228"/>
                  </a:lnTo>
                  <a:lnTo>
                    <a:pt x="575" y="228"/>
                  </a:lnTo>
                  <a:lnTo>
                    <a:pt x="576" y="228"/>
                  </a:lnTo>
                  <a:lnTo>
                    <a:pt x="577" y="228"/>
                  </a:lnTo>
                  <a:lnTo>
                    <a:pt x="579" y="228"/>
                  </a:lnTo>
                  <a:lnTo>
                    <a:pt x="580" y="228"/>
                  </a:lnTo>
                  <a:lnTo>
                    <a:pt x="582" y="228"/>
                  </a:lnTo>
                  <a:lnTo>
                    <a:pt x="583" y="228"/>
                  </a:lnTo>
                  <a:lnTo>
                    <a:pt x="585" y="228"/>
                  </a:lnTo>
                  <a:lnTo>
                    <a:pt x="586" y="228"/>
                  </a:lnTo>
                  <a:lnTo>
                    <a:pt x="588" y="228"/>
                  </a:lnTo>
                  <a:lnTo>
                    <a:pt x="589" y="228"/>
                  </a:lnTo>
                  <a:lnTo>
                    <a:pt x="591" y="228"/>
                  </a:lnTo>
                  <a:lnTo>
                    <a:pt x="592" y="228"/>
                  </a:lnTo>
                  <a:lnTo>
                    <a:pt x="594" y="228"/>
                  </a:lnTo>
                  <a:lnTo>
                    <a:pt x="595" y="228"/>
                  </a:lnTo>
                  <a:lnTo>
                    <a:pt x="597" y="228"/>
                  </a:lnTo>
                  <a:lnTo>
                    <a:pt x="598" y="228"/>
                  </a:lnTo>
                  <a:lnTo>
                    <a:pt x="600" y="228"/>
                  </a:lnTo>
                  <a:lnTo>
                    <a:pt x="601" y="228"/>
                  </a:lnTo>
                  <a:lnTo>
                    <a:pt x="603" y="228"/>
                  </a:lnTo>
                  <a:lnTo>
                    <a:pt x="604" y="228"/>
                  </a:lnTo>
                  <a:lnTo>
                    <a:pt x="606" y="228"/>
                  </a:lnTo>
                  <a:lnTo>
                    <a:pt x="607" y="228"/>
                  </a:lnTo>
                  <a:lnTo>
                    <a:pt x="609" y="228"/>
                  </a:lnTo>
                  <a:lnTo>
                    <a:pt x="610" y="228"/>
                  </a:lnTo>
                  <a:lnTo>
                    <a:pt x="611" y="228"/>
                  </a:lnTo>
                  <a:lnTo>
                    <a:pt x="613" y="228"/>
                  </a:lnTo>
                  <a:lnTo>
                    <a:pt x="614" y="228"/>
                  </a:lnTo>
                  <a:lnTo>
                    <a:pt x="616" y="228"/>
                  </a:lnTo>
                  <a:lnTo>
                    <a:pt x="617" y="228"/>
                  </a:lnTo>
                </a:path>
              </a:pathLst>
            </a:custGeom>
            <a:noFill/>
            <a:ln w="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67" name="Rectangle 239"/>
            <p:cNvSpPr>
              <a:spLocks noChangeArrowheads="1"/>
            </p:cNvSpPr>
            <p:nvPr/>
          </p:nvSpPr>
          <p:spPr bwMode="auto">
            <a:xfrm>
              <a:off x="2709" y="2214"/>
              <a:ext cx="254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11.84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3978" name="Rectangle 250"/>
            <p:cNvSpPr>
              <a:spLocks noChangeArrowheads="1"/>
            </p:cNvSpPr>
            <p:nvPr/>
          </p:nvSpPr>
          <p:spPr bwMode="auto">
            <a:xfrm>
              <a:off x="4266" y="942"/>
              <a:ext cx="174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NL: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3979" name="Rectangle 251"/>
            <p:cNvSpPr>
              <a:spLocks noChangeArrowheads="1"/>
            </p:cNvSpPr>
            <p:nvPr/>
          </p:nvSpPr>
          <p:spPr bwMode="auto">
            <a:xfrm>
              <a:off x="4266" y="1034"/>
              <a:ext cx="317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6.00E7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3986" name="Rectangle 258"/>
            <p:cNvSpPr>
              <a:spLocks noChangeArrowheads="1"/>
            </p:cNvSpPr>
            <p:nvPr/>
          </p:nvSpPr>
          <p:spPr bwMode="auto">
            <a:xfrm>
              <a:off x="4266" y="2208"/>
              <a:ext cx="174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800000"/>
                  </a:solidFill>
                  <a:effectLst/>
                  <a:latin typeface="Arial" pitchFamily="34" charset="0"/>
                </a:rPr>
                <a:t>NL: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3987" name="Rectangle 259"/>
            <p:cNvSpPr>
              <a:spLocks noChangeArrowheads="1"/>
            </p:cNvSpPr>
            <p:nvPr/>
          </p:nvSpPr>
          <p:spPr bwMode="auto">
            <a:xfrm>
              <a:off x="4266" y="2300"/>
              <a:ext cx="317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800000"/>
                  </a:solidFill>
                  <a:effectLst/>
                  <a:latin typeface="Arial" pitchFamily="34" charset="0"/>
                </a:rPr>
                <a:t>7.75E6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606" name="Text Box 39"/>
          <p:cNvSpPr txBox="1">
            <a:spLocks noChangeArrowheads="1"/>
          </p:cNvSpPr>
          <p:nvPr/>
        </p:nvSpPr>
        <p:spPr bwMode="auto">
          <a:xfrm>
            <a:off x="5055509" y="1916832"/>
            <a:ext cx="1503617" cy="1042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7150" tIns="28575" rIns="57150" bIns="28575">
            <a:spAutoFit/>
          </a:bodyPr>
          <a:lstStyle/>
          <a:p>
            <a:pPr algn="ctr"/>
            <a:r>
              <a:rPr lang="en-US" sz="1600" b="1" dirty="0" smtClean="0"/>
              <a:t>[M+2H]</a:t>
            </a:r>
            <a:r>
              <a:rPr lang="en-US" sz="1600" b="1" baseline="30000" dirty="0" smtClean="0"/>
              <a:t>2+</a:t>
            </a:r>
            <a:endParaRPr lang="en-US" sz="1600" b="1" dirty="0" smtClean="0"/>
          </a:p>
          <a:p>
            <a:pPr algn="ctr"/>
            <a:r>
              <a:rPr lang="en-US" sz="1600" b="1" dirty="0" smtClean="0">
                <a:solidFill>
                  <a:srgbClr val="000000"/>
                </a:solidFill>
              </a:rPr>
              <a:t>Native  </a:t>
            </a:r>
          </a:p>
          <a:p>
            <a:pPr algn="ctr"/>
            <a:r>
              <a:rPr lang="en-US" sz="1600" b="1" dirty="0" err="1" smtClean="0">
                <a:solidFill>
                  <a:srgbClr val="000000"/>
                </a:solidFill>
              </a:rPr>
              <a:t>Hexapeptide</a:t>
            </a:r>
            <a:endParaRPr lang="en-US" sz="1600" b="1" dirty="0" smtClean="0">
              <a:solidFill>
                <a:srgbClr val="000000"/>
              </a:solidFill>
            </a:endParaRPr>
          </a:p>
          <a:p>
            <a:pPr algn="ctr"/>
            <a:r>
              <a:rPr lang="en-US" sz="1600" b="1" dirty="0" smtClean="0">
                <a:solidFill>
                  <a:srgbClr val="000000"/>
                </a:solidFill>
              </a:rPr>
              <a:t>m/z 348.2-348.4</a:t>
            </a:r>
            <a:endParaRPr lang="en-US" sz="1500" b="1" dirty="0"/>
          </a:p>
        </p:txBody>
      </p:sp>
      <p:sp>
        <p:nvSpPr>
          <p:cNvPr id="607" name="Text Box 39"/>
          <p:cNvSpPr txBox="1">
            <a:spLocks noChangeArrowheads="1"/>
          </p:cNvSpPr>
          <p:nvPr/>
        </p:nvSpPr>
        <p:spPr bwMode="auto">
          <a:xfrm>
            <a:off x="5275125" y="4077072"/>
            <a:ext cx="1503617" cy="1042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7150" tIns="28575" rIns="57150" bIns="28575">
            <a:spAutoFit/>
          </a:bodyPr>
          <a:lstStyle/>
          <a:p>
            <a:pPr algn="ctr"/>
            <a:r>
              <a:rPr lang="en-US" sz="1600" b="1" dirty="0" smtClean="0"/>
              <a:t>[M+2H]</a:t>
            </a:r>
            <a:r>
              <a:rPr lang="en-US" sz="1600" b="1" baseline="30000" dirty="0" smtClean="0"/>
              <a:t>2+</a:t>
            </a:r>
            <a:endParaRPr lang="en-US" sz="1600" b="1" dirty="0" smtClean="0"/>
          </a:p>
          <a:p>
            <a:pPr algn="ctr"/>
            <a:r>
              <a:rPr lang="en-US" sz="1600" b="1" dirty="0" err="1" smtClean="0">
                <a:solidFill>
                  <a:srgbClr val="000000"/>
                </a:solidFill>
              </a:rPr>
              <a:t>Glycated</a:t>
            </a:r>
            <a:r>
              <a:rPr lang="en-US" sz="1600" b="1" dirty="0" smtClean="0">
                <a:solidFill>
                  <a:srgbClr val="000000"/>
                </a:solidFill>
              </a:rPr>
              <a:t> </a:t>
            </a:r>
          </a:p>
          <a:p>
            <a:pPr algn="ctr"/>
            <a:r>
              <a:rPr lang="en-US" sz="1600" b="1" dirty="0" err="1" smtClean="0">
                <a:solidFill>
                  <a:srgbClr val="000000"/>
                </a:solidFill>
              </a:rPr>
              <a:t>Hexapeptide</a:t>
            </a:r>
            <a:r>
              <a:rPr lang="en-US" sz="1600" b="1" dirty="0" smtClean="0">
                <a:solidFill>
                  <a:srgbClr val="000000"/>
                </a:solidFill>
              </a:rPr>
              <a:t> </a:t>
            </a:r>
          </a:p>
          <a:p>
            <a:pPr algn="ctr"/>
            <a:r>
              <a:rPr lang="en-US" sz="1600" b="1" dirty="0" smtClean="0">
                <a:solidFill>
                  <a:srgbClr val="000000"/>
                </a:solidFill>
              </a:rPr>
              <a:t>m/z 429.2-429.4</a:t>
            </a:r>
            <a:endParaRPr lang="en-US" sz="1050" b="1" dirty="0" smtClean="0"/>
          </a:p>
        </p:txBody>
      </p:sp>
      <p:sp>
        <p:nvSpPr>
          <p:cNvPr id="230" name="Rectangle 229"/>
          <p:cNvSpPr/>
          <p:nvPr/>
        </p:nvSpPr>
        <p:spPr>
          <a:xfrm>
            <a:off x="3949116" y="44624"/>
            <a:ext cx="14606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charset="0"/>
              </a:rPr>
              <a:t>LC/MS</a:t>
            </a:r>
            <a:endParaRPr lang="en-US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fr.academic.ru/pictures/frwiki/72/Haemoglobin-3D-ribbon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5226" y="2132856"/>
            <a:ext cx="3709182" cy="3332279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79512" y="44624"/>
            <a:ext cx="8880251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Calculation Formula</a:t>
            </a:r>
          </a:p>
          <a:p>
            <a:pPr algn="ctr"/>
            <a:r>
              <a:rPr lang="en-US" sz="44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by the IFCC Reference Methods</a:t>
            </a:r>
            <a:endParaRPr lang="en-US" sz="4400" b="1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971600" y="2060848"/>
            <a:ext cx="3024336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dirty="0" smtClean="0">
                <a:ln w="0">
                  <a:solidFill>
                    <a:schemeClr val="tx1"/>
                  </a:solidFill>
                </a:ln>
                <a:effectLst/>
              </a:rPr>
              <a:t>%HbA1c</a:t>
            </a:r>
          </a:p>
          <a:p>
            <a:pPr algn="ctr"/>
            <a:r>
              <a:rPr lang="fr-FR" sz="5400" b="1" dirty="0" smtClean="0">
                <a:ln w="0">
                  <a:solidFill>
                    <a:schemeClr val="tx1"/>
                  </a:solidFill>
                </a:ln>
                <a:effectLst/>
              </a:rPr>
              <a:t>=</a:t>
            </a:r>
            <a:endParaRPr lang="fr-FR" sz="5400" b="1" dirty="0">
              <a:ln w="0">
                <a:solidFill>
                  <a:schemeClr val="tx1"/>
                </a:solidFill>
              </a:ln>
              <a:effectLst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323528" y="3861048"/>
            <a:ext cx="4248472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fr-FR" sz="4800" b="1" dirty="0" smtClean="0">
                <a:ln w="0">
                  <a:solidFill>
                    <a:schemeClr val="tx1"/>
                  </a:solidFill>
                </a:ln>
                <a:effectLst/>
              </a:rPr>
              <a:t>HbA1c</a:t>
            </a:r>
          </a:p>
          <a:p>
            <a:pPr algn="ctr"/>
            <a:r>
              <a:rPr lang="fr-FR" sz="4800" b="1" dirty="0" smtClean="0">
                <a:ln w="0">
                  <a:solidFill>
                    <a:schemeClr val="tx1"/>
                  </a:solidFill>
                </a:ln>
                <a:effectLst/>
              </a:rPr>
              <a:t>(HbA1c + HbA0)</a:t>
            </a:r>
            <a:endParaRPr lang="fr-FR" sz="4800" b="1" dirty="0">
              <a:ln w="0">
                <a:solidFill>
                  <a:schemeClr val="tx1"/>
                </a:solidFill>
              </a:ln>
              <a:effectLst/>
            </a:endParaRPr>
          </a:p>
        </p:txBody>
      </p:sp>
      <p:cxnSp>
        <p:nvCxnSpPr>
          <p:cNvPr id="11" name="Connecteur droit 10"/>
          <p:cNvCxnSpPr>
            <a:stCxn id="7" idx="1"/>
            <a:endCxn id="7" idx="3"/>
          </p:cNvCxnSpPr>
          <p:nvPr/>
        </p:nvCxnSpPr>
        <p:spPr>
          <a:xfrm rot="10800000" flipH="1">
            <a:off x="323528" y="4645878"/>
            <a:ext cx="424847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1" y="3212976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fr-FR" sz="48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ION-EXCHANGE HPLC</a:t>
            </a:r>
            <a:endParaRPr lang="fr-FR" sz="48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grpSp>
        <p:nvGrpSpPr>
          <p:cNvPr id="2" name="Groupe 4"/>
          <p:cNvGrpSpPr/>
          <p:nvPr/>
        </p:nvGrpSpPr>
        <p:grpSpPr>
          <a:xfrm>
            <a:off x="3636088" y="1196752"/>
            <a:ext cx="1728000" cy="1728192"/>
            <a:chOff x="611560" y="4077072"/>
            <a:chExt cx="936000" cy="936000"/>
          </a:xfrm>
        </p:grpSpPr>
        <p:sp>
          <p:nvSpPr>
            <p:cNvPr id="7" name="Rectangle à coins arrondis 6"/>
            <p:cNvSpPr/>
            <p:nvPr/>
          </p:nvSpPr>
          <p:spPr>
            <a:xfrm>
              <a:off x="611560" y="4077072"/>
              <a:ext cx="936000" cy="93600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5100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28575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Forme libre 7"/>
            <p:cNvSpPr/>
            <p:nvPr/>
          </p:nvSpPr>
          <p:spPr>
            <a:xfrm>
              <a:off x="630000" y="4104000"/>
              <a:ext cx="900000" cy="424564"/>
            </a:xfrm>
            <a:custGeom>
              <a:avLst/>
              <a:gdLst>
                <a:gd name="connsiteX0" fmla="*/ 17197 w 2093869"/>
                <a:gd name="connsiteY0" fmla="*/ 394936 h 1027662"/>
                <a:gd name="connsiteX1" fmla="*/ 17197 w 2093869"/>
                <a:gd name="connsiteY1" fmla="*/ 327334 h 1027662"/>
                <a:gd name="connsiteX2" fmla="*/ 27871 w 2093869"/>
                <a:gd name="connsiteY2" fmla="*/ 252617 h 1027662"/>
                <a:gd name="connsiteX3" fmla="*/ 59893 w 2093869"/>
                <a:gd name="connsiteY3" fmla="*/ 174341 h 1027662"/>
                <a:gd name="connsiteX4" fmla="*/ 102588 w 2093869"/>
                <a:gd name="connsiteY4" fmla="*/ 113855 h 1027662"/>
                <a:gd name="connsiteX5" fmla="*/ 148842 w 2093869"/>
                <a:gd name="connsiteY5" fmla="*/ 74718 h 1027662"/>
                <a:gd name="connsiteX6" fmla="*/ 205770 w 2093869"/>
                <a:gd name="connsiteY6" fmla="*/ 39138 h 1027662"/>
                <a:gd name="connsiteX7" fmla="*/ 276929 w 2093869"/>
                <a:gd name="connsiteY7" fmla="*/ 10674 h 1027662"/>
                <a:gd name="connsiteX8" fmla="*/ 365879 w 2093869"/>
                <a:gd name="connsiteY8" fmla="*/ 3558 h 1027662"/>
                <a:gd name="connsiteX9" fmla="*/ 543777 w 2093869"/>
                <a:gd name="connsiteY9" fmla="*/ 0 h 1027662"/>
                <a:gd name="connsiteX10" fmla="*/ 984967 w 2093869"/>
                <a:gd name="connsiteY10" fmla="*/ 0 h 1027662"/>
                <a:gd name="connsiteX11" fmla="*/ 1411924 w 2093869"/>
                <a:gd name="connsiteY11" fmla="*/ 3558 h 1027662"/>
                <a:gd name="connsiteX12" fmla="*/ 1728584 w 2093869"/>
                <a:gd name="connsiteY12" fmla="*/ 3558 h 1027662"/>
                <a:gd name="connsiteX13" fmla="*/ 1824649 w 2093869"/>
                <a:gd name="connsiteY13" fmla="*/ 14232 h 1027662"/>
                <a:gd name="connsiteX14" fmla="*/ 1906483 w 2093869"/>
                <a:gd name="connsiteY14" fmla="*/ 42696 h 1027662"/>
                <a:gd name="connsiteX15" fmla="*/ 1977642 w 2093869"/>
                <a:gd name="connsiteY15" fmla="*/ 96066 h 1027662"/>
                <a:gd name="connsiteX16" fmla="*/ 2027454 w 2093869"/>
                <a:gd name="connsiteY16" fmla="*/ 160109 h 1027662"/>
                <a:gd name="connsiteX17" fmla="*/ 2059476 w 2093869"/>
                <a:gd name="connsiteY17" fmla="*/ 220595 h 1027662"/>
                <a:gd name="connsiteX18" fmla="*/ 2084381 w 2093869"/>
                <a:gd name="connsiteY18" fmla="*/ 320218 h 1027662"/>
                <a:gd name="connsiteX19" fmla="*/ 2087939 w 2093869"/>
                <a:gd name="connsiteY19" fmla="*/ 441189 h 1027662"/>
                <a:gd name="connsiteX20" fmla="*/ 2048802 w 2093869"/>
                <a:gd name="connsiteY20" fmla="*/ 519465 h 1027662"/>
                <a:gd name="connsiteX21" fmla="*/ 1885135 w 2093869"/>
                <a:gd name="connsiteY21" fmla="*/ 665342 h 1027662"/>
                <a:gd name="connsiteX22" fmla="*/ 1451062 w 2093869"/>
                <a:gd name="connsiteY22" fmla="*/ 953538 h 1027662"/>
                <a:gd name="connsiteX23" fmla="*/ 1116612 w 2093869"/>
                <a:gd name="connsiteY23" fmla="*/ 1024697 h 1027662"/>
                <a:gd name="connsiteX24" fmla="*/ 636285 w 2093869"/>
                <a:gd name="connsiteY24" fmla="*/ 935748 h 1027662"/>
                <a:gd name="connsiteX25" fmla="*/ 269813 w 2093869"/>
                <a:gd name="connsiteY25" fmla="*/ 747175 h 1027662"/>
                <a:gd name="connsiteX26" fmla="*/ 42103 w 2093869"/>
                <a:gd name="connsiteY26" fmla="*/ 572834 h 1027662"/>
                <a:gd name="connsiteX27" fmla="*/ 17197 w 2093869"/>
                <a:gd name="connsiteY27" fmla="*/ 394936 h 1027662"/>
                <a:gd name="connsiteX0" fmla="*/ 17197 w 2093869"/>
                <a:gd name="connsiteY0" fmla="*/ 394936 h 997417"/>
                <a:gd name="connsiteX1" fmla="*/ 17197 w 2093869"/>
                <a:gd name="connsiteY1" fmla="*/ 327334 h 997417"/>
                <a:gd name="connsiteX2" fmla="*/ 27871 w 2093869"/>
                <a:gd name="connsiteY2" fmla="*/ 252617 h 997417"/>
                <a:gd name="connsiteX3" fmla="*/ 59893 w 2093869"/>
                <a:gd name="connsiteY3" fmla="*/ 174341 h 997417"/>
                <a:gd name="connsiteX4" fmla="*/ 102588 w 2093869"/>
                <a:gd name="connsiteY4" fmla="*/ 113855 h 997417"/>
                <a:gd name="connsiteX5" fmla="*/ 148842 w 2093869"/>
                <a:gd name="connsiteY5" fmla="*/ 74718 h 997417"/>
                <a:gd name="connsiteX6" fmla="*/ 205770 w 2093869"/>
                <a:gd name="connsiteY6" fmla="*/ 39138 h 997417"/>
                <a:gd name="connsiteX7" fmla="*/ 276929 w 2093869"/>
                <a:gd name="connsiteY7" fmla="*/ 10674 h 997417"/>
                <a:gd name="connsiteX8" fmla="*/ 365879 w 2093869"/>
                <a:gd name="connsiteY8" fmla="*/ 3558 h 997417"/>
                <a:gd name="connsiteX9" fmla="*/ 543777 w 2093869"/>
                <a:gd name="connsiteY9" fmla="*/ 0 h 997417"/>
                <a:gd name="connsiteX10" fmla="*/ 984967 w 2093869"/>
                <a:gd name="connsiteY10" fmla="*/ 0 h 997417"/>
                <a:gd name="connsiteX11" fmla="*/ 1411924 w 2093869"/>
                <a:gd name="connsiteY11" fmla="*/ 3558 h 997417"/>
                <a:gd name="connsiteX12" fmla="*/ 1728584 w 2093869"/>
                <a:gd name="connsiteY12" fmla="*/ 3558 h 997417"/>
                <a:gd name="connsiteX13" fmla="*/ 1824649 w 2093869"/>
                <a:gd name="connsiteY13" fmla="*/ 14232 h 997417"/>
                <a:gd name="connsiteX14" fmla="*/ 1906483 w 2093869"/>
                <a:gd name="connsiteY14" fmla="*/ 42696 h 997417"/>
                <a:gd name="connsiteX15" fmla="*/ 1977642 w 2093869"/>
                <a:gd name="connsiteY15" fmla="*/ 96066 h 997417"/>
                <a:gd name="connsiteX16" fmla="*/ 2027454 w 2093869"/>
                <a:gd name="connsiteY16" fmla="*/ 160109 h 997417"/>
                <a:gd name="connsiteX17" fmla="*/ 2059476 w 2093869"/>
                <a:gd name="connsiteY17" fmla="*/ 220595 h 997417"/>
                <a:gd name="connsiteX18" fmla="*/ 2084381 w 2093869"/>
                <a:gd name="connsiteY18" fmla="*/ 320218 h 997417"/>
                <a:gd name="connsiteX19" fmla="*/ 2087939 w 2093869"/>
                <a:gd name="connsiteY19" fmla="*/ 441189 h 997417"/>
                <a:gd name="connsiteX20" fmla="*/ 2048802 w 2093869"/>
                <a:gd name="connsiteY20" fmla="*/ 519465 h 997417"/>
                <a:gd name="connsiteX21" fmla="*/ 1885135 w 2093869"/>
                <a:gd name="connsiteY21" fmla="*/ 665342 h 997417"/>
                <a:gd name="connsiteX22" fmla="*/ 1451062 w 2093869"/>
                <a:gd name="connsiteY22" fmla="*/ 953538 h 997417"/>
                <a:gd name="connsiteX23" fmla="*/ 1086231 w 2093869"/>
                <a:gd name="connsiteY23" fmla="*/ 928619 h 997417"/>
                <a:gd name="connsiteX24" fmla="*/ 636285 w 2093869"/>
                <a:gd name="connsiteY24" fmla="*/ 935748 h 997417"/>
                <a:gd name="connsiteX25" fmla="*/ 269813 w 2093869"/>
                <a:gd name="connsiteY25" fmla="*/ 747175 h 997417"/>
                <a:gd name="connsiteX26" fmla="*/ 42103 w 2093869"/>
                <a:gd name="connsiteY26" fmla="*/ 572834 h 997417"/>
                <a:gd name="connsiteX27" fmla="*/ 17197 w 2093869"/>
                <a:gd name="connsiteY27" fmla="*/ 394936 h 997417"/>
                <a:gd name="connsiteX0" fmla="*/ 17197 w 2093869"/>
                <a:gd name="connsiteY0" fmla="*/ 394936 h 965989"/>
                <a:gd name="connsiteX1" fmla="*/ 17197 w 2093869"/>
                <a:gd name="connsiteY1" fmla="*/ 327334 h 965989"/>
                <a:gd name="connsiteX2" fmla="*/ 27871 w 2093869"/>
                <a:gd name="connsiteY2" fmla="*/ 252617 h 965989"/>
                <a:gd name="connsiteX3" fmla="*/ 59893 w 2093869"/>
                <a:gd name="connsiteY3" fmla="*/ 174341 h 965989"/>
                <a:gd name="connsiteX4" fmla="*/ 102588 w 2093869"/>
                <a:gd name="connsiteY4" fmla="*/ 113855 h 965989"/>
                <a:gd name="connsiteX5" fmla="*/ 148842 w 2093869"/>
                <a:gd name="connsiteY5" fmla="*/ 74718 h 965989"/>
                <a:gd name="connsiteX6" fmla="*/ 205770 w 2093869"/>
                <a:gd name="connsiteY6" fmla="*/ 39138 h 965989"/>
                <a:gd name="connsiteX7" fmla="*/ 276929 w 2093869"/>
                <a:gd name="connsiteY7" fmla="*/ 10674 h 965989"/>
                <a:gd name="connsiteX8" fmla="*/ 365879 w 2093869"/>
                <a:gd name="connsiteY8" fmla="*/ 3558 h 965989"/>
                <a:gd name="connsiteX9" fmla="*/ 543777 w 2093869"/>
                <a:gd name="connsiteY9" fmla="*/ 0 h 965989"/>
                <a:gd name="connsiteX10" fmla="*/ 984967 w 2093869"/>
                <a:gd name="connsiteY10" fmla="*/ 0 h 965989"/>
                <a:gd name="connsiteX11" fmla="*/ 1411924 w 2093869"/>
                <a:gd name="connsiteY11" fmla="*/ 3558 h 965989"/>
                <a:gd name="connsiteX12" fmla="*/ 1728584 w 2093869"/>
                <a:gd name="connsiteY12" fmla="*/ 3558 h 965989"/>
                <a:gd name="connsiteX13" fmla="*/ 1824649 w 2093869"/>
                <a:gd name="connsiteY13" fmla="*/ 14232 h 965989"/>
                <a:gd name="connsiteX14" fmla="*/ 1906483 w 2093869"/>
                <a:gd name="connsiteY14" fmla="*/ 42696 h 965989"/>
                <a:gd name="connsiteX15" fmla="*/ 1977642 w 2093869"/>
                <a:gd name="connsiteY15" fmla="*/ 96066 h 965989"/>
                <a:gd name="connsiteX16" fmla="*/ 2027454 w 2093869"/>
                <a:gd name="connsiteY16" fmla="*/ 160109 h 965989"/>
                <a:gd name="connsiteX17" fmla="*/ 2059476 w 2093869"/>
                <a:gd name="connsiteY17" fmla="*/ 220595 h 965989"/>
                <a:gd name="connsiteX18" fmla="*/ 2084381 w 2093869"/>
                <a:gd name="connsiteY18" fmla="*/ 320218 h 965989"/>
                <a:gd name="connsiteX19" fmla="*/ 2087939 w 2093869"/>
                <a:gd name="connsiteY19" fmla="*/ 441189 h 965989"/>
                <a:gd name="connsiteX20" fmla="*/ 2048802 w 2093869"/>
                <a:gd name="connsiteY20" fmla="*/ 519465 h 965989"/>
                <a:gd name="connsiteX21" fmla="*/ 1885135 w 2093869"/>
                <a:gd name="connsiteY21" fmla="*/ 665342 h 965989"/>
                <a:gd name="connsiteX22" fmla="*/ 1590287 w 2093869"/>
                <a:gd name="connsiteY22" fmla="*/ 856612 h 965989"/>
                <a:gd name="connsiteX23" fmla="*/ 1086231 w 2093869"/>
                <a:gd name="connsiteY23" fmla="*/ 928619 h 965989"/>
                <a:gd name="connsiteX24" fmla="*/ 636285 w 2093869"/>
                <a:gd name="connsiteY24" fmla="*/ 935748 h 965989"/>
                <a:gd name="connsiteX25" fmla="*/ 269813 w 2093869"/>
                <a:gd name="connsiteY25" fmla="*/ 747175 h 965989"/>
                <a:gd name="connsiteX26" fmla="*/ 42103 w 2093869"/>
                <a:gd name="connsiteY26" fmla="*/ 572834 h 965989"/>
                <a:gd name="connsiteX27" fmla="*/ 17197 w 2093869"/>
                <a:gd name="connsiteY27" fmla="*/ 394936 h 965989"/>
                <a:gd name="connsiteX0" fmla="*/ 17197 w 2093869"/>
                <a:gd name="connsiteY0" fmla="*/ 394936 h 928619"/>
                <a:gd name="connsiteX1" fmla="*/ 17197 w 2093869"/>
                <a:gd name="connsiteY1" fmla="*/ 327334 h 928619"/>
                <a:gd name="connsiteX2" fmla="*/ 27871 w 2093869"/>
                <a:gd name="connsiteY2" fmla="*/ 252617 h 928619"/>
                <a:gd name="connsiteX3" fmla="*/ 59893 w 2093869"/>
                <a:gd name="connsiteY3" fmla="*/ 174341 h 928619"/>
                <a:gd name="connsiteX4" fmla="*/ 102588 w 2093869"/>
                <a:gd name="connsiteY4" fmla="*/ 113855 h 928619"/>
                <a:gd name="connsiteX5" fmla="*/ 148842 w 2093869"/>
                <a:gd name="connsiteY5" fmla="*/ 74718 h 928619"/>
                <a:gd name="connsiteX6" fmla="*/ 205770 w 2093869"/>
                <a:gd name="connsiteY6" fmla="*/ 39138 h 928619"/>
                <a:gd name="connsiteX7" fmla="*/ 276929 w 2093869"/>
                <a:gd name="connsiteY7" fmla="*/ 10674 h 928619"/>
                <a:gd name="connsiteX8" fmla="*/ 365879 w 2093869"/>
                <a:gd name="connsiteY8" fmla="*/ 3558 h 928619"/>
                <a:gd name="connsiteX9" fmla="*/ 543777 w 2093869"/>
                <a:gd name="connsiteY9" fmla="*/ 0 h 928619"/>
                <a:gd name="connsiteX10" fmla="*/ 984967 w 2093869"/>
                <a:gd name="connsiteY10" fmla="*/ 0 h 928619"/>
                <a:gd name="connsiteX11" fmla="*/ 1411924 w 2093869"/>
                <a:gd name="connsiteY11" fmla="*/ 3558 h 928619"/>
                <a:gd name="connsiteX12" fmla="*/ 1728584 w 2093869"/>
                <a:gd name="connsiteY12" fmla="*/ 3558 h 928619"/>
                <a:gd name="connsiteX13" fmla="*/ 1824649 w 2093869"/>
                <a:gd name="connsiteY13" fmla="*/ 14232 h 928619"/>
                <a:gd name="connsiteX14" fmla="*/ 1906483 w 2093869"/>
                <a:gd name="connsiteY14" fmla="*/ 42696 h 928619"/>
                <a:gd name="connsiteX15" fmla="*/ 1977642 w 2093869"/>
                <a:gd name="connsiteY15" fmla="*/ 96066 h 928619"/>
                <a:gd name="connsiteX16" fmla="*/ 2027454 w 2093869"/>
                <a:gd name="connsiteY16" fmla="*/ 160109 h 928619"/>
                <a:gd name="connsiteX17" fmla="*/ 2059476 w 2093869"/>
                <a:gd name="connsiteY17" fmla="*/ 220595 h 928619"/>
                <a:gd name="connsiteX18" fmla="*/ 2084381 w 2093869"/>
                <a:gd name="connsiteY18" fmla="*/ 320218 h 928619"/>
                <a:gd name="connsiteX19" fmla="*/ 2087939 w 2093869"/>
                <a:gd name="connsiteY19" fmla="*/ 441189 h 928619"/>
                <a:gd name="connsiteX20" fmla="*/ 2048802 w 2093869"/>
                <a:gd name="connsiteY20" fmla="*/ 519465 h 928619"/>
                <a:gd name="connsiteX21" fmla="*/ 1885135 w 2093869"/>
                <a:gd name="connsiteY21" fmla="*/ 665342 h 928619"/>
                <a:gd name="connsiteX22" fmla="*/ 1590287 w 2093869"/>
                <a:gd name="connsiteY22" fmla="*/ 856612 h 928619"/>
                <a:gd name="connsiteX23" fmla="*/ 1086231 w 2093869"/>
                <a:gd name="connsiteY23" fmla="*/ 928619 h 928619"/>
                <a:gd name="connsiteX24" fmla="*/ 654183 w 2093869"/>
                <a:gd name="connsiteY24" fmla="*/ 856612 h 928619"/>
                <a:gd name="connsiteX25" fmla="*/ 269813 w 2093869"/>
                <a:gd name="connsiteY25" fmla="*/ 747175 h 928619"/>
                <a:gd name="connsiteX26" fmla="*/ 42103 w 2093869"/>
                <a:gd name="connsiteY26" fmla="*/ 572834 h 928619"/>
                <a:gd name="connsiteX27" fmla="*/ 17197 w 2093869"/>
                <a:gd name="connsiteY27" fmla="*/ 394936 h 928619"/>
                <a:gd name="connsiteX0" fmla="*/ 21252 w 2097924"/>
                <a:gd name="connsiteY0" fmla="*/ 394936 h 928619"/>
                <a:gd name="connsiteX1" fmla="*/ 21252 w 2097924"/>
                <a:gd name="connsiteY1" fmla="*/ 327334 h 928619"/>
                <a:gd name="connsiteX2" fmla="*/ 31926 w 2097924"/>
                <a:gd name="connsiteY2" fmla="*/ 252617 h 928619"/>
                <a:gd name="connsiteX3" fmla="*/ 63948 w 2097924"/>
                <a:gd name="connsiteY3" fmla="*/ 174341 h 928619"/>
                <a:gd name="connsiteX4" fmla="*/ 106643 w 2097924"/>
                <a:gd name="connsiteY4" fmla="*/ 113855 h 928619"/>
                <a:gd name="connsiteX5" fmla="*/ 152897 w 2097924"/>
                <a:gd name="connsiteY5" fmla="*/ 74718 h 928619"/>
                <a:gd name="connsiteX6" fmla="*/ 209825 w 2097924"/>
                <a:gd name="connsiteY6" fmla="*/ 39138 h 928619"/>
                <a:gd name="connsiteX7" fmla="*/ 280984 w 2097924"/>
                <a:gd name="connsiteY7" fmla="*/ 10674 h 928619"/>
                <a:gd name="connsiteX8" fmla="*/ 369934 w 2097924"/>
                <a:gd name="connsiteY8" fmla="*/ 3558 h 928619"/>
                <a:gd name="connsiteX9" fmla="*/ 547832 w 2097924"/>
                <a:gd name="connsiteY9" fmla="*/ 0 h 928619"/>
                <a:gd name="connsiteX10" fmla="*/ 989022 w 2097924"/>
                <a:gd name="connsiteY10" fmla="*/ 0 h 928619"/>
                <a:gd name="connsiteX11" fmla="*/ 1415979 w 2097924"/>
                <a:gd name="connsiteY11" fmla="*/ 3558 h 928619"/>
                <a:gd name="connsiteX12" fmla="*/ 1732639 w 2097924"/>
                <a:gd name="connsiteY12" fmla="*/ 3558 h 928619"/>
                <a:gd name="connsiteX13" fmla="*/ 1828704 w 2097924"/>
                <a:gd name="connsiteY13" fmla="*/ 14232 h 928619"/>
                <a:gd name="connsiteX14" fmla="*/ 1910538 w 2097924"/>
                <a:gd name="connsiteY14" fmla="*/ 42696 h 928619"/>
                <a:gd name="connsiteX15" fmla="*/ 1981697 w 2097924"/>
                <a:gd name="connsiteY15" fmla="*/ 96066 h 928619"/>
                <a:gd name="connsiteX16" fmla="*/ 2031509 w 2097924"/>
                <a:gd name="connsiteY16" fmla="*/ 160109 h 928619"/>
                <a:gd name="connsiteX17" fmla="*/ 2063531 w 2097924"/>
                <a:gd name="connsiteY17" fmla="*/ 220595 h 928619"/>
                <a:gd name="connsiteX18" fmla="*/ 2088436 w 2097924"/>
                <a:gd name="connsiteY18" fmla="*/ 320218 h 928619"/>
                <a:gd name="connsiteX19" fmla="*/ 2091994 w 2097924"/>
                <a:gd name="connsiteY19" fmla="*/ 441189 h 928619"/>
                <a:gd name="connsiteX20" fmla="*/ 2052857 w 2097924"/>
                <a:gd name="connsiteY20" fmla="*/ 519465 h 928619"/>
                <a:gd name="connsiteX21" fmla="*/ 1889190 w 2097924"/>
                <a:gd name="connsiteY21" fmla="*/ 665342 h 928619"/>
                <a:gd name="connsiteX22" fmla="*/ 1594342 w 2097924"/>
                <a:gd name="connsiteY22" fmla="*/ 856612 h 928619"/>
                <a:gd name="connsiteX23" fmla="*/ 1090286 w 2097924"/>
                <a:gd name="connsiteY23" fmla="*/ 928619 h 928619"/>
                <a:gd name="connsiteX24" fmla="*/ 658238 w 2097924"/>
                <a:gd name="connsiteY24" fmla="*/ 856612 h 928619"/>
                <a:gd name="connsiteX25" fmla="*/ 298198 w 2097924"/>
                <a:gd name="connsiteY25" fmla="*/ 712596 h 928619"/>
                <a:gd name="connsiteX26" fmla="*/ 46158 w 2097924"/>
                <a:gd name="connsiteY26" fmla="*/ 572834 h 928619"/>
                <a:gd name="connsiteX27" fmla="*/ 21252 w 2097924"/>
                <a:gd name="connsiteY27" fmla="*/ 394936 h 928619"/>
                <a:gd name="connsiteX0" fmla="*/ 21252 w 2097924"/>
                <a:gd name="connsiteY0" fmla="*/ 394936 h 928619"/>
                <a:gd name="connsiteX1" fmla="*/ 21252 w 2097924"/>
                <a:gd name="connsiteY1" fmla="*/ 327334 h 928619"/>
                <a:gd name="connsiteX2" fmla="*/ 31926 w 2097924"/>
                <a:gd name="connsiteY2" fmla="*/ 252617 h 928619"/>
                <a:gd name="connsiteX3" fmla="*/ 63948 w 2097924"/>
                <a:gd name="connsiteY3" fmla="*/ 174341 h 928619"/>
                <a:gd name="connsiteX4" fmla="*/ 106643 w 2097924"/>
                <a:gd name="connsiteY4" fmla="*/ 113855 h 928619"/>
                <a:gd name="connsiteX5" fmla="*/ 152897 w 2097924"/>
                <a:gd name="connsiteY5" fmla="*/ 74718 h 928619"/>
                <a:gd name="connsiteX6" fmla="*/ 209825 w 2097924"/>
                <a:gd name="connsiteY6" fmla="*/ 39138 h 928619"/>
                <a:gd name="connsiteX7" fmla="*/ 280984 w 2097924"/>
                <a:gd name="connsiteY7" fmla="*/ 10674 h 928619"/>
                <a:gd name="connsiteX8" fmla="*/ 369934 w 2097924"/>
                <a:gd name="connsiteY8" fmla="*/ 3558 h 928619"/>
                <a:gd name="connsiteX9" fmla="*/ 547832 w 2097924"/>
                <a:gd name="connsiteY9" fmla="*/ 0 h 928619"/>
                <a:gd name="connsiteX10" fmla="*/ 989022 w 2097924"/>
                <a:gd name="connsiteY10" fmla="*/ 0 h 928619"/>
                <a:gd name="connsiteX11" fmla="*/ 1415979 w 2097924"/>
                <a:gd name="connsiteY11" fmla="*/ 3558 h 928619"/>
                <a:gd name="connsiteX12" fmla="*/ 1732639 w 2097924"/>
                <a:gd name="connsiteY12" fmla="*/ 3558 h 928619"/>
                <a:gd name="connsiteX13" fmla="*/ 1828704 w 2097924"/>
                <a:gd name="connsiteY13" fmla="*/ 14232 h 928619"/>
                <a:gd name="connsiteX14" fmla="*/ 1910538 w 2097924"/>
                <a:gd name="connsiteY14" fmla="*/ 42696 h 928619"/>
                <a:gd name="connsiteX15" fmla="*/ 1981697 w 2097924"/>
                <a:gd name="connsiteY15" fmla="*/ 96066 h 928619"/>
                <a:gd name="connsiteX16" fmla="*/ 2031509 w 2097924"/>
                <a:gd name="connsiteY16" fmla="*/ 160109 h 928619"/>
                <a:gd name="connsiteX17" fmla="*/ 2063531 w 2097924"/>
                <a:gd name="connsiteY17" fmla="*/ 220595 h 928619"/>
                <a:gd name="connsiteX18" fmla="*/ 2088436 w 2097924"/>
                <a:gd name="connsiteY18" fmla="*/ 320218 h 928619"/>
                <a:gd name="connsiteX19" fmla="*/ 2091994 w 2097924"/>
                <a:gd name="connsiteY19" fmla="*/ 441189 h 928619"/>
                <a:gd name="connsiteX20" fmla="*/ 2052857 w 2097924"/>
                <a:gd name="connsiteY20" fmla="*/ 519465 h 928619"/>
                <a:gd name="connsiteX21" fmla="*/ 1889190 w 2097924"/>
                <a:gd name="connsiteY21" fmla="*/ 665342 h 928619"/>
                <a:gd name="connsiteX22" fmla="*/ 1522334 w 2097924"/>
                <a:gd name="connsiteY22" fmla="*/ 856612 h 928619"/>
                <a:gd name="connsiteX23" fmla="*/ 1090286 w 2097924"/>
                <a:gd name="connsiteY23" fmla="*/ 928619 h 928619"/>
                <a:gd name="connsiteX24" fmla="*/ 658238 w 2097924"/>
                <a:gd name="connsiteY24" fmla="*/ 856612 h 928619"/>
                <a:gd name="connsiteX25" fmla="*/ 298198 w 2097924"/>
                <a:gd name="connsiteY25" fmla="*/ 712596 h 928619"/>
                <a:gd name="connsiteX26" fmla="*/ 46158 w 2097924"/>
                <a:gd name="connsiteY26" fmla="*/ 572834 h 928619"/>
                <a:gd name="connsiteX27" fmla="*/ 21252 w 2097924"/>
                <a:gd name="connsiteY27" fmla="*/ 394936 h 928619"/>
                <a:gd name="connsiteX0" fmla="*/ 21252 w 2099795"/>
                <a:gd name="connsiteY0" fmla="*/ 394936 h 928619"/>
                <a:gd name="connsiteX1" fmla="*/ 21252 w 2099795"/>
                <a:gd name="connsiteY1" fmla="*/ 327334 h 928619"/>
                <a:gd name="connsiteX2" fmla="*/ 31926 w 2099795"/>
                <a:gd name="connsiteY2" fmla="*/ 252617 h 928619"/>
                <a:gd name="connsiteX3" fmla="*/ 63948 w 2099795"/>
                <a:gd name="connsiteY3" fmla="*/ 174341 h 928619"/>
                <a:gd name="connsiteX4" fmla="*/ 106643 w 2099795"/>
                <a:gd name="connsiteY4" fmla="*/ 113855 h 928619"/>
                <a:gd name="connsiteX5" fmla="*/ 152897 w 2099795"/>
                <a:gd name="connsiteY5" fmla="*/ 74718 h 928619"/>
                <a:gd name="connsiteX6" fmla="*/ 209825 w 2099795"/>
                <a:gd name="connsiteY6" fmla="*/ 39138 h 928619"/>
                <a:gd name="connsiteX7" fmla="*/ 280984 w 2099795"/>
                <a:gd name="connsiteY7" fmla="*/ 10674 h 928619"/>
                <a:gd name="connsiteX8" fmla="*/ 369934 w 2099795"/>
                <a:gd name="connsiteY8" fmla="*/ 3558 h 928619"/>
                <a:gd name="connsiteX9" fmla="*/ 547832 w 2099795"/>
                <a:gd name="connsiteY9" fmla="*/ 0 h 928619"/>
                <a:gd name="connsiteX10" fmla="*/ 989022 w 2099795"/>
                <a:gd name="connsiteY10" fmla="*/ 0 h 928619"/>
                <a:gd name="connsiteX11" fmla="*/ 1415979 w 2099795"/>
                <a:gd name="connsiteY11" fmla="*/ 3558 h 928619"/>
                <a:gd name="connsiteX12" fmla="*/ 1732639 w 2099795"/>
                <a:gd name="connsiteY12" fmla="*/ 3558 h 928619"/>
                <a:gd name="connsiteX13" fmla="*/ 1828704 w 2099795"/>
                <a:gd name="connsiteY13" fmla="*/ 14232 h 928619"/>
                <a:gd name="connsiteX14" fmla="*/ 1910538 w 2099795"/>
                <a:gd name="connsiteY14" fmla="*/ 42696 h 928619"/>
                <a:gd name="connsiteX15" fmla="*/ 1981697 w 2099795"/>
                <a:gd name="connsiteY15" fmla="*/ 96066 h 928619"/>
                <a:gd name="connsiteX16" fmla="*/ 2031509 w 2099795"/>
                <a:gd name="connsiteY16" fmla="*/ 160109 h 928619"/>
                <a:gd name="connsiteX17" fmla="*/ 2063531 w 2099795"/>
                <a:gd name="connsiteY17" fmla="*/ 220595 h 928619"/>
                <a:gd name="connsiteX18" fmla="*/ 2088436 w 2099795"/>
                <a:gd name="connsiteY18" fmla="*/ 320218 h 928619"/>
                <a:gd name="connsiteX19" fmla="*/ 2091994 w 2099795"/>
                <a:gd name="connsiteY19" fmla="*/ 441189 h 928619"/>
                <a:gd name="connsiteX20" fmla="*/ 2052857 w 2099795"/>
                <a:gd name="connsiteY20" fmla="*/ 519465 h 928619"/>
                <a:gd name="connsiteX21" fmla="*/ 1810366 w 2099795"/>
                <a:gd name="connsiteY21" fmla="*/ 712596 h 928619"/>
                <a:gd name="connsiteX22" fmla="*/ 1522334 w 2099795"/>
                <a:gd name="connsiteY22" fmla="*/ 856612 h 928619"/>
                <a:gd name="connsiteX23" fmla="*/ 1090286 w 2099795"/>
                <a:gd name="connsiteY23" fmla="*/ 928619 h 928619"/>
                <a:gd name="connsiteX24" fmla="*/ 658238 w 2099795"/>
                <a:gd name="connsiteY24" fmla="*/ 856612 h 928619"/>
                <a:gd name="connsiteX25" fmla="*/ 298198 w 2099795"/>
                <a:gd name="connsiteY25" fmla="*/ 712596 h 928619"/>
                <a:gd name="connsiteX26" fmla="*/ 46158 w 2099795"/>
                <a:gd name="connsiteY26" fmla="*/ 572834 h 928619"/>
                <a:gd name="connsiteX27" fmla="*/ 21252 w 2099795"/>
                <a:gd name="connsiteY27" fmla="*/ 394936 h 92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99795" h="928619">
                  <a:moveTo>
                    <a:pt x="21252" y="394936"/>
                  </a:moveTo>
                  <a:cubicBezTo>
                    <a:pt x="17101" y="354019"/>
                    <a:pt x="19473" y="351054"/>
                    <a:pt x="21252" y="327334"/>
                  </a:cubicBezTo>
                  <a:cubicBezTo>
                    <a:pt x="23031" y="303614"/>
                    <a:pt x="24810" y="278116"/>
                    <a:pt x="31926" y="252617"/>
                  </a:cubicBezTo>
                  <a:cubicBezTo>
                    <a:pt x="39042" y="227118"/>
                    <a:pt x="51495" y="197468"/>
                    <a:pt x="63948" y="174341"/>
                  </a:cubicBezTo>
                  <a:cubicBezTo>
                    <a:pt x="76401" y="151214"/>
                    <a:pt x="91818" y="130459"/>
                    <a:pt x="106643" y="113855"/>
                  </a:cubicBezTo>
                  <a:cubicBezTo>
                    <a:pt x="121468" y="97251"/>
                    <a:pt x="135700" y="87171"/>
                    <a:pt x="152897" y="74718"/>
                  </a:cubicBezTo>
                  <a:cubicBezTo>
                    <a:pt x="170094" y="62265"/>
                    <a:pt x="188477" y="49812"/>
                    <a:pt x="209825" y="39138"/>
                  </a:cubicBezTo>
                  <a:cubicBezTo>
                    <a:pt x="231173" y="28464"/>
                    <a:pt x="254299" y="16604"/>
                    <a:pt x="280984" y="10674"/>
                  </a:cubicBezTo>
                  <a:cubicBezTo>
                    <a:pt x="307669" y="4744"/>
                    <a:pt x="325459" y="5337"/>
                    <a:pt x="369934" y="3558"/>
                  </a:cubicBezTo>
                  <a:cubicBezTo>
                    <a:pt x="414409" y="1779"/>
                    <a:pt x="547832" y="0"/>
                    <a:pt x="547832" y="0"/>
                  </a:cubicBezTo>
                  <a:lnTo>
                    <a:pt x="989022" y="0"/>
                  </a:lnTo>
                  <a:lnTo>
                    <a:pt x="1415979" y="3558"/>
                  </a:lnTo>
                  <a:lnTo>
                    <a:pt x="1732639" y="3558"/>
                  </a:lnTo>
                  <a:cubicBezTo>
                    <a:pt x="1801426" y="5337"/>
                    <a:pt x="1799054" y="7709"/>
                    <a:pt x="1828704" y="14232"/>
                  </a:cubicBezTo>
                  <a:cubicBezTo>
                    <a:pt x="1858354" y="20755"/>
                    <a:pt x="1885039" y="29057"/>
                    <a:pt x="1910538" y="42696"/>
                  </a:cubicBezTo>
                  <a:cubicBezTo>
                    <a:pt x="1936037" y="56335"/>
                    <a:pt x="1961535" y="76497"/>
                    <a:pt x="1981697" y="96066"/>
                  </a:cubicBezTo>
                  <a:cubicBezTo>
                    <a:pt x="2001859" y="115635"/>
                    <a:pt x="2017870" y="139354"/>
                    <a:pt x="2031509" y="160109"/>
                  </a:cubicBezTo>
                  <a:cubicBezTo>
                    <a:pt x="2045148" y="180864"/>
                    <a:pt x="2054043" y="193910"/>
                    <a:pt x="2063531" y="220595"/>
                  </a:cubicBezTo>
                  <a:cubicBezTo>
                    <a:pt x="2073019" y="247280"/>
                    <a:pt x="2083692" y="283452"/>
                    <a:pt x="2088436" y="320218"/>
                  </a:cubicBezTo>
                  <a:cubicBezTo>
                    <a:pt x="2093180" y="356984"/>
                    <a:pt x="2097924" y="407981"/>
                    <a:pt x="2091994" y="441189"/>
                  </a:cubicBezTo>
                  <a:cubicBezTo>
                    <a:pt x="2086064" y="474397"/>
                    <a:pt x="2099795" y="474231"/>
                    <a:pt x="2052857" y="519465"/>
                  </a:cubicBezTo>
                  <a:cubicBezTo>
                    <a:pt x="2005919" y="564699"/>
                    <a:pt x="1898787" y="656405"/>
                    <a:pt x="1810366" y="712596"/>
                  </a:cubicBezTo>
                  <a:cubicBezTo>
                    <a:pt x="1721946" y="768787"/>
                    <a:pt x="1642347" y="820608"/>
                    <a:pt x="1522334" y="856612"/>
                  </a:cubicBezTo>
                  <a:cubicBezTo>
                    <a:pt x="1402321" y="892616"/>
                    <a:pt x="1234302" y="928619"/>
                    <a:pt x="1090286" y="928619"/>
                  </a:cubicBezTo>
                  <a:cubicBezTo>
                    <a:pt x="946270" y="928619"/>
                    <a:pt x="790253" y="892616"/>
                    <a:pt x="658238" y="856612"/>
                  </a:cubicBezTo>
                  <a:cubicBezTo>
                    <a:pt x="526223" y="820608"/>
                    <a:pt x="400211" y="759892"/>
                    <a:pt x="298198" y="712596"/>
                  </a:cubicBezTo>
                  <a:cubicBezTo>
                    <a:pt x="196185" y="665300"/>
                    <a:pt x="92316" y="625777"/>
                    <a:pt x="46158" y="572834"/>
                  </a:cubicBezTo>
                  <a:cubicBezTo>
                    <a:pt x="0" y="519891"/>
                    <a:pt x="25403" y="435853"/>
                    <a:pt x="21252" y="394936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3" name="Groupe 22"/>
            <p:cNvGrpSpPr/>
            <p:nvPr/>
          </p:nvGrpSpPr>
          <p:grpSpPr>
            <a:xfrm>
              <a:off x="666000" y="4122000"/>
              <a:ext cx="806897" cy="755999"/>
              <a:chOff x="864000" y="180000"/>
              <a:chExt cx="7979850" cy="6475203"/>
            </a:xfrm>
            <a:effectLst>
              <a:outerShdw blurRad="25400" dist="12700" dir="2700000" sx="104000" sy="104000" algn="tl" rotWithShape="0">
                <a:prstClr val="black"/>
              </a:outerShdw>
            </a:effectLst>
          </p:grpSpPr>
          <p:sp>
            <p:nvSpPr>
              <p:cNvPr id="10" name="Forme libre 9"/>
              <p:cNvSpPr/>
              <p:nvPr/>
            </p:nvSpPr>
            <p:spPr>
              <a:xfrm>
                <a:off x="864000" y="3600000"/>
                <a:ext cx="4824537" cy="3055203"/>
              </a:xfrm>
              <a:custGeom>
                <a:avLst/>
                <a:gdLst>
                  <a:gd name="connsiteX0" fmla="*/ 0 w 2004695"/>
                  <a:gd name="connsiteY0" fmla="*/ 1517015 h 1517015"/>
                  <a:gd name="connsiteX1" fmla="*/ 41910 w 2004695"/>
                  <a:gd name="connsiteY1" fmla="*/ 1475105 h 1517015"/>
                  <a:gd name="connsiteX2" fmla="*/ 72390 w 2004695"/>
                  <a:gd name="connsiteY2" fmla="*/ 1490345 h 1517015"/>
                  <a:gd name="connsiteX3" fmla="*/ 106680 w 2004695"/>
                  <a:gd name="connsiteY3" fmla="*/ 1463675 h 1517015"/>
                  <a:gd name="connsiteX4" fmla="*/ 163830 w 2004695"/>
                  <a:gd name="connsiteY4" fmla="*/ 1288415 h 1517015"/>
                  <a:gd name="connsiteX5" fmla="*/ 209550 w 2004695"/>
                  <a:gd name="connsiteY5" fmla="*/ 1235075 h 1517015"/>
                  <a:gd name="connsiteX6" fmla="*/ 251460 w 2004695"/>
                  <a:gd name="connsiteY6" fmla="*/ 1311275 h 1517015"/>
                  <a:gd name="connsiteX7" fmla="*/ 278130 w 2004695"/>
                  <a:gd name="connsiteY7" fmla="*/ 1341755 h 1517015"/>
                  <a:gd name="connsiteX8" fmla="*/ 308610 w 2004695"/>
                  <a:gd name="connsiteY8" fmla="*/ 1349375 h 1517015"/>
                  <a:gd name="connsiteX9" fmla="*/ 342900 w 2004695"/>
                  <a:gd name="connsiteY9" fmla="*/ 1318895 h 1517015"/>
                  <a:gd name="connsiteX10" fmla="*/ 365760 w 2004695"/>
                  <a:gd name="connsiteY10" fmla="*/ 1246505 h 1517015"/>
                  <a:gd name="connsiteX11" fmla="*/ 377190 w 2004695"/>
                  <a:gd name="connsiteY11" fmla="*/ 1105535 h 1517015"/>
                  <a:gd name="connsiteX12" fmla="*/ 381000 w 2004695"/>
                  <a:gd name="connsiteY12" fmla="*/ 1025525 h 1517015"/>
                  <a:gd name="connsiteX13" fmla="*/ 400050 w 2004695"/>
                  <a:gd name="connsiteY13" fmla="*/ 991235 h 1517015"/>
                  <a:gd name="connsiteX14" fmla="*/ 430530 w 2004695"/>
                  <a:gd name="connsiteY14" fmla="*/ 1075055 h 1517015"/>
                  <a:gd name="connsiteX15" fmla="*/ 476250 w 2004695"/>
                  <a:gd name="connsiteY15" fmla="*/ 1212215 h 1517015"/>
                  <a:gd name="connsiteX16" fmla="*/ 533400 w 2004695"/>
                  <a:gd name="connsiteY16" fmla="*/ 1250315 h 1517015"/>
                  <a:gd name="connsiteX17" fmla="*/ 552450 w 2004695"/>
                  <a:gd name="connsiteY17" fmla="*/ 1276985 h 1517015"/>
                  <a:gd name="connsiteX18" fmla="*/ 590550 w 2004695"/>
                  <a:gd name="connsiteY18" fmla="*/ 1345565 h 1517015"/>
                  <a:gd name="connsiteX19" fmla="*/ 636270 w 2004695"/>
                  <a:gd name="connsiteY19" fmla="*/ 1402715 h 1517015"/>
                  <a:gd name="connsiteX20" fmla="*/ 704850 w 2004695"/>
                  <a:gd name="connsiteY20" fmla="*/ 1414145 h 1517015"/>
                  <a:gd name="connsiteX21" fmla="*/ 792480 w 2004695"/>
                  <a:gd name="connsiteY21" fmla="*/ 1364615 h 1517015"/>
                  <a:gd name="connsiteX22" fmla="*/ 838200 w 2004695"/>
                  <a:gd name="connsiteY22" fmla="*/ 1273175 h 1517015"/>
                  <a:gd name="connsiteX23" fmla="*/ 880110 w 2004695"/>
                  <a:gd name="connsiteY23" fmla="*/ 1181735 h 1517015"/>
                  <a:gd name="connsiteX24" fmla="*/ 944880 w 2004695"/>
                  <a:gd name="connsiteY24" fmla="*/ 1177925 h 1517015"/>
                  <a:gd name="connsiteX25" fmla="*/ 975360 w 2004695"/>
                  <a:gd name="connsiteY25" fmla="*/ 1200785 h 1517015"/>
                  <a:gd name="connsiteX26" fmla="*/ 994410 w 2004695"/>
                  <a:gd name="connsiteY26" fmla="*/ 1200785 h 1517015"/>
                  <a:gd name="connsiteX27" fmla="*/ 1024890 w 2004695"/>
                  <a:gd name="connsiteY27" fmla="*/ 1166495 h 1517015"/>
                  <a:gd name="connsiteX28" fmla="*/ 1062990 w 2004695"/>
                  <a:gd name="connsiteY28" fmla="*/ 998855 h 1517015"/>
                  <a:gd name="connsiteX29" fmla="*/ 1089660 w 2004695"/>
                  <a:gd name="connsiteY29" fmla="*/ 732155 h 1517015"/>
                  <a:gd name="connsiteX30" fmla="*/ 1104900 w 2004695"/>
                  <a:gd name="connsiteY30" fmla="*/ 427355 h 1517015"/>
                  <a:gd name="connsiteX31" fmla="*/ 1120140 w 2004695"/>
                  <a:gd name="connsiteY31" fmla="*/ 191135 h 1517015"/>
                  <a:gd name="connsiteX32" fmla="*/ 1150620 w 2004695"/>
                  <a:gd name="connsiteY32" fmla="*/ 15875 h 1517015"/>
                  <a:gd name="connsiteX33" fmla="*/ 1196340 w 2004695"/>
                  <a:gd name="connsiteY33" fmla="*/ 286385 h 1517015"/>
                  <a:gd name="connsiteX34" fmla="*/ 1264920 w 2004695"/>
                  <a:gd name="connsiteY34" fmla="*/ 854075 h 1517015"/>
                  <a:gd name="connsiteX35" fmla="*/ 1306830 w 2004695"/>
                  <a:gd name="connsiteY35" fmla="*/ 1094105 h 1517015"/>
                  <a:gd name="connsiteX36" fmla="*/ 1390650 w 2004695"/>
                  <a:gd name="connsiteY36" fmla="*/ 1246505 h 1517015"/>
                  <a:gd name="connsiteX37" fmla="*/ 1508760 w 2004695"/>
                  <a:gd name="connsiteY37" fmla="*/ 1337945 h 1517015"/>
                  <a:gd name="connsiteX38" fmla="*/ 1588770 w 2004695"/>
                  <a:gd name="connsiteY38" fmla="*/ 1364615 h 1517015"/>
                  <a:gd name="connsiteX39" fmla="*/ 1657350 w 2004695"/>
                  <a:gd name="connsiteY39" fmla="*/ 1318895 h 1517015"/>
                  <a:gd name="connsiteX40" fmla="*/ 1729740 w 2004695"/>
                  <a:gd name="connsiteY40" fmla="*/ 1189355 h 1517015"/>
                  <a:gd name="connsiteX41" fmla="*/ 1779270 w 2004695"/>
                  <a:gd name="connsiteY41" fmla="*/ 1033145 h 1517015"/>
                  <a:gd name="connsiteX42" fmla="*/ 1832610 w 2004695"/>
                  <a:gd name="connsiteY42" fmla="*/ 968375 h 1517015"/>
                  <a:gd name="connsiteX43" fmla="*/ 1885950 w 2004695"/>
                  <a:gd name="connsiteY43" fmla="*/ 1014095 h 1517015"/>
                  <a:gd name="connsiteX44" fmla="*/ 1939290 w 2004695"/>
                  <a:gd name="connsiteY44" fmla="*/ 1151255 h 1517015"/>
                  <a:gd name="connsiteX45" fmla="*/ 1981200 w 2004695"/>
                  <a:gd name="connsiteY45" fmla="*/ 1216025 h 1517015"/>
                  <a:gd name="connsiteX46" fmla="*/ 2000250 w 2004695"/>
                  <a:gd name="connsiteY46" fmla="*/ 1227455 h 1517015"/>
                  <a:gd name="connsiteX47" fmla="*/ 2004060 w 2004695"/>
                  <a:gd name="connsiteY47" fmla="*/ 1303655 h 1517015"/>
                  <a:gd name="connsiteX48" fmla="*/ 2004060 w 2004695"/>
                  <a:gd name="connsiteY48" fmla="*/ 1414145 h 1517015"/>
                  <a:gd name="connsiteX49" fmla="*/ 2000250 w 2004695"/>
                  <a:gd name="connsiteY49" fmla="*/ 1501775 h 1517015"/>
                  <a:gd name="connsiteX0" fmla="*/ 0 w 2004695"/>
                  <a:gd name="connsiteY0" fmla="*/ 1517015 h 1517015"/>
                  <a:gd name="connsiteX1" fmla="*/ 41910 w 2004695"/>
                  <a:gd name="connsiteY1" fmla="*/ 1475105 h 1517015"/>
                  <a:gd name="connsiteX2" fmla="*/ 72390 w 2004695"/>
                  <a:gd name="connsiteY2" fmla="*/ 1490345 h 1517015"/>
                  <a:gd name="connsiteX3" fmla="*/ 106680 w 2004695"/>
                  <a:gd name="connsiteY3" fmla="*/ 1463675 h 1517015"/>
                  <a:gd name="connsiteX4" fmla="*/ 163830 w 2004695"/>
                  <a:gd name="connsiteY4" fmla="*/ 1288415 h 1517015"/>
                  <a:gd name="connsiteX5" fmla="*/ 209550 w 2004695"/>
                  <a:gd name="connsiteY5" fmla="*/ 1235075 h 1517015"/>
                  <a:gd name="connsiteX6" fmla="*/ 251460 w 2004695"/>
                  <a:gd name="connsiteY6" fmla="*/ 1311275 h 1517015"/>
                  <a:gd name="connsiteX7" fmla="*/ 278130 w 2004695"/>
                  <a:gd name="connsiteY7" fmla="*/ 1341755 h 1517015"/>
                  <a:gd name="connsiteX8" fmla="*/ 308610 w 2004695"/>
                  <a:gd name="connsiteY8" fmla="*/ 1349375 h 1517015"/>
                  <a:gd name="connsiteX9" fmla="*/ 342900 w 2004695"/>
                  <a:gd name="connsiteY9" fmla="*/ 1318895 h 1517015"/>
                  <a:gd name="connsiteX10" fmla="*/ 365760 w 2004695"/>
                  <a:gd name="connsiteY10" fmla="*/ 1246505 h 1517015"/>
                  <a:gd name="connsiteX11" fmla="*/ 377190 w 2004695"/>
                  <a:gd name="connsiteY11" fmla="*/ 1105535 h 1517015"/>
                  <a:gd name="connsiteX12" fmla="*/ 381000 w 2004695"/>
                  <a:gd name="connsiteY12" fmla="*/ 1025525 h 1517015"/>
                  <a:gd name="connsiteX13" fmla="*/ 400050 w 2004695"/>
                  <a:gd name="connsiteY13" fmla="*/ 991235 h 1517015"/>
                  <a:gd name="connsiteX14" fmla="*/ 430530 w 2004695"/>
                  <a:gd name="connsiteY14" fmla="*/ 1075055 h 1517015"/>
                  <a:gd name="connsiteX15" fmla="*/ 476250 w 2004695"/>
                  <a:gd name="connsiteY15" fmla="*/ 1212215 h 1517015"/>
                  <a:gd name="connsiteX16" fmla="*/ 533400 w 2004695"/>
                  <a:gd name="connsiteY16" fmla="*/ 1250315 h 1517015"/>
                  <a:gd name="connsiteX17" fmla="*/ 552450 w 2004695"/>
                  <a:gd name="connsiteY17" fmla="*/ 1276985 h 1517015"/>
                  <a:gd name="connsiteX18" fmla="*/ 590550 w 2004695"/>
                  <a:gd name="connsiteY18" fmla="*/ 1345565 h 1517015"/>
                  <a:gd name="connsiteX19" fmla="*/ 636270 w 2004695"/>
                  <a:gd name="connsiteY19" fmla="*/ 1402715 h 1517015"/>
                  <a:gd name="connsiteX20" fmla="*/ 704850 w 2004695"/>
                  <a:gd name="connsiteY20" fmla="*/ 1414145 h 1517015"/>
                  <a:gd name="connsiteX21" fmla="*/ 792480 w 2004695"/>
                  <a:gd name="connsiteY21" fmla="*/ 1364615 h 1517015"/>
                  <a:gd name="connsiteX22" fmla="*/ 838200 w 2004695"/>
                  <a:gd name="connsiteY22" fmla="*/ 1273175 h 1517015"/>
                  <a:gd name="connsiteX23" fmla="*/ 880110 w 2004695"/>
                  <a:gd name="connsiteY23" fmla="*/ 1181735 h 1517015"/>
                  <a:gd name="connsiteX24" fmla="*/ 944880 w 2004695"/>
                  <a:gd name="connsiteY24" fmla="*/ 1177925 h 1517015"/>
                  <a:gd name="connsiteX25" fmla="*/ 975360 w 2004695"/>
                  <a:gd name="connsiteY25" fmla="*/ 1200785 h 1517015"/>
                  <a:gd name="connsiteX26" fmla="*/ 994410 w 2004695"/>
                  <a:gd name="connsiteY26" fmla="*/ 1200785 h 1517015"/>
                  <a:gd name="connsiteX27" fmla="*/ 1024890 w 2004695"/>
                  <a:gd name="connsiteY27" fmla="*/ 1166495 h 1517015"/>
                  <a:gd name="connsiteX28" fmla="*/ 1062990 w 2004695"/>
                  <a:gd name="connsiteY28" fmla="*/ 998855 h 1517015"/>
                  <a:gd name="connsiteX29" fmla="*/ 1089660 w 2004695"/>
                  <a:gd name="connsiteY29" fmla="*/ 732155 h 1517015"/>
                  <a:gd name="connsiteX30" fmla="*/ 1104900 w 2004695"/>
                  <a:gd name="connsiteY30" fmla="*/ 427355 h 1517015"/>
                  <a:gd name="connsiteX31" fmla="*/ 1120140 w 2004695"/>
                  <a:gd name="connsiteY31" fmla="*/ 191135 h 1517015"/>
                  <a:gd name="connsiteX32" fmla="*/ 1150620 w 2004695"/>
                  <a:gd name="connsiteY32" fmla="*/ 15875 h 1517015"/>
                  <a:gd name="connsiteX33" fmla="*/ 1196340 w 2004695"/>
                  <a:gd name="connsiteY33" fmla="*/ 286385 h 1517015"/>
                  <a:gd name="connsiteX34" fmla="*/ 1264920 w 2004695"/>
                  <a:gd name="connsiteY34" fmla="*/ 854075 h 1517015"/>
                  <a:gd name="connsiteX35" fmla="*/ 1306830 w 2004695"/>
                  <a:gd name="connsiteY35" fmla="*/ 1094105 h 1517015"/>
                  <a:gd name="connsiteX36" fmla="*/ 1390650 w 2004695"/>
                  <a:gd name="connsiteY36" fmla="*/ 1246505 h 1517015"/>
                  <a:gd name="connsiteX37" fmla="*/ 1508760 w 2004695"/>
                  <a:gd name="connsiteY37" fmla="*/ 1337945 h 1517015"/>
                  <a:gd name="connsiteX38" fmla="*/ 1588770 w 2004695"/>
                  <a:gd name="connsiteY38" fmla="*/ 1364615 h 1517015"/>
                  <a:gd name="connsiteX39" fmla="*/ 1657350 w 2004695"/>
                  <a:gd name="connsiteY39" fmla="*/ 1318895 h 1517015"/>
                  <a:gd name="connsiteX40" fmla="*/ 1729740 w 2004695"/>
                  <a:gd name="connsiteY40" fmla="*/ 1189355 h 1517015"/>
                  <a:gd name="connsiteX41" fmla="*/ 1779270 w 2004695"/>
                  <a:gd name="connsiteY41" fmla="*/ 1033145 h 1517015"/>
                  <a:gd name="connsiteX42" fmla="*/ 1832610 w 2004695"/>
                  <a:gd name="connsiteY42" fmla="*/ 968375 h 1517015"/>
                  <a:gd name="connsiteX43" fmla="*/ 1885950 w 2004695"/>
                  <a:gd name="connsiteY43" fmla="*/ 1014095 h 1517015"/>
                  <a:gd name="connsiteX44" fmla="*/ 1939290 w 2004695"/>
                  <a:gd name="connsiteY44" fmla="*/ 1151255 h 1517015"/>
                  <a:gd name="connsiteX45" fmla="*/ 1981200 w 2004695"/>
                  <a:gd name="connsiteY45" fmla="*/ 1216025 h 1517015"/>
                  <a:gd name="connsiteX46" fmla="*/ 2000250 w 2004695"/>
                  <a:gd name="connsiteY46" fmla="*/ 1227455 h 1517015"/>
                  <a:gd name="connsiteX47" fmla="*/ 2004060 w 2004695"/>
                  <a:gd name="connsiteY47" fmla="*/ 1303655 h 1517015"/>
                  <a:gd name="connsiteX48" fmla="*/ 2004060 w 2004695"/>
                  <a:gd name="connsiteY48" fmla="*/ 1414145 h 1517015"/>
                  <a:gd name="connsiteX0" fmla="*/ 0 w 2004060"/>
                  <a:gd name="connsiteY0" fmla="*/ 1517015 h 1517015"/>
                  <a:gd name="connsiteX1" fmla="*/ 41910 w 2004060"/>
                  <a:gd name="connsiteY1" fmla="*/ 1475105 h 1517015"/>
                  <a:gd name="connsiteX2" fmla="*/ 72390 w 2004060"/>
                  <a:gd name="connsiteY2" fmla="*/ 1490345 h 1517015"/>
                  <a:gd name="connsiteX3" fmla="*/ 106680 w 2004060"/>
                  <a:gd name="connsiteY3" fmla="*/ 1463675 h 1517015"/>
                  <a:gd name="connsiteX4" fmla="*/ 163830 w 2004060"/>
                  <a:gd name="connsiteY4" fmla="*/ 1288415 h 1517015"/>
                  <a:gd name="connsiteX5" fmla="*/ 209550 w 2004060"/>
                  <a:gd name="connsiteY5" fmla="*/ 1235075 h 1517015"/>
                  <a:gd name="connsiteX6" fmla="*/ 251460 w 2004060"/>
                  <a:gd name="connsiteY6" fmla="*/ 1311275 h 1517015"/>
                  <a:gd name="connsiteX7" fmla="*/ 278130 w 2004060"/>
                  <a:gd name="connsiteY7" fmla="*/ 1341755 h 1517015"/>
                  <a:gd name="connsiteX8" fmla="*/ 308610 w 2004060"/>
                  <a:gd name="connsiteY8" fmla="*/ 1349375 h 1517015"/>
                  <a:gd name="connsiteX9" fmla="*/ 342900 w 2004060"/>
                  <a:gd name="connsiteY9" fmla="*/ 1318895 h 1517015"/>
                  <a:gd name="connsiteX10" fmla="*/ 365760 w 2004060"/>
                  <a:gd name="connsiteY10" fmla="*/ 1246505 h 1517015"/>
                  <a:gd name="connsiteX11" fmla="*/ 377190 w 2004060"/>
                  <a:gd name="connsiteY11" fmla="*/ 1105535 h 1517015"/>
                  <a:gd name="connsiteX12" fmla="*/ 381000 w 2004060"/>
                  <a:gd name="connsiteY12" fmla="*/ 1025525 h 1517015"/>
                  <a:gd name="connsiteX13" fmla="*/ 400050 w 2004060"/>
                  <a:gd name="connsiteY13" fmla="*/ 991235 h 1517015"/>
                  <a:gd name="connsiteX14" fmla="*/ 430530 w 2004060"/>
                  <a:gd name="connsiteY14" fmla="*/ 1075055 h 1517015"/>
                  <a:gd name="connsiteX15" fmla="*/ 476250 w 2004060"/>
                  <a:gd name="connsiteY15" fmla="*/ 1212215 h 1517015"/>
                  <a:gd name="connsiteX16" fmla="*/ 533400 w 2004060"/>
                  <a:gd name="connsiteY16" fmla="*/ 1250315 h 1517015"/>
                  <a:gd name="connsiteX17" fmla="*/ 552450 w 2004060"/>
                  <a:gd name="connsiteY17" fmla="*/ 1276985 h 1517015"/>
                  <a:gd name="connsiteX18" fmla="*/ 590550 w 2004060"/>
                  <a:gd name="connsiteY18" fmla="*/ 1345565 h 1517015"/>
                  <a:gd name="connsiteX19" fmla="*/ 636270 w 2004060"/>
                  <a:gd name="connsiteY19" fmla="*/ 1402715 h 1517015"/>
                  <a:gd name="connsiteX20" fmla="*/ 704850 w 2004060"/>
                  <a:gd name="connsiteY20" fmla="*/ 1414145 h 1517015"/>
                  <a:gd name="connsiteX21" fmla="*/ 792480 w 2004060"/>
                  <a:gd name="connsiteY21" fmla="*/ 1364615 h 1517015"/>
                  <a:gd name="connsiteX22" fmla="*/ 838200 w 2004060"/>
                  <a:gd name="connsiteY22" fmla="*/ 1273175 h 1517015"/>
                  <a:gd name="connsiteX23" fmla="*/ 880110 w 2004060"/>
                  <a:gd name="connsiteY23" fmla="*/ 1181735 h 1517015"/>
                  <a:gd name="connsiteX24" fmla="*/ 944880 w 2004060"/>
                  <a:gd name="connsiteY24" fmla="*/ 1177925 h 1517015"/>
                  <a:gd name="connsiteX25" fmla="*/ 975360 w 2004060"/>
                  <a:gd name="connsiteY25" fmla="*/ 1200785 h 1517015"/>
                  <a:gd name="connsiteX26" fmla="*/ 994410 w 2004060"/>
                  <a:gd name="connsiteY26" fmla="*/ 1200785 h 1517015"/>
                  <a:gd name="connsiteX27" fmla="*/ 1024890 w 2004060"/>
                  <a:gd name="connsiteY27" fmla="*/ 1166495 h 1517015"/>
                  <a:gd name="connsiteX28" fmla="*/ 1062990 w 2004060"/>
                  <a:gd name="connsiteY28" fmla="*/ 998855 h 1517015"/>
                  <a:gd name="connsiteX29" fmla="*/ 1089660 w 2004060"/>
                  <a:gd name="connsiteY29" fmla="*/ 732155 h 1517015"/>
                  <a:gd name="connsiteX30" fmla="*/ 1104900 w 2004060"/>
                  <a:gd name="connsiteY30" fmla="*/ 427355 h 1517015"/>
                  <a:gd name="connsiteX31" fmla="*/ 1120140 w 2004060"/>
                  <a:gd name="connsiteY31" fmla="*/ 191135 h 1517015"/>
                  <a:gd name="connsiteX32" fmla="*/ 1150620 w 2004060"/>
                  <a:gd name="connsiteY32" fmla="*/ 15875 h 1517015"/>
                  <a:gd name="connsiteX33" fmla="*/ 1196340 w 2004060"/>
                  <a:gd name="connsiteY33" fmla="*/ 286385 h 1517015"/>
                  <a:gd name="connsiteX34" fmla="*/ 1264920 w 2004060"/>
                  <a:gd name="connsiteY34" fmla="*/ 854075 h 1517015"/>
                  <a:gd name="connsiteX35" fmla="*/ 1306830 w 2004060"/>
                  <a:gd name="connsiteY35" fmla="*/ 1094105 h 1517015"/>
                  <a:gd name="connsiteX36" fmla="*/ 1390650 w 2004060"/>
                  <a:gd name="connsiteY36" fmla="*/ 1246505 h 1517015"/>
                  <a:gd name="connsiteX37" fmla="*/ 1508760 w 2004060"/>
                  <a:gd name="connsiteY37" fmla="*/ 1337945 h 1517015"/>
                  <a:gd name="connsiteX38" fmla="*/ 1588770 w 2004060"/>
                  <a:gd name="connsiteY38" fmla="*/ 1364615 h 1517015"/>
                  <a:gd name="connsiteX39" fmla="*/ 1657350 w 2004060"/>
                  <a:gd name="connsiteY39" fmla="*/ 1318895 h 1517015"/>
                  <a:gd name="connsiteX40" fmla="*/ 1729740 w 2004060"/>
                  <a:gd name="connsiteY40" fmla="*/ 1189355 h 1517015"/>
                  <a:gd name="connsiteX41" fmla="*/ 1779270 w 2004060"/>
                  <a:gd name="connsiteY41" fmla="*/ 1033145 h 1517015"/>
                  <a:gd name="connsiteX42" fmla="*/ 1832610 w 2004060"/>
                  <a:gd name="connsiteY42" fmla="*/ 968375 h 1517015"/>
                  <a:gd name="connsiteX43" fmla="*/ 1885950 w 2004060"/>
                  <a:gd name="connsiteY43" fmla="*/ 1014095 h 1517015"/>
                  <a:gd name="connsiteX44" fmla="*/ 1939290 w 2004060"/>
                  <a:gd name="connsiteY44" fmla="*/ 1151255 h 1517015"/>
                  <a:gd name="connsiteX45" fmla="*/ 1981200 w 2004060"/>
                  <a:gd name="connsiteY45" fmla="*/ 1216025 h 1517015"/>
                  <a:gd name="connsiteX46" fmla="*/ 2000250 w 2004060"/>
                  <a:gd name="connsiteY46" fmla="*/ 1227455 h 1517015"/>
                  <a:gd name="connsiteX47" fmla="*/ 2004060 w 2004060"/>
                  <a:gd name="connsiteY47" fmla="*/ 1303655 h 1517015"/>
                  <a:gd name="connsiteX0" fmla="*/ 0 w 2000250"/>
                  <a:gd name="connsiteY0" fmla="*/ 1517015 h 1517015"/>
                  <a:gd name="connsiteX1" fmla="*/ 41910 w 2000250"/>
                  <a:gd name="connsiteY1" fmla="*/ 1475105 h 1517015"/>
                  <a:gd name="connsiteX2" fmla="*/ 72390 w 2000250"/>
                  <a:gd name="connsiteY2" fmla="*/ 1490345 h 1517015"/>
                  <a:gd name="connsiteX3" fmla="*/ 106680 w 2000250"/>
                  <a:gd name="connsiteY3" fmla="*/ 1463675 h 1517015"/>
                  <a:gd name="connsiteX4" fmla="*/ 163830 w 2000250"/>
                  <a:gd name="connsiteY4" fmla="*/ 1288415 h 1517015"/>
                  <a:gd name="connsiteX5" fmla="*/ 209550 w 2000250"/>
                  <a:gd name="connsiteY5" fmla="*/ 1235075 h 1517015"/>
                  <a:gd name="connsiteX6" fmla="*/ 251460 w 2000250"/>
                  <a:gd name="connsiteY6" fmla="*/ 1311275 h 1517015"/>
                  <a:gd name="connsiteX7" fmla="*/ 278130 w 2000250"/>
                  <a:gd name="connsiteY7" fmla="*/ 1341755 h 1517015"/>
                  <a:gd name="connsiteX8" fmla="*/ 308610 w 2000250"/>
                  <a:gd name="connsiteY8" fmla="*/ 1349375 h 1517015"/>
                  <a:gd name="connsiteX9" fmla="*/ 342900 w 2000250"/>
                  <a:gd name="connsiteY9" fmla="*/ 1318895 h 1517015"/>
                  <a:gd name="connsiteX10" fmla="*/ 365760 w 2000250"/>
                  <a:gd name="connsiteY10" fmla="*/ 1246505 h 1517015"/>
                  <a:gd name="connsiteX11" fmla="*/ 377190 w 2000250"/>
                  <a:gd name="connsiteY11" fmla="*/ 1105535 h 1517015"/>
                  <a:gd name="connsiteX12" fmla="*/ 381000 w 2000250"/>
                  <a:gd name="connsiteY12" fmla="*/ 1025525 h 1517015"/>
                  <a:gd name="connsiteX13" fmla="*/ 400050 w 2000250"/>
                  <a:gd name="connsiteY13" fmla="*/ 991235 h 1517015"/>
                  <a:gd name="connsiteX14" fmla="*/ 430530 w 2000250"/>
                  <a:gd name="connsiteY14" fmla="*/ 1075055 h 1517015"/>
                  <a:gd name="connsiteX15" fmla="*/ 476250 w 2000250"/>
                  <a:gd name="connsiteY15" fmla="*/ 1212215 h 1517015"/>
                  <a:gd name="connsiteX16" fmla="*/ 533400 w 2000250"/>
                  <a:gd name="connsiteY16" fmla="*/ 1250315 h 1517015"/>
                  <a:gd name="connsiteX17" fmla="*/ 552450 w 2000250"/>
                  <a:gd name="connsiteY17" fmla="*/ 1276985 h 1517015"/>
                  <a:gd name="connsiteX18" fmla="*/ 590550 w 2000250"/>
                  <a:gd name="connsiteY18" fmla="*/ 1345565 h 1517015"/>
                  <a:gd name="connsiteX19" fmla="*/ 636270 w 2000250"/>
                  <a:gd name="connsiteY19" fmla="*/ 1402715 h 1517015"/>
                  <a:gd name="connsiteX20" fmla="*/ 704850 w 2000250"/>
                  <a:gd name="connsiteY20" fmla="*/ 1414145 h 1517015"/>
                  <a:gd name="connsiteX21" fmla="*/ 792480 w 2000250"/>
                  <a:gd name="connsiteY21" fmla="*/ 1364615 h 1517015"/>
                  <a:gd name="connsiteX22" fmla="*/ 838200 w 2000250"/>
                  <a:gd name="connsiteY22" fmla="*/ 1273175 h 1517015"/>
                  <a:gd name="connsiteX23" fmla="*/ 880110 w 2000250"/>
                  <a:gd name="connsiteY23" fmla="*/ 1181735 h 1517015"/>
                  <a:gd name="connsiteX24" fmla="*/ 944880 w 2000250"/>
                  <a:gd name="connsiteY24" fmla="*/ 1177925 h 1517015"/>
                  <a:gd name="connsiteX25" fmla="*/ 975360 w 2000250"/>
                  <a:gd name="connsiteY25" fmla="*/ 1200785 h 1517015"/>
                  <a:gd name="connsiteX26" fmla="*/ 994410 w 2000250"/>
                  <a:gd name="connsiteY26" fmla="*/ 1200785 h 1517015"/>
                  <a:gd name="connsiteX27" fmla="*/ 1024890 w 2000250"/>
                  <a:gd name="connsiteY27" fmla="*/ 1166495 h 1517015"/>
                  <a:gd name="connsiteX28" fmla="*/ 1062990 w 2000250"/>
                  <a:gd name="connsiteY28" fmla="*/ 998855 h 1517015"/>
                  <a:gd name="connsiteX29" fmla="*/ 1089660 w 2000250"/>
                  <a:gd name="connsiteY29" fmla="*/ 732155 h 1517015"/>
                  <a:gd name="connsiteX30" fmla="*/ 1104900 w 2000250"/>
                  <a:gd name="connsiteY30" fmla="*/ 427355 h 1517015"/>
                  <a:gd name="connsiteX31" fmla="*/ 1120140 w 2000250"/>
                  <a:gd name="connsiteY31" fmla="*/ 191135 h 1517015"/>
                  <a:gd name="connsiteX32" fmla="*/ 1150620 w 2000250"/>
                  <a:gd name="connsiteY32" fmla="*/ 15875 h 1517015"/>
                  <a:gd name="connsiteX33" fmla="*/ 1196340 w 2000250"/>
                  <a:gd name="connsiteY33" fmla="*/ 286385 h 1517015"/>
                  <a:gd name="connsiteX34" fmla="*/ 1264920 w 2000250"/>
                  <a:gd name="connsiteY34" fmla="*/ 854075 h 1517015"/>
                  <a:gd name="connsiteX35" fmla="*/ 1306830 w 2000250"/>
                  <a:gd name="connsiteY35" fmla="*/ 1094105 h 1517015"/>
                  <a:gd name="connsiteX36" fmla="*/ 1390650 w 2000250"/>
                  <a:gd name="connsiteY36" fmla="*/ 1246505 h 1517015"/>
                  <a:gd name="connsiteX37" fmla="*/ 1508760 w 2000250"/>
                  <a:gd name="connsiteY37" fmla="*/ 1337945 h 1517015"/>
                  <a:gd name="connsiteX38" fmla="*/ 1588770 w 2000250"/>
                  <a:gd name="connsiteY38" fmla="*/ 1364615 h 1517015"/>
                  <a:gd name="connsiteX39" fmla="*/ 1657350 w 2000250"/>
                  <a:gd name="connsiteY39" fmla="*/ 1318895 h 1517015"/>
                  <a:gd name="connsiteX40" fmla="*/ 1729740 w 2000250"/>
                  <a:gd name="connsiteY40" fmla="*/ 1189355 h 1517015"/>
                  <a:gd name="connsiteX41" fmla="*/ 1779270 w 2000250"/>
                  <a:gd name="connsiteY41" fmla="*/ 1033145 h 1517015"/>
                  <a:gd name="connsiteX42" fmla="*/ 1832610 w 2000250"/>
                  <a:gd name="connsiteY42" fmla="*/ 968375 h 1517015"/>
                  <a:gd name="connsiteX43" fmla="*/ 1885950 w 2000250"/>
                  <a:gd name="connsiteY43" fmla="*/ 1014095 h 1517015"/>
                  <a:gd name="connsiteX44" fmla="*/ 1939290 w 2000250"/>
                  <a:gd name="connsiteY44" fmla="*/ 1151255 h 1517015"/>
                  <a:gd name="connsiteX45" fmla="*/ 1981200 w 2000250"/>
                  <a:gd name="connsiteY45" fmla="*/ 1216025 h 1517015"/>
                  <a:gd name="connsiteX46" fmla="*/ 2000250 w 2000250"/>
                  <a:gd name="connsiteY46" fmla="*/ 1227455 h 1517015"/>
                  <a:gd name="connsiteX0" fmla="*/ 0 w 1981200"/>
                  <a:gd name="connsiteY0" fmla="*/ 1517015 h 1517015"/>
                  <a:gd name="connsiteX1" fmla="*/ 41910 w 1981200"/>
                  <a:gd name="connsiteY1" fmla="*/ 1475105 h 1517015"/>
                  <a:gd name="connsiteX2" fmla="*/ 72390 w 1981200"/>
                  <a:gd name="connsiteY2" fmla="*/ 1490345 h 1517015"/>
                  <a:gd name="connsiteX3" fmla="*/ 106680 w 1981200"/>
                  <a:gd name="connsiteY3" fmla="*/ 1463675 h 1517015"/>
                  <a:gd name="connsiteX4" fmla="*/ 163830 w 1981200"/>
                  <a:gd name="connsiteY4" fmla="*/ 1288415 h 1517015"/>
                  <a:gd name="connsiteX5" fmla="*/ 209550 w 1981200"/>
                  <a:gd name="connsiteY5" fmla="*/ 1235075 h 1517015"/>
                  <a:gd name="connsiteX6" fmla="*/ 251460 w 1981200"/>
                  <a:gd name="connsiteY6" fmla="*/ 1311275 h 1517015"/>
                  <a:gd name="connsiteX7" fmla="*/ 278130 w 1981200"/>
                  <a:gd name="connsiteY7" fmla="*/ 1341755 h 1517015"/>
                  <a:gd name="connsiteX8" fmla="*/ 308610 w 1981200"/>
                  <a:gd name="connsiteY8" fmla="*/ 1349375 h 1517015"/>
                  <a:gd name="connsiteX9" fmla="*/ 342900 w 1981200"/>
                  <a:gd name="connsiteY9" fmla="*/ 1318895 h 1517015"/>
                  <a:gd name="connsiteX10" fmla="*/ 365760 w 1981200"/>
                  <a:gd name="connsiteY10" fmla="*/ 1246505 h 1517015"/>
                  <a:gd name="connsiteX11" fmla="*/ 377190 w 1981200"/>
                  <a:gd name="connsiteY11" fmla="*/ 1105535 h 1517015"/>
                  <a:gd name="connsiteX12" fmla="*/ 381000 w 1981200"/>
                  <a:gd name="connsiteY12" fmla="*/ 1025525 h 1517015"/>
                  <a:gd name="connsiteX13" fmla="*/ 400050 w 1981200"/>
                  <a:gd name="connsiteY13" fmla="*/ 991235 h 1517015"/>
                  <a:gd name="connsiteX14" fmla="*/ 430530 w 1981200"/>
                  <a:gd name="connsiteY14" fmla="*/ 1075055 h 1517015"/>
                  <a:gd name="connsiteX15" fmla="*/ 476250 w 1981200"/>
                  <a:gd name="connsiteY15" fmla="*/ 1212215 h 1517015"/>
                  <a:gd name="connsiteX16" fmla="*/ 533400 w 1981200"/>
                  <a:gd name="connsiteY16" fmla="*/ 1250315 h 1517015"/>
                  <a:gd name="connsiteX17" fmla="*/ 552450 w 1981200"/>
                  <a:gd name="connsiteY17" fmla="*/ 1276985 h 1517015"/>
                  <a:gd name="connsiteX18" fmla="*/ 590550 w 1981200"/>
                  <a:gd name="connsiteY18" fmla="*/ 1345565 h 1517015"/>
                  <a:gd name="connsiteX19" fmla="*/ 636270 w 1981200"/>
                  <a:gd name="connsiteY19" fmla="*/ 1402715 h 1517015"/>
                  <a:gd name="connsiteX20" fmla="*/ 704850 w 1981200"/>
                  <a:gd name="connsiteY20" fmla="*/ 1414145 h 1517015"/>
                  <a:gd name="connsiteX21" fmla="*/ 792480 w 1981200"/>
                  <a:gd name="connsiteY21" fmla="*/ 1364615 h 1517015"/>
                  <a:gd name="connsiteX22" fmla="*/ 838200 w 1981200"/>
                  <a:gd name="connsiteY22" fmla="*/ 1273175 h 1517015"/>
                  <a:gd name="connsiteX23" fmla="*/ 880110 w 1981200"/>
                  <a:gd name="connsiteY23" fmla="*/ 1181735 h 1517015"/>
                  <a:gd name="connsiteX24" fmla="*/ 944880 w 1981200"/>
                  <a:gd name="connsiteY24" fmla="*/ 1177925 h 1517015"/>
                  <a:gd name="connsiteX25" fmla="*/ 975360 w 1981200"/>
                  <a:gd name="connsiteY25" fmla="*/ 1200785 h 1517015"/>
                  <a:gd name="connsiteX26" fmla="*/ 994410 w 1981200"/>
                  <a:gd name="connsiteY26" fmla="*/ 1200785 h 1517015"/>
                  <a:gd name="connsiteX27" fmla="*/ 1024890 w 1981200"/>
                  <a:gd name="connsiteY27" fmla="*/ 1166495 h 1517015"/>
                  <a:gd name="connsiteX28" fmla="*/ 1062990 w 1981200"/>
                  <a:gd name="connsiteY28" fmla="*/ 998855 h 1517015"/>
                  <a:gd name="connsiteX29" fmla="*/ 1089660 w 1981200"/>
                  <a:gd name="connsiteY29" fmla="*/ 732155 h 1517015"/>
                  <a:gd name="connsiteX30" fmla="*/ 1104900 w 1981200"/>
                  <a:gd name="connsiteY30" fmla="*/ 427355 h 1517015"/>
                  <a:gd name="connsiteX31" fmla="*/ 1120140 w 1981200"/>
                  <a:gd name="connsiteY31" fmla="*/ 191135 h 1517015"/>
                  <a:gd name="connsiteX32" fmla="*/ 1150620 w 1981200"/>
                  <a:gd name="connsiteY32" fmla="*/ 15875 h 1517015"/>
                  <a:gd name="connsiteX33" fmla="*/ 1196340 w 1981200"/>
                  <a:gd name="connsiteY33" fmla="*/ 286385 h 1517015"/>
                  <a:gd name="connsiteX34" fmla="*/ 1264920 w 1981200"/>
                  <a:gd name="connsiteY34" fmla="*/ 854075 h 1517015"/>
                  <a:gd name="connsiteX35" fmla="*/ 1306830 w 1981200"/>
                  <a:gd name="connsiteY35" fmla="*/ 1094105 h 1517015"/>
                  <a:gd name="connsiteX36" fmla="*/ 1390650 w 1981200"/>
                  <a:gd name="connsiteY36" fmla="*/ 1246505 h 1517015"/>
                  <a:gd name="connsiteX37" fmla="*/ 1508760 w 1981200"/>
                  <a:gd name="connsiteY37" fmla="*/ 1337945 h 1517015"/>
                  <a:gd name="connsiteX38" fmla="*/ 1588770 w 1981200"/>
                  <a:gd name="connsiteY38" fmla="*/ 1364615 h 1517015"/>
                  <a:gd name="connsiteX39" fmla="*/ 1657350 w 1981200"/>
                  <a:gd name="connsiteY39" fmla="*/ 1318895 h 1517015"/>
                  <a:gd name="connsiteX40" fmla="*/ 1729740 w 1981200"/>
                  <a:gd name="connsiteY40" fmla="*/ 1189355 h 1517015"/>
                  <a:gd name="connsiteX41" fmla="*/ 1779270 w 1981200"/>
                  <a:gd name="connsiteY41" fmla="*/ 1033145 h 1517015"/>
                  <a:gd name="connsiteX42" fmla="*/ 1832610 w 1981200"/>
                  <a:gd name="connsiteY42" fmla="*/ 968375 h 1517015"/>
                  <a:gd name="connsiteX43" fmla="*/ 1885950 w 1981200"/>
                  <a:gd name="connsiteY43" fmla="*/ 1014095 h 1517015"/>
                  <a:gd name="connsiteX44" fmla="*/ 1939290 w 1981200"/>
                  <a:gd name="connsiteY44" fmla="*/ 1151255 h 1517015"/>
                  <a:gd name="connsiteX45" fmla="*/ 1981200 w 1981200"/>
                  <a:gd name="connsiteY45" fmla="*/ 1216025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005209" h="1517015">
                    <a:moveTo>
                      <a:pt x="0" y="1517015"/>
                    </a:moveTo>
                    <a:cubicBezTo>
                      <a:pt x="14922" y="1498282"/>
                      <a:pt x="29845" y="1479550"/>
                      <a:pt x="41910" y="1475105"/>
                    </a:cubicBezTo>
                    <a:cubicBezTo>
                      <a:pt x="53975" y="1470660"/>
                      <a:pt x="61595" y="1492250"/>
                      <a:pt x="72390" y="1490345"/>
                    </a:cubicBezTo>
                    <a:cubicBezTo>
                      <a:pt x="83185" y="1488440"/>
                      <a:pt x="91440" y="1497330"/>
                      <a:pt x="106680" y="1463675"/>
                    </a:cubicBezTo>
                    <a:cubicBezTo>
                      <a:pt x="121920" y="1430020"/>
                      <a:pt x="146685" y="1326515"/>
                      <a:pt x="163830" y="1288415"/>
                    </a:cubicBezTo>
                    <a:cubicBezTo>
                      <a:pt x="180975" y="1250315"/>
                      <a:pt x="194945" y="1231265"/>
                      <a:pt x="209550" y="1235075"/>
                    </a:cubicBezTo>
                    <a:cubicBezTo>
                      <a:pt x="224155" y="1238885"/>
                      <a:pt x="240030" y="1293495"/>
                      <a:pt x="251460" y="1311275"/>
                    </a:cubicBezTo>
                    <a:cubicBezTo>
                      <a:pt x="262890" y="1329055"/>
                      <a:pt x="268605" y="1335405"/>
                      <a:pt x="278130" y="1341755"/>
                    </a:cubicBezTo>
                    <a:cubicBezTo>
                      <a:pt x="287655" y="1348105"/>
                      <a:pt x="297815" y="1353185"/>
                      <a:pt x="308610" y="1349375"/>
                    </a:cubicBezTo>
                    <a:cubicBezTo>
                      <a:pt x="319405" y="1345565"/>
                      <a:pt x="333375" y="1336040"/>
                      <a:pt x="342900" y="1318895"/>
                    </a:cubicBezTo>
                    <a:cubicBezTo>
                      <a:pt x="352425" y="1301750"/>
                      <a:pt x="360045" y="1282065"/>
                      <a:pt x="365760" y="1246505"/>
                    </a:cubicBezTo>
                    <a:cubicBezTo>
                      <a:pt x="371475" y="1210945"/>
                      <a:pt x="374650" y="1142365"/>
                      <a:pt x="377190" y="1105535"/>
                    </a:cubicBezTo>
                    <a:cubicBezTo>
                      <a:pt x="379730" y="1068705"/>
                      <a:pt x="377190" y="1044575"/>
                      <a:pt x="381000" y="1025525"/>
                    </a:cubicBezTo>
                    <a:cubicBezTo>
                      <a:pt x="384810" y="1006475"/>
                      <a:pt x="391795" y="982980"/>
                      <a:pt x="400050" y="991235"/>
                    </a:cubicBezTo>
                    <a:cubicBezTo>
                      <a:pt x="408305" y="999490"/>
                      <a:pt x="417830" y="1038225"/>
                      <a:pt x="430530" y="1075055"/>
                    </a:cubicBezTo>
                    <a:cubicBezTo>
                      <a:pt x="443230" y="1111885"/>
                      <a:pt x="459105" y="1183005"/>
                      <a:pt x="476250" y="1212215"/>
                    </a:cubicBezTo>
                    <a:cubicBezTo>
                      <a:pt x="493395" y="1241425"/>
                      <a:pt x="520700" y="1239520"/>
                      <a:pt x="533400" y="1250315"/>
                    </a:cubicBezTo>
                    <a:cubicBezTo>
                      <a:pt x="546100" y="1261110"/>
                      <a:pt x="542925" y="1261110"/>
                      <a:pt x="552450" y="1276985"/>
                    </a:cubicBezTo>
                    <a:cubicBezTo>
                      <a:pt x="561975" y="1292860"/>
                      <a:pt x="576580" y="1324610"/>
                      <a:pt x="590550" y="1345565"/>
                    </a:cubicBezTo>
                    <a:cubicBezTo>
                      <a:pt x="604520" y="1366520"/>
                      <a:pt x="617220" y="1391285"/>
                      <a:pt x="636270" y="1402715"/>
                    </a:cubicBezTo>
                    <a:cubicBezTo>
                      <a:pt x="655320" y="1414145"/>
                      <a:pt x="678815" y="1420495"/>
                      <a:pt x="704850" y="1414145"/>
                    </a:cubicBezTo>
                    <a:cubicBezTo>
                      <a:pt x="730885" y="1407795"/>
                      <a:pt x="770255" y="1388110"/>
                      <a:pt x="792480" y="1364615"/>
                    </a:cubicBezTo>
                    <a:cubicBezTo>
                      <a:pt x="814705" y="1341120"/>
                      <a:pt x="823595" y="1303655"/>
                      <a:pt x="838200" y="1273175"/>
                    </a:cubicBezTo>
                    <a:cubicBezTo>
                      <a:pt x="852805" y="1242695"/>
                      <a:pt x="862330" y="1197610"/>
                      <a:pt x="880110" y="1181735"/>
                    </a:cubicBezTo>
                    <a:cubicBezTo>
                      <a:pt x="897890" y="1165860"/>
                      <a:pt x="929005" y="1174750"/>
                      <a:pt x="944880" y="1177925"/>
                    </a:cubicBezTo>
                    <a:cubicBezTo>
                      <a:pt x="960755" y="1181100"/>
                      <a:pt x="967105" y="1196975"/>
                      <a:pt x="975360" y="1200785"/>
                    </a:cubicBezTo>
                    <a:cubicBezTo>
                      <a:pt x="983615" y="1204595"/>
                      <a:pt x="986155" y="1206500"/>
                      <a:pt x="994410" y="1200785"/>
                    </a:cubicBezTo>
                    <a:cubicBezTo>
                      <a:pt x="1002665" y="1195070"/>
                      <a:pt x="1013460" y="1200150"/>
                      <a:pt x="1024890" y="1166495"/>
                    </a:cubicBezTo>
                    <a:cubicBezTo>
                      <a:pt x="1036320" y="1132840"/>
                      <a:pt x="1052195" y="1071245"/>
                      <a:pt x="1062990" y="998855"/>
                    </a:cubicBezTo>
                    <a:cubicBezTo>
                      <a:pt x="1073785" y="926465"/>
                      <a:pt x="1082675" y="827405"/>
                      <a:pt x="1089660" y="732155"/>
                    </a:cubicBezTo>
                    <a:cubicBezTo>
                      <a:pt x="1096645" y="636905"/>
                      <a:pt x="1099820" y="517525"/>
                      <a:pt x="1104900" y="427355"/>
                    </a:cubicBezTo>
                    <a:cubicBezTo>
                      <a:pt x="1109980" y="337185"/>
                      <a:pt x="1112520" y="259715"/>
                      <a:pt x="1120140" y="191135"/>
                    </a:cubicBezTo>
                    <a:cubicBezTo>
                      <a:pt x="1127760" y="122555"/>
                      <a:pt x="1137920" y="0"/>
                      <a:pt x="1150620" y="15875"/>
                    </a:cubicBezTo>
                    <a:cubicBezTo>
                      <a:pt x="1163320" y="31750"/>
                      <a:pt x="1177290" y="146685"/>
                      <a:pt x="1196340" y="286385"/>
                    </a:cubicBezTo>
                    <a:cubicBezTo>
                      <a:pt x="1215390" y="426085"/>
                      <a:pt x="1246505" y="719455"/>
                      <a:pt x="1264920" y="854075"/>
                    </a:cubicBezTo>
                    <a:cubicBezTo>
                      <a:pt x="1283335" y="988695"/>
                      <a:pt x="1285875" y="1028700"/>
                      <a:pt x="1306830" y="1094105"/>
                    </a:cubicBezTo>
                    <a:cubicBezTo>
                      <a:pt x="1327785" y="1159510"/>
                      <a:pt x="1356995" y="1205865"/>
                      <a:pt x="1390650" y="1246505"/>
                    </a:cubicBezTo>
                    <a:cubicBezTo>
                      <a:pt x="1424305" y="1287145"/>
                      <a:pt x="1475740" y="1318260"/>
                      <a:pt x="1508760" y="1337945"/>
                    </a:cubicBezTo>
                    <a:cubicBezTo>
                      <a:pt x="1541780" y="1357630"/>
                      <a:pt x="1564005" y="1367790"/>
                      <a:pt x="1588770" y="1364615"/>
                    </a:cubicBezTo>
                    <a:cubicBezTo>
                      <a:pt x="1613535" y="1361440"/>
                      <a:pt x="1633855" y="1348105"/>
                      <a:pt x="1657350" y="1318895"/>
                    </a:cubicBezTo>
                    <a:cubicBezTo>
                      <a:pt x="1680845" y="1289685"/>
                      <a:pt x="1709420" y="1236980"/>
                      <a:pt x="1729740" y="1189355"/>
                    </a:cubicBezTo>
                    <a:cubicBezTo>
                      <a:pt x="1750060" y="1141730"/>
                      <a:pt x="1762125" y="1069975"/>
                      <a:pt x="1779270" y="1033145"/>
                    </a:cubicBezTo>
                    <a:cubicBezTo>
                      <a:pt x="1796415" y="996315"/>
                      <a:pt x="1814830" y="971550"/>
                      <a:pt x="1832610" y="968375"/>
                    </a:cubicBezTo>
                    <a:cubicBezTo>
                      <a:pt x="1850390" y="965200"/>
                      <a:pt x="1869682" y="987033"/>
                      <a:pt x="1885950" y="1014095"/>
                    </a:cubicBezTo>
                    <a:cubicBezTo>
                      <a:pt x="1902218" y="1041157"/>
                      <a:pt x="1909532" y="1086288"/>
                      <a:pt x="1930216" y="1130745"/>
                    </a:cubicBezTo>
                    <a:cubicBezTo>
                      <a:pt x="1946663" y="1167608"/>
                      <a:pt x="1949480" y="1227589"/>
                      <a:pt x="2005209" y="1230980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" name="Forme libre 10"/>
              <p:cNvSpPr/>
              <p:nvPr/>
            </p:nvSpPr>
            <p:spPr>
              <a:xfrm>
                <a:off x="5659918" y="5880082"/>
                <a:ext cx="459200" cy="402221"/>
              </a:xfrm>
              <a:custGeom>
                <a:avLst/>
                <a:gdLst>
                  <a:gd name="connsiteX0" fmla="*/ 1424 w 206523"/>
                  <a:gd name="connsiteY0" fmla="*/ 368418 h 368418"/>
                  <a:gd name="connsiteX1" fmla="*/ 1424 w 206523"/>
                  <a:gd name="connsiteY1" fmla="*/ 117741 h 368418"/>
                  <a:gd name="connsiteX2" fmla="*/ 1424 w 206523"/>
                  <a:gd name="connsiteY2" fmla="*/ 100650 h 368418"/>
                  <a:gd name="connsiteX3" fmla="*/ 9970 w 206523"/>
                  <a:gd name="connsiteY3" fmla="*/ 97801 h 368418"/>
                  <a:gd name="connsiteX4" fmla="*/ 35607 w 206523"/>
                  <a:gd name="connsiteY4" fmla="*/ 72164 h 368418"/>
                  <a:gd name="connsiteX5" fmla="*/ 52699 w 206523"/>
                  <a:gd name="connsiteY5" fmla="*/ 26586 h 368418"/>
                  <a:gd name="connsiteX6" fmla="*/ 81185 w 206523"/>
                  <a:gd name="connsiteY6" fmla="*/ 949 h 368418"/>
                  <a:gd name="connsiteX7" fmla="*/ 112519 w 206523"/>
                  <a:gd name="connsiteY7" fmla="*/ 20889 h 368418"/>
                  <a:gd name="connsiteX8" fmla="*/ 132460 w 206523"/>
                  <a:gd name="connsiteY8" fmla="*/ 80710 h 368418"/>
                  <a:gd name="connsiteX9" fmla="*/ 149551 w 206523"/>
                  <a:gd name="connsiteY9" fmla="*/ 134833 h 368418"/>
                  <a:gd name="connsiteX10" fmla="*/ 166643 w 206523"/>
                  <a:gd name="connsiteY10" fmla="*/ 171865 h 368418"/>
                  <a:gd name="connsiteX11" fmla="*/ 200826 w 206523"/>
                  <a:gd name="connsiteY11" fmla="*/ 194654 h 368418"/>
                  <a:gd name="connsiteX12" fmla="*/ 200826 w 206523"/>
                  <a:gd name="connsiteY12" fmla="*/ 211745 h 368418"/>
                  <a:gd name="connsiteX13" fmla="*/ 203675 w 206523"/>
                  <a:gd name="connsiteY13" fmla="*/ 368418 h 368418"/>
                  <a:gd name="connsiteX0" fmla="*/ 1424 w 206523"/>
                  <a:gd name="connsiteY0" fmla="*/ 117741 h 368418"/>
                  <a:gd name="connsiteX1" fmla="*/ 1424 w 206523"/>
                  <a:gd name="connsiteY1" fmla="*/ 100650 h 368418"/>
                  <a:gd name="connsiteX2" fmla="*/ 9970 w 206523"/>
                  <a:gd name="connsiteY2" fmla="*/ 97801 h 368418"/>
                  <a:gd name="connsiteX3" fmla="*/ 35607 w 206523"/>
                  <a:gd name="connsiteY3" fmla="*/ 72164 h 368418"/>
                  <a:gd name="connsiteX4" fmla="*/ 52699 w 206523"/>
                  <a:gd name="connsiteY4" fmla="*/ 26586 h 368418"/>
                  <a:gd name="connsiteX5" fmla="*/ 81185 w 206523"/>
                  <a:gd name="connsiteY5" fmla="*/ 949 h 368418"/>
                  <a:gd name="connsiteX6" fmla="*/ 112519 w 206523"/>
                  <a:gd name="connsiteY6" fmla="*/ 20889 h 368418"/>
                  <a:gd name="connsiteX7" fmla="*/ 132460 w 206523"/>
                  <a:gd name="connsiteY7" fmla="*/ 80710 h 368418"/>
                  <a:gd name="connsiteX8" fmla="*/ 149551 w 206523"/>
                  <a:gd name="connsiteY8" fmla="*/ 134833 h 368418"/>
                  <a:gd name="connsiteX9" fmla="*/ 166643 w 206523"/>
                  <a:gd name="connsiteY9" fmla="*/ 171865 h 368418"/>
                  <a:gd name="connsiteX10" fmla="*/ 200826 w 206523"/>
                  <a:gd name="connsiteY10" fmla="*/ 194654 h 368418"/>
                  <a:gd name="connsiteX11" fmla="*/ 200826 w 206523"/>
                  <a:gd name="connsiteY11" fmla="*/ 211745 h 368418"/>
                  <a:gd name="connsiteX12" fmla="*/ 203675 w 206523"/>
                  <a:gd name="connsiteY12" fmla="*/ 368418 h 368418"/>
                  <a:gd name="connsiteX0" fmla="*/ 0 w 205099"/>
                  <a:gd name="connsiteY0" fmla="*/ 100650 h 368418"/>
                  <a:gd name="connsiteX1" fmla="*/ 8546 w 205099"/>
                  <a:gd name="connsiteY1" fmla="*/ 97801 h 368418"/>
                  <a:gd name="connsiteX2" fmla="*/ 34183 w 205099"/>
                  <a:gd name="connsiteY2" fmla="*/ 72164 h 368418"/>
                  <a:gd name="connsiteX3" fmla="*/ 51275 w 205099"/>
                  <a:gd name="connsiteY3" fmla="*/ 26586 h 368418"/>
                  <a:gd name="connsiteX4" fmla="*/ 79761 w 205099"/>
                  <a:gd name="connsiteY4" fmla="*/ 949 h 368418"/>
                  <a:gd name="connsiteX5" fmla="*/ 111095 w 205099"/>
                  <a:gd name="connsiteY5" fmla="*/ 20889 h 368418"/>
                  <a:gd name="connsiteX6" fmla="*/ 131036 w 205099"/>
                  <a:gd name="connsiteY6" fmla="*/ 80710 h 368418"/>
                  <a:gd name="connsiteX7" fmla="*/ 148127 w 205099"/>
                  <a:gd name="connsiteY7" fmla="*/ 134833 h 368418"/>
                  <a:gd name="connsiteX8" fmla="*/ 165219 w 205099"/>
                  <a:gd name="connsiteY8" fmla="*/ 171865 h 368418"/>
                  <a:gd name="connsiteX9" fmla="*/ 199402 w 205099"/>
                  <a:gd name="connsiteY9" fmla="*/ 194654 h 368418"/>
                  <a:gd name="connsiteX10" fmla="*/ 199402 w 205099"/>
                  <a:gd name="connsiteY10" fmla="*/ 211745 h 368418"/>
                  <a:gd name="connsiteX11" fmla="*/ 202251 w 205099"/>
                  <a:gd name="connsiteY11" fmla="*/ 368418 h 368418"/>
                  <a:gd name="connsiteX0" fmla="*/ 0 w 196553"/>
                  <a:gd name="connsiteY0" fmla="*/ 97801 h 368418"/>
                  <a:gd name="connsiteX1" fmla="*/ 25637 w 196553"/>
                  <a:gd name="connsiteY1" fmla="*/ 72164 h 368418"/>
                  <a:gd name="connsiteX2" fmla="*/ 42729 w 196553"/>
                  <a:gd name="connsiteY2" fmla="*/ 26586 h 368418"/>
                  <a:gd name="connsiteX3" fmla="*/ 71215 w 196553"/>
                  <a:gd name="connsiteY3" fmla="*/ 949 h 368418"/>
                  <a:gd name="connsiteX4" fmla="*/ 102549 w 196553"/>
                  <a:gd name="connsiteY4" fmla="*/ 20889 h 368418"/>
                  <a:gd name="connsiteX5" fmla="*/ 122490 w 196553"/>
                  <a:gd name="connsiteY5" fmla="*/ 80710 h 368418"/>
                  <a:gd name="connsiteX6" fmla="*/ 139581 w 196553"/>
                  <a:gd name="connsiteY6" fmla="*/ 134833 h 368418"/>
                  <a:gd name="connsiteX7" fmla="*/ 156673 w 196553"/>
                  <a:gd name="connsiteY7" fmla="*/ 171865 h 368418"/>
                  <a:gd name="connsiteX8" fmla="*/ 190856 w 196553"/>
                  <a:gd name="connsiteY8" fmla="*/ 194654 h 368418"/>
                  <a:gd name="connsiteX9" fmla="*/ 190856 w 196553"/>
                  <a:gd name="connsiteY9" fmla="*/ 211745 h 368418"/>
                  <a:gd name="connsiteX10" fmla="*/ 193705 w 196553"/>
                  <a:gd name="connsiteY10" fmla="*/ 368418 h 368418"/>
                  <a:gd name="connsiteX0" fmla="*/ 0 w 196553"/>
                  <a:gd name="connsiteY0" fmla="*/ 97801 h 211745"/>
                  <a:gd name="connsiteX1" fmla="*/ 25637 w 196553"/>
                  <a:gd name="connsiteY1" fmla="*/ 72164 h 211745"/>
                  <a:gd name="connsiteX2" fmla="*/ 42729 w 196553"/>
                  <a:gd name="connsiteY2" fmla="*/ 26586 h 211745"/>
                  <a:gd name="connsiteX3" fmla="*/ 71215 w 196553"/>
                  <a:gd name="connsiteY3" fmla="*/ 949 h 211745"/>
                  <a:gd name="connsiteX4" fmla="*/ 102549 w 196553"/>
                  <a:gd name="connsiteY4" fmla="*/ 20889 h 211745"/>
                  <a:gd name="connsiteX5" fmla="*/ 122490 w 196553"/>
                  <a:gd name="connsiteY5" fmla="*/ 80710 h 211745"/>
                  <a:gd name="connsiteX6" fmla="*/ 139581 w 196553"/>
                  <a:gd name="connsiteY6" fmla="*/ 134833 h 211745"/>
                  <a:gd name="connsiteX7" fmla="*/ 156673 w 196553"/>
                  <a:gd name="connsiteY7" fmla="*/ 171865 h 211745"/>
                  <a:gd name="connsiteX8" fmla="*/ 190856 w 196553"/>
                  <a:gd name="connsiteY8" fmla="*/ 194654 h 211745"/>
                  <a:gd name="connsiteX9" fmla="*/ 190856 w 196553"/>
                  <a:gd name="connsiteY9" fmla="*/ 211745 h 211745"/>
                  <a:gd name="connsiteX0" fmla="*/ 0 w 190856"/>
                  <a:gd name="connsiteY0" fmla="*/ 97801 h 194654"/>
                  <a:gd name="connsiteX1" fmla="*/ 25637 w 190856"/>
                  <a:gd name="connsiteY1" fmla="*/ 72164 h 194654"/>
                  <a:gd name="connsiteX2" fmla="*/ 42729 w 190856"/>
                  <a:gd name="connsiteY2" fmla="*/ 26586 h 194654"/>
                  <a:gd name="connsiteX3" fmla="*/ 71215 w 190856"/>
                  <a:gd name="connsiteY3" fmla="*/ 949 h 194654"/>
                  <a:gd name="connsiteX4" fmla="*/ 102549 w 190856"/>
                  <a:gd name="connsiteY4" fmla="*/ 20889 h 194654"/>
                  <a:gd name="connsiteX5" fmla="*/ 122490 w 190856"/>
                  <a:gd name="connsiteY5" fmla="*/ 80710 h 194654"/>
                  <a:gd name="connsiteX6" fmla="*/ 139581 w 190856"/>
                  <a:gd name="connsiteY6" fmla="*/ 134833 h 194654"/>
                  <a:gd name="connsiteX7" fmla="*/ 156673 w 190856"/>
                  <a:gd name="connsiteY7" fmla="*/ 171865 h 194654"/>
                  <a:gd name="connsiteX8" fmla="*/ 190856 w 190856"/>
                  <a:gd name="connsiteY8" fmla="*/ 194654 h 194654"/>
                  <a:gd name="connsiteX0" fmla="*/ 0 w 190856"/>
                  <a:gd name="connsiteY0" fmla="*/ 97801 h 194654"/>
                  <a:gd name="connsiteX1" fmla="*/ 25637 w 190856"/>
                  <a:gd name="connsiteY1" fmla="*/ 72164 h 194654"/>
                  <a:gd name="connsiteX2" fmla="*/ 42729 w 190856"/>
                  <a:gd name="connsiteY2" fmla="*/ 26586 h 194654"/>
                  <a:gd name="connsiteX3" fmla="*/ 71215 w 190856"/>
                  <a:gd name="connsiteY3" fmla="*/ 949 h 194654"/>
                  <a:gd name="connsiteX4" fmla="*/ 102549 w 190856"/>
                  <a:gd name="connsiteY4" fmla="*/ 20889 h 194654"/>
                  <a:gd name="connsiteX5" fmla="*/ 122490 w 190856"/>
                  <a:gd name="connsiteY5" fmla="*/ 80710 h 194654"/>
                  <a:gd name="connsiteX6" fmla="*/ 139581 w 190856"/>
                  <a:gd name="connsiteY6" fmla="*/ 134833 h 194654"/>
                  <a:gd name="connsiteX7" fmla="*/ 156673 w 190856"/>
                  <a:gd name="connsiteY7" fmla="*/ 171865 h 194654"/>
                  <a:gd name="connsiteX8" fmla="*/ 190856 w 190856"/>
                  <a:gd name="connsiteY8" fmla="*/ 194654 h 194654"/>
                  <a:gd name="connsiteX0" fmla="*/ 0 w 190856"/>
                  <a:gd name="connsiteY0" fmla="*/ 97801 h 194654"/>
                  <a:gd name="connsiteX1" fmla="*/ 25637 w 190856"/>
                  <a:gd name="connsiteY1" fmla="*/ 72164 h 194654"/>
                  <a:gd name="connsiteX2" fmla="*/ 42729 w 190856"/>
                  <a:gd name="connsiteY2" fmla="*/ 26586 h 194654"/>
                  <a:gd name="connsiteX3" fmla="*/ 71215 w 190856"/>
                  <a:gd name="connsiteY3" fmla="*/ 949 h 194654"/>
                  <a:gd name="connsiteX4" fmla="*/ 102549 w 190856"/>
                  <a:gd name="connsiteY4" fmla="*/ 20889 h 194654"/>
                  <a:gd name="connsiteX5" fmla="*/ 122490 w 190856"/>
                  <a:gd name="connsiteY5" fmla="*/ 80710 h 194654"/>
                  <a:gd name="connsiteX6" fmla="*/ 139581 w 190856"/>
                  <a:gd name="connsiteY6" fmla="*/ 134833 h 194654"/>
                  <a:gd name="connsiteX7" fmla="*/ 156673 w 190856"/>
                  <a:gd name="connsiteY7" fmla="*/ 171865 h 194654"/>
                  <a:gd name="connsiteX8" fmla="*/ 190856 w 190856"/>
                  <a:gd name="connsiteY8" fmla="*/ 194654 h 194654"/>
                  <a:gd name="connsiteX0" fmla="*/ 0 w 190856"/>
                  <a:gd name="connsiteY0" fmla="*/ 97801 h 194654"/>
                  <a:gd name="connsiteX1" fmla="*/ 25637 w 190856"/>
                  <a:gd name="connsiteY1" fmla="*/ 72164 h 194654"/>
                  <a:gd name="connsiteX2" fmla="*/ 42729 w 190856"/>
                  <a:gd name="connsiteY2" fmla="*/ 26586 h 194654"/>
                  <a:gd name="connsiteX3" fmla="*/ 71215 w 190856"/>
                  <a:gd name="connsiteY3" fmla="*/ 949 h 194654"/>
                  <a:gd name="connsiteX4" fmla="*/ 102549 w 190856"/>
                  <a:gd name="connsiteY4" fmla="*/ 20889 h 194654"/>
                  <a:gd name="connsiteX5" fmla="*/ 122490 w 190856"/>
                  <a:gd name="connsiteY5" fmla="*/ 80710 h 194654"/>
                  <a:gd name="connsiteX6" fmla="*/ 139581 w 190856"/>
                  <a:gd name="connsiteY6" fmla="*/ 134833 h 194654"/>
                  <a:gd name="connsiteX7" fmla="*/ 156673 w 190856"/>
                  <a:gd name="connsiteY7" fmla="*/ 171865 h 194654"/>
                  <a:gd name="connsiteX8" fmla="*/ 190856 w 190856"/>
                  <a:gd name="connsiteY8" fmla="*/ 194654 h 1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856" h="194654">
                    <a:moveTo>
                      <a:pt x="0" y="97801"/>
                    </a:moveTo>
                    <a:cubicBezTo>
                      <a:pt x="19158" y="95671"/>
                      <a:pt x="18516" y="84033"/>
                      <a:pt x="25637" y="72164"/>
                    </a:cubicBezTo>
                    <a:cubicBezTo>
                      <a:pt x="32758" y="60295"/>
                      <a:pt x="35133" y="38455"/>
                      <a:pt x="42729" y="26586"/>
                    </a:cubicBezTo>
                    <a:cubicBezTo>
                      <a:pt x="50325" y="14717"/>
                      <a:pt x="61245" y="1898"/>
                      <a:pt x="71215" y="949"/>
                    </a:cubicBezTo>
                    <a:cubicBezTo>
                      <a:pt x="81185" y="0"/>
                      <a:pt x="94003" y="7596"/>
                      <a:pt x="102549" y="20889"/>
                    </a:cubicBezTo>
                    <a:cubicBezTo>
                      <a:pt x="111095" y="34182"/>
                      <a:pt x="116318" y="61719"/>
                      <a:pt x="122490" y="80710"/>
                    </a:cubicBezTo>
                    <a:cubicBezTo>
                      <a:pt x="128662" y="99701"/>
                      <a:pt x="133884" y="119641"/>
                      <a:pt x="139581" y="134833"/>
                    </a:cubicBezTo>
                    <a:cubicBezTo>
                      <a:pt x="145278" y="150025"/>
                      <a:pt x="148127" y="161895"/>
                      <a:pt x="156673" y="171865"/>
                    </a:cubicBezTo>
                    <a:cubicBezTo>
                      <a:pt x="165219" y="181835"/>
                      <a:pt x="172317" y="192684"/>
                      <a:pt x="190856" y="194654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" name="Forme libre 11"/>
              <p:cNvSpPr/>
              <p:nvPr/>
            </p:nvSpPr>
            <p:spPr>
              <a:xfrm>
                <a:off x="6102000" y="180000"/>
                <a:ext cx="2741850" cy="6438676"/>
              </a:xfrm>
              <a:custGeom>
                <a:avLst/>
                <a:gdLst>
                  <a:gd name="connsiteX0" fmla="*/ 2275 w 1155511"/>
                  <a:gd name="connsiteY0" fmla="*/ 3135574 h 3135574"/>
                  <a:gd name="connsiteX1" fmla="*/ 2275 w 1155511"/>
                  <a:gd name="connsiteY1" fmla="*/ 2978624 h 3135574"/>
                  <a:gd name="connsiteX2" fmla="*/ 15923 w 1155511"/>
                  <a:gd name="connsiteY2" fmla="*/ 2964977 h 3135574"/>
                  <a:gd name="connsiteX3" fmla="*/ 70514 w 1155511"/>
                  <a:gd name="connsiteY3" fmla="*/ 2917209 h 3135574"/>
                  <a:gd name="connsiteX4" fmla="*/ 138753 w 1155511"/>
                  <a:gd name="connsiteY4" fmla="*/ 2773908 h 3135574"/>
                  <a:gd name="connsiteX5" fmla="*/ 186520 w 1155511"/>
                  <a:gd name="connsiteY5" fmla="*/ 2528248 h 3135574"/>
                  <a:gd name="connsiteX6" fmla="*/ 213816 w 1155511"/>
                  <a:gd name="connsiteY6" fmla="*/ 2132463 h 3135574"/>
                  <a:gd name="connsiteX7" fmla="*/ 234287 w 1155511"/>
                  <a:gd name="connsiteY7" fmla="*/ 1252183 h 3135574"/>
                  <a:gd name="connsiteX8" fmla="*/ 241111 w 1155511"/>
                  <a:gd name="connsiteY8" fmla="*/ 624386 h 3135574"/>
                  <a:gd name="connsiteX9" fmla="*/ 247935 w 1155511"/>
                  <a:gd name="connsiteY9" fmla="*/ 133066 h 3135574"/>
                  <a:gd name="connsiteX10" fmla="*/ 241111 w 1155511"/>
                  <a:gd name="connsiteY10" fmla="*/ 23884 h 3135574"/>
                  <a:gd name="connsiteX11" fmla="*/ 275231 w 1155511"/>
                  <a:gd name="connsiteY11" fmla="*/ 10236 h 3135574"/>
                  <a:gd name="connsiteX12" fmla="*/ 514067 w 1155511"/>
                  <a:gd name="connsiteY12" fmla="*/ 10236 h 3135574"/>
                  <a:gd name="connsiteX13" fmla="*/ 520890 w 1155511"/>
                  <a:gd name="connsiteY13" fmla="*/ 10236 h 3135574"/>
                  <a:gd name="connsiteX14" fmla="*/ 527714 w 1155511"/>
                  <a:gd name="connsiteY14" fmla="*/ 58003 h 3135574"/>
                  <a:gd name="connsiteX15" fmla="*/ 527714 w 1155511"/>
                  <a:gd name="connsiteY15" fmla="*/ 358254 h 3135574"/>
                  <a:gd name="connsiteX16" fmla="*/ 527714 w 1155511"/>
                  <a:gd name="connsiteY16" fmla="*/ 624386 h 3135574"/>
                  <a:gd name="connsiteX17" fmla="*/ 534538 w 1155511"/>
                  <a:gd name="connsiteY17" fmla="*/ 849574 h 3135574"/>
                  <a:gd name="connsiteX18" fmla="*/ 555010 w 1155511"/>
                  <a:gd name="connsiteY18" fmla="*/ 1204415 h 3135574"/>
                  <a:gd name="connsiteX19" fmla="*/ 582305 w 1155511"/>
                  <a:gd name="connsiteY19" fmla="*/ 440141 h 3135574"/>
                  <a:gd name="connsiteX20" fmla="*/ 595953 w 1155511"/>
                  <a:gd name="connsiteY20" fmla="*/ 1354541 h 3135574"/>
                  <a:gd name="connsiteX21" fmla="*/ 623249 w 1155511"/>
                  <a:gd name="connsiteY21" fmla="*/ 1914099 h 3135574"/>
                  <a:gd name="connsiteX22" fmla="*/ 657368 w 1155511"/>
                  <a:gd name="connsiteY22" fmla="*/ 2398595 h 3135574"/>
                  <a:gd name="connsiteX23" fmla="*/ 739255 w 1155511"/>
                  <a:gd name="connsiteY23" fmla="*/ 2732965 h 3135574"/>
                  <a:gd name="connsiteX24" fmla="*/ 841613 w 1155511"/>
                  <a:gd name="connsiteY24" fmla="*/ 2964977 h 3135574"/>
                  <a:gd name="connsiteX25" fmla="*/ 1005386 w 1155511"/>
                  <a:gd name="connsiteY25" fmla="*/ 3094630 h 3135574"/>
                  <a:gd name="connsiteX26" fmla="*/ 1155511 w 1155511"/>
                  <a:gd name="connsiteY26" fmla="*/ 3128750 h 3135574"/>
                  <a:gd name="connsiteX0" fmla="*/ 0 w 1153236"/>
                  <a:gd name="connsiteY0" fmla="*/ 2978624 h 3128750"/>
                  <a:gd name="connsiteX1" fmla="*/ 13648 w 1153236"/>
                  <a:gd name="connsiteY1" fmla="*/ 2964977 h 3128750"/>
                  <a:gd name="connsiteX2" fmla="*/ 68239 w 1153236"/>
                  <a:gd name="connsiteY2" fmla="*/ 2917209 h 3128750"/>
                  <a:gd name="connsiteX3" fmla="*/ 136478 w 1153236"/>
                  <a:gd name="connsiteY3" fmla="*/ 2773908 h 3128750"/>
                  <a:gd name="connsiteX4" fmla="*/ 184245 w 1153236"/>
                  <a:gd name="connsiteY4" fmla="*/ 2528248 h 3128750"/>
                  <a:gd name="connsiteX5" fmla="*/ 211541 w 1153236"/>
                  <a:gd name="connsiteY5" fmla="*/ 2132463 h 3128750"/>
                  <a:gd name="connsiteX6" fmla="*/ 232012 w 1153236"/>
                  <a:gd name="connsiteY6" fmla="*/ 1252183 h 3128750"/>
                  <a:gd name="connsiteX7" fmla="*/ 238836 w 1153236"/>
                  <a:gd name="connsiteY7" fmla="*/ 624386 h 3128750"/>
                  <a:gd name="connsiteX8" fmla="*/ 245660 w 1153236"/>
                  <a:gd name="connsiteY8" fmla="*/ 133066 h 3128750"/>
                  <a:gd name="connsiteX9" fmla="*/ 238836 w 1153236"/>
                  <a:gd name="connsiteY9" fmla="*/ 23884 h 3128750"/>
                  <a:gd name="connsiteX10" fmla="*/ 272956 w 1153236"/>
                  <a:gd name="connsiteY10" fmla="*/ 10236 h 3128750"/>
                  <a:gd name="connsiteX11" fmla="*/ 511792 w 1153236"/>
                  <a:gd name="connsiteY11" fmla="*/ 10236 h 3128750"/>
                  <a:gd name="connsiteX12" fmla="*/ 518615 w 1153236"/>
                  <a:gd name="connsiteY12" fmla="*/ 10236 h 3128750"/>
                  <a:gd name="connsiteX13" fmla="*/ 525439 w 1153236"/>
                  <a:gd name="connsiteY13" fmla="*/ 58003 h 3128750"/>
                  <a:gd name="connsiteX14" fmla="*/ 525439 w 1153236"/>
                  <a:gd name="connsiteY14" fmla="*/ 358254 h 3128750"/>
                  <a:gd name="connsiteX15" fmla="*/ 525439 w 1153236"/>
                  <a:gd name="connsiteY15" fmla="*/ 624386 h 3128750"/>
                  <a:gd name="connsiteX16" fmla="*/ 532263 w 1153236"/>
                  <a:gd name="connsiteY16" fmla="*/ 849574 h 3128750"/>
                  <a:gd name="connsiteX17" fmla="*/ 552735 w 1153236"/>
                  <a:gd name="connsiteY17" fmla="*/ 1204415 h 3128750"/>
                  <a:gd name="connsiteX18" fmla="*/ 580030 w 1153236"/>
                  <a:gd name="connsiteY18" fmla="*/ 440141 h 3128750"/>
                  <a:gd name="connsiteX19" fmla="*/ 593678 w 1153236"/>
                  <a:gd name="connsiteY19" fmla="*/ 1354541 h 3128750"/>
                  <a:gd name="connsiteX20" fmla="*/ 620974 w 1153236"/>
                  <a:gd name="connsiteY20" fmla="*/ 1914099 h 3128750"/>
                  <a:gd name="connsiteX21" fmla="*/ 655093 w 1153236"/>
                  <a:gd name="connsiteY21" fmla="*/ 2398595 h 3128750"/>
                  <a:gd name="connsiteX22" fmla="*/ 736980 w 1153236"/>
                  <a:gd name="connsiteY22" fmla="*/ 2732965 h 3128750"/>
                  <a:gd name="connsiteX23" fmla="*/ 839338 w 1153236"/>
                  <a:gd name="connsiteY23" fmla="*/ 2964977 h 3128750"/>
                  <a:gd name="connsiteX24" fmla="*/ 1003111 w 1153236"/>
                  <a:gd name="connsiteY24" fmla="*/ 3094630 h 3128750"/>
                  <a:gd name="connsiteX25" fmla="*/ 1153236 w 1153236"/>
                  <a:gd name="connsiteY25" fmla="*/ 3128750 h 3128750"/>
                  <a:gd name="connsiteX0" fmla="*/ 0 w 1139588"/>
                  <a:gd name="connsiteY0" fmla="*/ 2964977 h 3128750"/>
                  <a:gd name="connsiteX1" fmla="*/ 54591 w 1139588"/>
                  <a:gd name="connsiteY1" fmla="*/ 2917209 h 3128750"/>
                  <a:gd name="connsiteX2" fmla="*/ 122830 w 1139588"/>
                  <a:gd name="connsiteY2" fmla="*/ 2773908 h 3128750"/>
                  <a:gd name="connsiteX3" fmla="*/ 170597 w 1139588"/>
                  <a:gd name="connsiteY3" fmla="*/ 2528248 h 3128750"/>
                  <a:gd name="connsiteX4" fmla="*/ 197893 w 1139588"/>
                  <a:gd name="connsiteY4" fmla="*/ 2132463 h 3128750"/>
                  <a:gd name="connsiteX5" fmla="*/ 218364 w 1139588"/>
                  <a:gd name="connsiteY5" fmla="*/ 1252183 h 3128750"/>
                  <a:gd name="connsiteX6" fmla="*/ 225188 w 1139588"/>
                  <a:gd name="connsiteY6" fmla="*/ 624386 h 3128750"/>
                  <a:gd name="connsiteX7" fmla="*/ 232012 w 1139588"/>
                  <a:gd name="connsiteY7" fmla="*/ 133066 h 3128750"/>
                  <a:gd name="connsiteX8" fmla="*/ 225188 w 1139588"/>
                  <a:gd name="connsiteY8" fmla="*/ 23884 h 3128750"/>
                  <a:gd name="connsiteX9" fmla="*/ 259308 w 1139588"/>
                  <a:gd name="connsiteY9" fmla="*/ 10236 h 3128750"/>
                  <a:gd name="connsiteX10" fmla="*/ 498144 w 1139588"/>
                  <a:gd name="connsiteY10" fmla="*/ 10236 h 3128750"/>
                  <a:gd name="connsiteX11" fmla="*/ 504967 w 1139588"/>
                  <a:gd name="connsiteY11" fmla="*/ 10236 h 3128750"/>
                  <a:gd name="connsiteX12" fmla="*/ 511791 w 1139588"/>
                  <a:gd name="connsiteY12" fmla="*/ 58003 h 3128750"/>
                  <a:gd name="connsiteX13" fmla="*/ 511791 w 1139588"/>
                  <a:gd name="connsiteY13" fmla="*/ 358254 h 3128750"/>
                  <a:gd name="connsiteX14" fmla="*/ 511791 w 1139588"/>
                  <a:gd name="connsiteY14" fmla="*/ 624386 h 3128750"/>
                  <a:gd name="connsiteX15" fmla="*/ 518615 w 1139588"/>
                  <a:gd name="connsiteY15" fmla="*/ 849574 h 3128750"/>
                  <a:gd name="connsiteX16" fmla="*/ 539087 w 1139588"/>
                  <a:gd name="connsiteY16" fmla="*/ 1204415 h 3128750"/>
                  <a:gd name="connsiteX17" fmla="*/ 566382 w 1139588"/>
                  <a:gd name="connsiteY17" fmla="*/ 440141 h 3128750"/>
                  <a:gd name="connsiteX18" fmla="*/ 580030 w 1139588"/>
                  <a:gd name="connsiteY18" fmla="*/ 1354541 h 3128750"/>
                  <a:gd name="connsiteX19" fmla="*/ 607326 w 1139588"/>
                  <a:gd name="connsiteY19" fmla="*/ 1914099 h 3128750"/>
                  <a:gd name="connsiteX20" fmla="*/ 641445 w 1139588"/>
                  <a:gd name="connsiteY20" fmla="*/ 2398595 h 3128750"/>
                  <a:gd name="connsiteX21" fmla="*/ 723332 w 1139588"/>
                  <a:gd name="connsiteY21" fmla="*/ 2732965 h 3128750"/>
                  <a:gd name="connsiteX22" fmla="*/ 825690 w 1139588"/>
                  <a:gd name="connsiteY22" fmla="*/ 2964977 h 3128750"/>
                  <a:gd name="connsiteX23" fmla="*/ 989463 w 1139588"/>
                  <a:gd name="connsiteY23" fmla="*/ 3094630 h 3128750"/>
                  <a:gd name="connsiteX24" fmla="*/ 1139588 w 1139588"/>
                  <a:gd name="connsiteY24" fmla="*/ 3128750 h 3128750"/>
                  <a:gd name="connsiteX0" fmla="*/ 0 w 1139588"/>
                  <a:gd name="connsiteY0" fmla="*/ 2964977 h 3128750"/>
                  <a:gd name="connsiteX1" fmla="*/ 54591 w 1139588"/>
                  <a:gd name="connsiteY1" fmla="*/ 2917209 h 3128750"/>
                  <a:gd name="connsiteX2" fmla="*/ 122830 w 1139588"/>
                  <a:gd name="connsiteY2" fmla="*/ 2773908 h 3128750"/>
                  <a:gd name="connsiteX3" fmla="*/ 170597 w 1139588"/>
                  <a:gd name="connsiteY3" fmla="*/ 2528248 h 3128750"/>
                  <a:gd name="connsiteX4" fmla="*/ 197893 w 1139588"/>
                  <a:gd name="connsiteY4" fmla="*/ 2132463 h 3128750"/>
                  <a:gd name="connsiteX5" fmla="*/ 218364 w 1139588"/>
                  <a:gd name="connsiteY5" fmla="*/ 1252183 h 3128750"/>
                  <a:gd name="connsiteX6" fmla="*/ 225188 w 1139588"/>
                  <a:gd name="connsiteY6" fmla="*/ 624386 h 3128750"/>
                  <a:gd name="connsiteX7" fmla="*/ 232012 w 1139588"/>
                  <a:gd name="connsiteY7" fmla="*/ 133066 h 3128750"/>
                  <a:gd name="connsiteX8" fmla="*/ 225188 w 1139588"/>
                  <a:gd name="connsiteY8" fmla="*/ 23884 h 3128750"/>
                  <a:gd name="connsiteX9" fmla="*/ 259308 w 1139588"/>
                  <a:gd name="connsiteY9" fmla="*/ 10236 h 3128750"/>
                  <a:gd name="connsiteX10" fmla="*/ 498144 w 1139588"/>
                  <a:gd name="connsiteY10" fmla="*/ 10236 h 3128750"/>
                  <a:gd name="connsiteX11" fmla="*/ 504967 w 1139588"/>
                  <a:gd name="connsiteY11" fmla="*/ 10236 h 3128750"/>
                  <a:gd name="connsiteX12" fmla="*/ 511791 w 1139588"/>
                  <a:gd name="connsiteY12" fmla="*/ 58003 h 3128750"/>
                  <a:gd name="connsiteX13" fmla="*/ 511791 w 1139588"/>
                  <a:gd name="connsiteY13" fmla="*/ 358254 h 3128750"/>
                  <a:gd name="connsiteX14" fmla="*/ 511791 w 1139588"/>
                  <a:gd name="connsiteY14" fmla="*/ 624386 h 3128750"/>
                  <a:gd name="connsiteX15" fmla="*/ 518615 w 1139588"/>
                  <a:gd name="connsiteY15" fmla="*/ 849574 h 3128750"/>
                  <a:gd name="connsiteX16" fmla="*/ 539087 w 1139588"/>
                  <a:gd name="connsiteY16" fmla="*/ 1204415 h 3128750"/>
                  <a:gd name="connsiteX17" fmla="*/ 566382 w 1139588"/>
                  <a:gd name="connsiteY17" fmla="*/ 440141 h 3128750"/>
                  <a:gd name="connsiteX18" fmla="*/ 580030 w 1139588"/>
                  <a:gd name="connsiteY18" fmla="*/ 1354541 h 3128750"/>
                  <a:gd name="connsiteX19" fmla="*/ 607326 w 1139588"/>
                  <a:gd name="connsiteY19" fmla="*/ 1914099 h 3128750"/>
                  <a:gd name="connsiteX20" fmla="*/ 641445 w 1139588"/>
                  <a:gd name="connsiteY20" fmla="*/ 2398595 h 3128750"/>
                  <a:gd name="connsiteX21" fmla="*/ 723332 w 1139588"/>
                  <a:gd name="connsiteY21" fmla="*/ 2732965 h 3128750"/>
                  <a:gd name="connsiteX22" fmla="*/ 825690 w 1139588"/>
                  <a:gd name="connsiteY22" fmla="*/ 2964977 h 3128750"/>
                  <a:gd name="connsiteX23" fmla="*/ 989463 w 1139588"/>
                  <a:gd name="connsiteY23" fmla="*/ 3094630 h 3128750"/>
                  <a:gd name="connsiteX24" fmla="*/ 1139588 w 1139588"/>
                  <a:gd name="connsiteY24" fmla="*/ 3128750 h 312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39588" h="3128750">
                    <a:moveTo>
                      <a:pt x="0" y="2964977"/>
                    </a:moveTo>
                    <a:cubicBezTo>
                      <a:pt x="13594" y="2963589"/>
                      <a:pt x="34119" y="2949054"/>
                      <a:pt x="54591" y="2917209"/>
                    </a:cubicBezTo>
                    <a:cubicBezTo>
                      <a:pt x="75063" y="2885364"/>
                      <a:pt x="103496" y="2838735"/>
                      <a:pt x="122830" y="2773908"/>
                    </a:cubicBezTo>
                    <a:cubicBezTo>
                      <a:pt x="142164" y="2709081"/>
                      <a:pt x="158087" y="2635156"/>
                      <a:pt x="170597" y="2528248"/>
                    </a:cubicBezTo>
                    <a:cubicBezTo>
                      <a:pt x="183108" y="2421341"/>
                      <a:pt x="189932" y="2345140"/>
                      <a:pt x="197893" y="2132463"/>
                    </a:cubicBezTo>
                    <a:cubicBezTo>
                      <a:pt x="205854" y="1919786"/>
                      <a:pt x="213815" y="1503529"/>
                      <a:pt x="218364" y="1252183"/>
                    </a:cubicBezTo>
                    <a:cubicBezTo>
                      <a:pt x="222913" y="1000837"/>
                      <a:pt x="222913" y="810905"/>
                      <a:pt x="225188" y="624386"/>
                    </a:cubicBezTo>
                    <a:cubicBezTo>
                      <a:pt x="227463" y="437867"/>
                      <a:pt x="232012" y="233150"/>
                      <a:pt x="232012" y="133066"/>
                    </a:cubicBezTo>
                    <a:cubicBezTo>
                      <a:pt x="232012" y="32982"/>
                      <a:pt x="220639" y="44356"/>
                      <a:pt x="225188" y="23884"/>
                    </a:cubicBezTo>
                    <a:cubicBezTo>
                      <a:pt x="229737" y="3412"/>
                      <a:pt x="213815" y="12511"/>
                      <a:pt x="259308" y="10236"/>
                    </a:cubicBezTo>
                    <a:cubicBezTo>
                      <a:pt x="304801" y="7961"/>
                      <a:pt x="498144" y="10236"/>
                      <a:pt x="498144" y="10236"/>
                    </a:cubicBezTo>
                    <a:cubicBezTo>
                      <a:pt x="539087" y="10236"/>
                      <a:pt x="502693" y="2275"/>
                      <a:pt x="504967" y="10236"/>
                    </a:cubicBezTo>
                    <a:cubicBezTo>
                      <a:pt x="507241" y="18197"/>
                      <a:pt x="510654" y="0"/>
                      <a:pt x="511791" y="58003"/>
                    </a:cubicBezTo>
                    <a:cubicBezTo>
                      <a:pt x="512928" y="116006"/>
                      <a:pt x="511791" y="358254"/>
                      <a:pt x="511791" y="358254"/>
                    </a:cubicBezTo>
                    <a:cubicBezTo>
                      <a:pt x="511791" y="452651"/>
                      <a:pt x="510654" y="542499"/>
                      <a:pt x="511791" y="624386"/>
                    </a:cubicBezTo>
                    <a:cubicBezTo>
                      <a:pt x="512928" y="706273"/>
                      <a:pt x="514066" y="752903"/>
                      <a:pt x="518615" y="849574"/>
                    </a:cubicBezTo>
                    <a:cubicBezTo>
                      <a:pt x="523164" y="946245"/>
                      <a:pt x="531126" y="1272654"/>
                      <a:pt x="539087" y="1204415"/>
                    </a:cubicBezTo>
                    <a:cubicBezTo>
                      <a:pt x="547048" y="1136176"/>
                      <a:pt x="559558" y="415120"/>
                      <a:pt x="566382" y="440141"/>
                    </a:cubicBezTo>
                    <a:cubicBezTo>
                      <a:pt x="573206" y="465162"/>
                      <a:pt x="573206" y="1108881"/>
                      <a:pt x="580030" y="1354541"/>
                    </a:cubicBezTo>
                    <a:cubicBezTo>
                      <a:pt x="586854" y="1600201"/>
                      <a:pt x="597090" y="1740090"/>
                      <a:pt x="607326" y="1914099"/>
                    </a:cubicBezTo>
                    <a:cubicBezTo>
                      <a:pt x="617562" y="2088108"/>
                      <a:pt x="622111" y="2262117"/>
                      <a:pt x="641445" y="2398595"/>
                    </a:cubicBezTo>
                    <a:cubicBezTo>
                      <a:pt x="660779" y="2535073"/>
                      <a:pt x="692625" y="2638568"/>
                      <a:pt x="723332" y="2732965"/>
                    </a:cubicBezTo>
                    <a:cubicBezTo>
                      <a:pt x="754039" y="2827362"/>
                      <a:pt x="781335" y="2904700"/>
                      <a:pt x="825690" y="2964977"/>
                    </a:cubicBezTo>
                    <a:cubicBezTo>
                      <a:pt x="870045" y="3025255"/>
                      <a:pt x="937147" y="3067335"/>
                      <a:pt x="989463" y="3094630"/>
                    </a:cubicBezTo>
                    <a:cubicBezTo>
                      <a:pt x="1041779" y="3121925"/>
                      <a:pt x="1090683" y="3125337"/>
                      <a:pt x="1139588" y="3128750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orme libre 30"/>
          <p:cNvSpPr/>
          <p:nvPr/>
        </p:nvSpPr>
        <p:spPr>
          <a:xfrm>
            <a:off x="3200129" y="5850000"/>
            <a:ext cx="828000" cy="277305"/>
          </a:xfrm>
          <a:custGeom>
            <a:avLst/>
            <a:gdLst>
              <a:gd name="connsiteX0" fmla="*/ 0 w 651850"/>
              <a:gd name="connsiteY0" fmla="*/ 183584 h 183584"/>
              <a:gd name="connsiteX1" fmla="*/ 90535 w 651850"/>
              <a:gd name="connsiteY1" fmla="*/ 156424 h 183584"/>
              <a:gd name="connsiteX2" fmla="*/ 138820 w 651850"/>
              <a:gd name="connsiteY2" fmla="*/ 99085 h 183584"/>
              <a:gd name="connsiteX3" fmla="*/ 193141 w 651850"/>
              <a:gd name="connsiteY3" fmla="*/ 38729 h 183584"/>
              <a:gd name="connsiteX4" fmla="*/ 244444 w 651850"/>
              <a:gd name="connsiteY4" fmla="*/ 2515 h 183584"/>
              <a:gd name="connsiteX5" fmla="*/ 316872 w 651850"/>
              <a:gd name="connsiteY5" fmla="*/ 53818 h 183584"/>
              <a:gd name="connsiteX6" fmla="*/ 386281 w 651850"/>
              <a:gd name="connsiteY6" fmla="*/ 108139 h 183584"/>
              <a:gd name="connsiteX7" fmla="*/ 479834 w 651850"/>
              <a:gd name="connsiteY7" fmla="*/ 141335 h 183584"/>
              <a:gd name="connsiteX8" fmla="*/ 651850 w 651850"/>
              <a:gd name="connsiteY8" fmla="*/ 174531 h 183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1850" h="183584">
                <a:moveTo>
                  <a:pt x="0" y="183584"/>
                </a:moveTo>
                <a:cubicBezTo>
                  <a:pt x="33699" y="177045"/>
                  <a:pt x="67398" y="170507"/>
                  <a:pt x="90535" y="156424"/>
                </a:cubicBezTo>
                <a:cubicBezTo>
                  <a:pt x="113672" y="142341"/>
                  <a:pt x="121719" y="118701"/>
                  <a:pt x="138820" y="99085"/>
                </a:cubicBezTo>
                <a:cubicBezTo>
                  <a:pt x="155921" y="79469"/>
                  <a:pt x="175537" y="54824"/>
                  <a:pt x="193141" y="38729"/>
                </a:cubicBezTo>
                <a:cubicBezTo>
                  <a:pt x="210745" y="22634"/>
                  <a:pt x="223822" y="0"/>
                  <a:pt x="244444" y="2515"/>
                </a:cubicBezTo>
                <a:cubicBezTo>
                  <a:pt x="265066" y="5030"/>
                  <a:pt x="293233" y="36214"/>
                  <a:pt x="316872" y="53818"/>
                </a:cubicBezTo>
                <a:cubicBezTo>
                  <a:pt x="340512" y="71422"/>
                  <a:pt x="359121" y="93553"/>
                  <a:pt x="386281" y="108139"/>
                </a:cubicBezTo>
                <a:cubicBezTo>
                  <a:pt x="413441" y="122725"/>
                  <a:pt x="435573" y="130270"/>
                  <a:pt x="479834" y="141335"/>
                </a:cubicBezTo>
                <a:cubicBezTo>
                  <a:pt x="524095" y="152400"/>
                  <a:pt x="587972" y="163465"/>
                  <a:pt x="651850" y="174531"/>
                </a:cubicBezTo>
              </a:path>
            </a:pathLst>
          </a:cu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 prstMaterial="dkEdg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ZoneTexte 32"/>
          <p:cNvSpPr txBox="1"/>
          <p:nvPr/>
        </p:nvSpPr>
        <p:spPr>
          <a:xfrm>
            <a:off x="3799953" y="2334276"/>
            <a:ext cx="22722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</a:t>
            </a:r>
            <a:r>
              <a:rPr lang="fr-FR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A0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2143139" y="935164"/>
            <a:ext cx="12858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</a:t>
            </a:r>
            <a:r>
              <a:rPr lang="fr-FR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</a:t>
            </a:r>
            <a:endParaRPr lang="fr-FR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Forme libre 19"/>
          <p:cNvSpPr>
            <a:spLocks noChangeAspect="1"/>
          </p:cNvSpPr>
          <p:nvPr/>
        </p:nvSpPr>
        <p:spPr>
          <a:xfrm>
            <a:off x="1500166" y="785794"/>
            <a:ext cx="1644624" cy="5331620"/>
          </a:xfrm>
          <a:custGeom>
            <a:avLst/>
            <a:gdLst>
              <a:gd name="connsiteX0" fmla="*/ 0 w 1424763"/>
              <a:gd name="connsiteY0" fmla="*/ 3863162 h 3863162"/>
              <a:gd name="connsiteX1" fmla="*/ 212651 w 1424763"/>
              <a:gd name="connsiteY1" fmla="*/ 3799367 h 3863162"/>
              <a:gd name="connsiteX2" fmla="*/ 297712 w 1424763"/>
              <a:gd name="connsiteY2" fmla="*/ 3703674 h 3863162"/>
              <a:gd name="connsiteX3" fmla="*/ 340242 w 1424763"/>
              <a:gd name="connsiteY3" fmla="*/ 3331534 h 3863162"/>
              <a:gd name="connsiteX4" fmla="*/ 404037 w 1424763"/>
              <a:gd name="connsiteY4" fmla="*/ 1385776 h 3863162"/>
              <a:gd name="connsiteX5" fmla="*/ 446568 w 1424763"/>
              <a:gd name="connsiteY5" fmla="*/ 279990 h 3863162"/>
              <a:gd name="connsiteX6" fmla="*/ 457200 w 1424763"/>
              <a:gd name="connsiteY6" fmla="*/ 46074 h 3863162"/>
              <a:gd name="connsiteX7" fmla="*/ 489098 w 1424763"/>
              <a:gd name="connsiteY7" fmla="*/ 88604 h 3863162"/>
              <a:gd name="connsiteX8" fmla="*/ 531628 w 1424763"/>
              <a:gd name="connsiteY8" fmla="*/ 577701 h 3863162"/>
              <a:gd name="connsiteX9" fmla="*/ 669851 w 1424763"/>
              <a:gd name="connsiteY9" fmla="*/ 2300176 h 3863162"/>
              <a:gd name="connsiteX10" fmla="*/ 818707 w 1424763"/>
              <a:gd name="connsiteY10" fmla="*/ 3395329 h 3863162"/>
              <a:gd name="connsiteX11" fmla="*/ 1031358 w 1424763"/>
              <a:gd name="connsiteY11" fmla="*/ 3756836 h 3863162"/>
              <a:gd name="connsiteX12" fmla="*/ 1424763 w 1424763"/>
              <a:gd name="connsiteY12" fmla="*/ 3863162 h 3863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24763" h="3863162">
                <a:moveTo>
                  <a:pt x="0" y="3863162"/>
                </a:moveTo>
                <a:cubicBezTo>
                  <a:pt x="81516" y="3844555"/>
                  <a:pt x="163032" y="3825948"/>
                  <a:pt x="212651" y="3799367"/>
                </a:cubicBezTo>
                <a:cubicBezTo>
                  <a:pt x="262270" y="3772786"/>
                  <a:pt x="276447" y="3781646"/>
                  <a:pt x="297712" y="3703674"/>
                </a:cubicBezTo>
                <a:cubicBezTo>
                  <a:pt x="318977" y="3625702"/>
                  <a:pt x="322521" y="3717850"/>
                  <a:pt x="340242" y="3331534"/>
                </a:cubicBezTo>
                <a:cubicBezTo>
                  <a:pt x="357963" y="2945218"/>
                  <a:pt x="386316" y="1894367"/>
                  <a:pt x="404037" y="1385776"/>
                </a:cubicBezTo>
                <a:cubicBezTo>
                  <a:pt x="421758" y="877185"/>
                  <a:pt x="437708" y="503274"/>
                  <a:pt x="446568" y="279990"/>
                </a:cubicBezTo>
                <a:cubicBezTo>
                  <a:pt x="455429" y="56706"/>
                  <a:pt x="450112" y="77972"/>
                  <a:pt x="457200" y="46074"/>
                </a:cubicBezTo>
                <a:cubicBezTo>
                  <a:pt x="464288" y="14176"/>
                  <a:pt x="476693" y="0"/>
                  <a:pt x="489098" y="88604"/>
                </a:cubicBezTo>
                <a:cubicBezTo>
                  <a:pt x="501503" y="177208"/>
                  <a:pt x="501503" y="209106"/>
                  <a:pt x="531628" y="577701"/>
                </a:cubicBezTo>
                <a:cubicBezTo>
                  <a:pt x="561754" y="946296"/>
                  <a:pt x="622005" y="1830571"/>
                  <a:pt x="669851" y="2300176"/>
                </a:cubicBezTo>
                <a:cubicBezTo>
                  <a:pt x="717697" y="2769781"/>
                  <a:pt x="758456" y="3152552"/>
                  <a:pt x="818707" y="3395329"/>
                </a:cubicBezTo>
                <a:cubicBezTo>
                  <a:pt x="878958" y="3638106"/>
                  <a:pt x="930349" y="3678864"/>
                  <a:pt x="1031358" y="3756836"/>
                </a:cubicBezTo>
                <a:cubicBezTo>
                  <a:pt x="1132367" y="3834808"/>
                  <a:pt x="1278565" y="3848985"/>
                  <a:pt x="1424763" y="3863162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 prstMaterial="dkEdg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orme libre 24"/>
          <p:cNvSpPr/>
          <p:nvPr/>
        </p:nvSpPr>
        <p:spPr>
          <a:xfrm>
            <a:off x="1857356" y="5929330"/>
            <a:ext cx="910224" cy="165257"/>
          </a:xfrm>
          <a:custGeom>
            <a:avLst/>
            <a:gdLst>
              <a:gd name="connsiteX0" fmla="*/ 0 w 1424763"/>
              <a:gd name="connsiteY0" fmla="*/ 3863162 h 3863162"/>
              <a:gd name="connsiteX1" fmla="*/ 212651 w 1424763"/>
              <a:gd name="connsiteY1" fmla="*/ 3799367 h 3863162"/>
              <a:gd name="connsiteX2" fmla="*/ 297712 w 1424763"/>
              <a:gd name="connsiteY2" fmla="*/ 3703674 h 3863162"/>
              <a:gd name="connsiteX3" fmla="*/ 340242 w 1424763"/>
              <a:gd name="connsiteY3" fmla="*/ 3331534 h 3863162"/>
              <a:gd name="connsiteX4" fmla="*/ 404037 w 1424763"/>
              <a:gd name="connsiteY4" fmla="*/ 1385776 h 3863162"/>
              <a:gd name="connsiteX5" fmla="*/ 446568 w 1424763"/>
              <a:gd name="connsiteY5" fmla="*/ 279990 h 3863162"/>
              <a:gd name="connsiteX6" fmla="*/ 457200 w 1424763"/>
              <a:gd name="connsiteY6" fmla="*/ 46074 h 3863162"/>
              <a:gd name="connsiteX7" fmla="*/ 489098 w 1424763"/>
              <a:gd name="connsiteY7" fmla="*/ 88604 h 3863162"/>
              <a:gd name="connsiteX8" fmla="*/ 531628 w 1424763"/>
              <a:gd name="connsiteY8" fmla="*/ 577701 h 3863162"/>
              <a:gd name="connsiteX9" fmla="*/ 669851 w 1424763"/>
              <a:gd name="connsiteY9" fmla="*/ 2300176 h 3863162"/>
              <a:gd name="connsiteX10" fmla="*/ 818707 w 1424763"/>
              <a:gd name="connsiteY10" fmla="*/ 3395329 h 3863162"/>
              <a:gd name="connsiteX11" fmla="*/ 1031358 w 1424763"/>
              <a:gd name="connsiteY11" fmla="*/ 3756836 h 3863162"/>
              <a:gd name="connsiteX12" fmla="*/ 1424763 w 1424763"/>
              <a:gd name="connsiteY12" fmla="*/ 3863162 h 3863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24763" h="3863162">
                <a:moveTo>
                  <a:pt x="0" y="3863162"/>
                </a:moveTo>
                <a:cubicBezTo>
                  <a:pt x="81516" y="3844555"/>
                  <a:pt x="163032" y="3825948"/>
                  <a:pt x="212651" y="3799367"/>
                </a:cubicBezTo>
                <a:cubicBezTo>
                  <a:pt x="262270" y="3772786"/>
                  <a:pt x="276447" y="3781646"/>
                  <a:pt x="297712" y="3703674"/>
                </a:cubicBezTo>
                <a:cubicBezTo>
                  <a:pt x="318977" y="3625702"/>
                  <a:pt x="322521" y="3717850"/>
                  <a:pt x="340242" y="3331534"/>
                </a:cubicBezTo>
                <a:cubicBezTo>
                  <a:pt x="357963" y="2945218"/>
                  <a:pt x="386316" y="1894367"/>
                  <a:pt x="404037" y="1385776"/>
                </a:cubicBezTo>
                <a:cubicBezTo>
                  <a:pt x="421758" y="877185"/>
                  <a:pt x="437708" y="503274"/>
                  <a:pt x="446568" y="279990"/>
                </a:cubicBezTo>
                <a:cubicBezTo>
                  <a:pt x="455429" y="56706"/>
                  <a:pt x="450112" y="77972"/>
                  <a:pt x="457200" y="46074"/>
                </a:cubicBezTo>
                <a:cubicBezTo>
                  <a:pt x="464288" y="14176"/>
                  <a:pt x="476693" y="0"/>
                  <a:pt x="489098" y="88604"/>
                </a:cubicBezTo>
                <a:cubicBezTo>
                  <a:pt x="501503" y="177208"/>
                  <a:pt x="501503" y="209106"/>
                  <a:pt x="531628" y="577701"/>
                </a:cubicBezTo>
                <a:cubicBezTo>
                  <a:pt x="561754" y="946296"/>
                  <a:pt x="622005" y="1830571"/>
                  <a:pt x="669851" y="2300176"/>
                </a:cubicBezTo>
                <a:cubicBezTo>
                  <a:pt x="717697" y="2769781"/>
                  <a:pt x="758456" y="3152552"/>
                  <a:pt x="818707" y="3395329"/>
                </a:cubicBezTo>
                <a:cubicBezTo>
                  <a:pt x="878958" y="3638106"/>
                  <a:pt x="930349" y="3678864"/>
                  <a:pt x="1031358" y="3756836"/>
                </a:cubicBezTo>
                <a:cubicBezTo>
                  <a:pt x="1132367" y="3834808"/>
                  <a:pt x="1278565" y="3848985"/>
                  <a:pt x="1424763" y="3863162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 prstMaterial="dkEdg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Forme libre 26"/>
          <p:cNvSpPr/>
          <p:nvPr/>
        </p:nvSpPr>
        <p:spPr>
          <a:xfrm>
            <a:off x="1714480" y="5544000"/>
            <a:ext cx="1170288" cy="578398"/>
          </a:xfrm>
          <a:custGeom>
            <a:avLst/>
            <a:gdLst>
              <a:gd name="connsiteX0" fmla="*/ 0 w 1424763"/>
              <a:gd name="connsiteY0" fmla="*/ 3863162 h 3863162"/>
              <a:gd name="connsiteX1" fmla="*/ 212651 w 1424763"/>
              <a:gd name="connsiteY1" fmla="*/ 3799367 h 3863162"/>
              <a:gd name="connsiteX2" fmla="*/ 297712 w 1424763"/>
              <a:gd name="connsiteY2" fmla="*/ 3703674 h 3863162"/>
              <a:gd name="connsiteX3" fmla="*/ 340242 w 1424763"/>
              <a:gd name="connsiteY3" fmla="*/ 3331534 h 3863162"/>
              <a:gd name="connsiteX4" fmla="*/ 404037 w 1424763"/>
              <a:gd name="connsiteY4" fmla="*/ 1385776 h 3863162"/>
              <a:gd name="connsiteX5" fmla="*/ 446568 w 1424763"/>
              <a:gd name="connsiteY5" fmla="*/ 279990 h 3863162"/>
              <a:gd name="connsiteX6" fmla="*/ 457200 w 1424763"/>
              <a:gd name="connsiteY6" fmla="*/ 46074 h 3863162"/>
              <a:gd name="connsiteX7" fmla="*/ 489098 w 1424763"/>
              <a:gd name="connsiteY7" fmla="*/ 88604 h 3863162"/>
              <a:gd name="connsiteX8" fmla="*/ 531628 w 1424763"/>
              <a:gd name="connsiteY8" fmla="*/ 577701 h 3863162"/>
              <a:gd name="connsiteX9" fmla="*/ 669851 w 1424763"/>
              <a:gd name="connsiteY9" fmla="*/ 2300176 h 3863162"/>
              <a:gd name="connsiteX10" fmla="*/ 818707 w 1424763"/>
              <a:gd name="connsiteY10" fmla="*/ 3395329 h 3863162"/>
              <a:gd name="connsiteX11" fmla="*/ 1031358 w 1424763"/>
              <a:gd name="connsiteY11" fmla="*/ 3756836 h 3863162"/>
              <a:gd name="connsiteX12" fmla="*/ 1424763 w 1424763"/>
              <a:gd name="connsiteY12" fmla="*/ 3863162 h 3863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24763" h="3863162">
                <a:moveTo>
                  <a:pt x="0" y="3863162"/>
                </a:moveTo>
                <a:cubicBezTo>
                  <a:pt x="81516" y="3844555"/>
                  <a:pt x="163032" y="3825948"/>
                  <a:pt x="212651" y="3799367"/>
                </a:cubicBezTo>
                <a:cubicBezTo>
                  <a:pt x="262270" y="3772786"/>
                  <a:pt x="276447" y="3781646"/>
                  <a:pt x="297712" y="3703674"/>
                </a:cubicBezTo>
                <a:cubicBezTo>
                  <a:pt x="318977" y="3625702"/>
                  <a:pt x="322521" y="3717850"/>
                  <a:pt x="340242" y="3331534"/>
                </a:cubicBezTo>
                <a:cubicBezTo>
                  <a:pt x="357963" y="2945218"/>
                  <a:pt x="386316" y="1894367"/>
                  <a:pt x="404037" y="1385776"/>
                </a:cubicBezTo>
                <a:cubicBezTo>
                  <a:pt x="421758" y="877185"/>
                  <a:pt x="437708" y="503274"/>
                  <a:pt x="446568" y="279990"/>
                </a:cubicBezTo>
                <a:cubicBezTo>
                  <a:pt x="455429" y="56706"/>
                  <a:pt x="450112" y="77972"/>
                  <a:pt x="457200" y="46074"/>
                </a:cubicBezTo>
                <a:cubicBezTo>
                  <a:pt x="464288" y="14176"/>
                  <a:pt x="476693" y="0"/>
                  <a:pt x="489098" y="88604"/>
                </a:cubicBezTo>
                <a:cubicBezTo>
                  <a:pt x="501503" y="177208"/>
                  <a:pt x="501503" y="209106"/>
                  <a:pt x="531628" y="577701"/>
                </a:cubicBezTo>
                <a:cubicBezTo>
                  <a:pt x="561754" y="946296"/>
                  <a:pt x="622005" y="1830571"/>
                  <a:pt x="669851" y="2300176"/>
                </a:cubicBezTo>
                <a:cubicBezTo>
                  <a:pt x="717697" y="2769781"/>
                  <a:pt x="758456" y="3152552"/>
                  <a:pt x="818707" y="3395329"/>
                </a:cubicBezTo>
                <a:cubicBezTo>
                  <a:pt x="878958" y="3638106"/>
                  <a:pt x="930349" y="3678864"/>
                  <a:pt x="1031358" y="3756836"/>
                </a:cubicBezTo>
                <a:cubicBezTo>
                  <a:pt x="1132367" y="3834808"/>
                  <a:pt x="1278565" y="3848985"/>
                  <a:pt x="1424763" y="3863162"/>
                </a:cubicBezTo>
              </a:path>
            </a:pathLst>
          </a:custGeom>
          <a:solidFill>
            <a:srgbClr val="C0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 prstMaterial="dkEdg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Forme libre 29"/>
          <p:cNvSpPr/>
          <p:nvPr/>
        </p:nvSpPr>
        <p:spPr>
          <a:xfrm>
            <a:off x="1857356" y="5929330"/>
            <a:ext cx="910224" cy="165257"/>
          </a:xfrm>
          <a:custGeom>
            <a:avLst/>
            <a:gdLst>
              <a:gd name="connsiteX0" fmla="*/ 0 w 1424763"/>
              <a:gd name="connsiteY0" fmla="*/ 3863162 h 3863162"/>
              <a:gd name="connsiteX1" fmla="*/ 212651 w 1424763"/>
              <a:gd name="connsiteY1" fmla="*/ 3799367 h 3863162"/>
              <a:gd name="connsiteX2" fmla="*/ 297712 w 1424763"/>
              <a:gd name="connsiteY2" fmla="*/ 3703674 h 3863162"/>
              <a:gd name="connsiteX3" fmla="*/ 340242 w 1424763"/>
              <a:gd name="connsiteY3" fmla="*/ 3331534 h 3863162"/>
              <a:gd name="connsiteX4" fmla="*/ 404037 w 1424763"/>
              <a:gd name="connsiteY4" fmla="*/ 1385776 h 3863162"/>
              <a:gd name="connsiteX5" fmla="*/ 446568 w 1424763"/>
              <a:gd name="connsiteY5" fmla="*/ 279990 h 3863162"/>
              <a:gd name="connsiteX6" fmla="*/ 457200 w 1424763"/>
              <a:gd name="connsiteY6" fmla="*/ 46074 h 3863162"/>
              <a:gd name="connsiteX7" fmla="*/ 489098 w 1424763"/>
              <a:gd name="connsiteY7" fmla="*/ 88604 h 3863162"/>
              <a:gd name="connsiteX8" fmla="*/ 531628 w 1424763"/>
              <a:gd name="connsiteY8" fmla="*/ 577701 h 3863162"/>
              <a:gd name="connsiteX9" fmla="*/ 669851 w 1424763"/>
              <a:gd name="connsiteY9" fmla="*/ 2300176 h 3863162"/>
              <a:gd name="connsiteX10" fmla="*/ 818707 w 1424763"/>
              <a:gd name="connsiteY10" fmla="*/ 3395329 h 3863162"/>
              <a:gd name="connsiteX11" fmla="*/ 1031358 w 1424763"/>
              <a:gd name="connsiteY11" fmla="*/ 3756836 h 3863162"/>
              <a:gd name="connsiteX12" fmla="*/ 1424763 w 1424763"/>
              <a:gd name="connsiteY12" fmla="*/ 3863162 h 3863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24763" h="3863162">
                <a:moveTo>
                  <a:pt x="0" y="3863162"/>
                </a:moveTo>
                <a:cubicBezTo>
                  <a:pt x="81516" y="3844555"/>
                  <a:pt x="163032" y="3825948"/>
                  <a:pt x="212651" y="3799367"/>
                </a:cubicBezTo>
                <a:cubicBezTo>
                  <a:pt x="262270" y="3772786"/>
                  <a:pt x="276447" y="3781646"/>
                  <a:pt x="297712" y="3703674"/>
                </a:cubicBezTo>
                <a:cubicBezTo>
                  <a:pt x="318977" y="3625702"/>
                  <a:pt x="322521" y="3717850"/>
                  <a:pt x="340242" y="3331534"/>
                </a:cubicBezTo>
                <a:cubicBezTo>
                  <a:pt x="357963" y="2945218"/>
                  <a:pt x="386316" y="1894367"/>
                  <a:pt x="404037" y="1385776"/>
                </a:cubicBezTo>
                <a:cubicBezTo>
                  <a:pt x="421758" y="877185"/>
                  <a:pt x="437708" y="503274"/>
                  <a:pt x="446568" y="279990"/>
                </a:cubicBezTo>
                <a:cubicBezTo>
                  <a:pt x="455429" y="56706"/>
                  <a:pt x="450112" y="77972"/>
                  <a:pt x="457200" y="46074"/>
                </a:cubicBezTo>
                <a:cubicBezTo>
                  <a:pt x="464288" y="14176"/>
                  <a:pt x="476693" y="0"/>
                  <a:pt x="489098" y="88604"/>
                </a:cubicBezTo>
                <a:cubicBezTo>
                  <a:pt x="501503" y="177208"/>
                  <a:pt x="501503" y="209106"/>
                  <a:pt x="531628" y="577701"/>
                </a:cubicBezTo>
                <a:cubicBezTo>
                  <a:pt x="561754" y="946296"/>
                  <a:pt x="622005" y="1830571"/>
                  <a:pt x="669851" y="2300176"/>
                </a:cubicBezTo>
                <a:cubicBezTo>
                  <a:pt x="717697" y="2769781"/>
                  <a:pt x="758456" y="3152552"/>
                  <a:pt x="818707" y="3395329"/>
                </a:cubicBezTo>
                <a:cubicBezTo>
                  <a:pt x="878958" y="3638106"/>
                  <a:pt x="930349" y="3678864"/>
                  <a:pt x="1031358" y="3756836"/>
                </a:cubicBezTo>
                <a:cubicBezTo>
                  <a:pt x="1132367" y="3834808"/>
                  <a:pt x="1278565" y="3848985"/>
                  <a:pt x="1424763" y="3863162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 prstMaterial="dkEdg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ZoneTexte 40"/>
          <p:cNvSpPr txBox="1"/>
          <p:nvPr/>
        </p:nvSpPr>
        <p:spPr>
          <a:xfrm>
            <a:off x="1785918" y="5072074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</a:t>
            </a:r>
            <a:r>
              <a:rPr lang="fr-FR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A1a</a:t>
            </a:r>
          </a:p>
        </p:txBody>
      </p:sp>
      <p:sp>
        <p:nvSpPr>
          <p:cNvPr id="42" name="ZoneTexte 41"/>
          <p:cNvSpPr txBox="1"/>
          <p:nvPr/>
        </p:nvSpPr>
        <p:spPr>
          <a:xfrm>
            <a:off x="2071670" y="5286388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</a:t>
            </a:r>
            <a:r>
              <a:rPr lang="fr-FR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A1b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3500430" y="4786322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</a:t>
            </a:r>
            <a:r>
              <a:rPr lang="fr-FR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A1c</a:t>
            </a:r>
          </a:p>
        </p:txBody>
      </p:sp>
      <p:sp>
        <p:nvSpPr>
          <p:cNvPr id="26" name="ZoneTexte 25"/>
          <p:cNvSpPr txBox="1"/>
          <p:nvPr/>
        </p:nvSpPr>
        <p:spPr>
          <a:xfrm>
            <a:off x="3222021" y="5191796"/>
            <a:ext cx="8499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</a:t>
            </a:r>
            <a:r>
              <a:rPr lang="fr-FR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</a:t>
            </a:r>
            <a:endParaRPr lang="fr-FR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5272396" y="4714884"/>
            <a:ext cx="10855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err="1" smtClean="0">
                <a:solidFill>
                  <a:srgbClr val="CC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</a:t>
            </a:r>
            <a:r>
              <a:rPr lang="fr-FR" sz="2800" b="1" dirty="0" smtClean="0">
                <a:solidFill>
                  <a:srgbClr val="CC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A2</a:t>
            </a:r>
            <a:endParaRPr lang="fr-FR" sz="2800" b="1" dirty="0">
              <a:solidFill>
                <a:srgbClr val="CC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6" name="Connecteur droit 35"/>
          <p:cNvCxnSpPr/>
          <p:nvPr/>
        </p:nvCxnSpPr>
        <p:spPr>
          <a:xfrm>
            <a:off x="0" y="6120000"/>
            <a:ext cx="9144000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orme libre 16"/>
          <p:cNvSpPr/>
          <p:nvPr/>
        </p:nvSpPr>
        <p:spPr>
          <a:xfrm>
            <a:off x="1414678" y="288000"/>
            <a:ext cx="1800000" cy="5835326"/>
          </a:xfrm>
          <a:custGeom>
            <a:avLst/>
            <a:gdLst>
              <a:gd name="connsiteX0" fmla="*/ 0 w 1424763"/>
              <a:gd name="connsiteY0" fmla="*/ 3863162 h 3863162"/>
              <a:gd name="connsiteX1" fmla="*/ 212651 w 1424763"/>
              <a:gd name="connsiteY1" fmla="*/ 3799367 h 3863162"/>
              <a:gd name="connsiteX2" fmla="*/ 297712 w 1424763"/>
              <a:gd name="connsiteY2" fmla="*/ 3703674 h 3863162"/>
              <a:gd name="connsiteX3" fmla="*/ 340242 w 1424763"/>
              <a:gd name="connsiteY3" fmla="*/ 3331534 h 3863162"/>
              <a:gd name="connsiteX4" fmla="*/ 404037 w 1424763"/>
              <a:gd name="connsiteY4" fmla="*/ 1385776 h 3863162"/>
              <a:gd name="connsiteX5" fmla="*/ 446568 w 1424763"/>
              <a:gd name="connsiteY5" fmla="*/ 279990 h 3863162"/>
              <a:gd name="connsiteX6" fmla="*/ 457200 w 1424763"/>
              <a:gd name="connsiteY6" fmla="*/ 46074 h 3863162"/>
              <a:gd name="connsiteX7" fmla="*/ 489098 w 1424763"/>
              <a:gd name="connsiteY7" fmla="*/ 88604 h 3863162"/>
              <a:gd name="connsiteX8" fmla="*/ 531628 w 1424763"/>
              <a:gd name="connsiteY8" fmla="*/ 577701 h 3863162"/>
              <a:gd name="connsiteX9" fmla="*/ 669851 w 1424763"/>
              <a:gd name="connsiteY9" fmla="*/ 2300176 h 3863162"/>
              <a:gd name="connsiteX10" fmla="*/ 818707 w 1424763"/>
              <a:gd name="connsiteY10" fmla="*/ 3395329 h 3863162"/>
              <a:gd name="connsiteX11" fmla="*/ 1031358 w 1424763"/>
              <a:gd name="connsiteY11" fmla="*/ 3756836 h 3863162"/>
              <a:gd name="connsiteX12" fmla="*/ 1424763 w 1424763"/>
              <a:gd name="connsiteY12" fmla="*/ 3863162 h 3863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24763" h="3863162">
                <a:moveTo>
                  <a:pt x="0" y="3863162"/>
                </a:moveTo>
                <a:cubicBezTo>
                  <a:pt x="81516" y="3844555"/>
                  <a:pt x="163032" y="3825948"/>
                  <a:pt x="212651" y="3799367"/>
                </a:cubicBezTo>
                <a:cubicBezTo>
                  <a:pt x="262270" y="3772786"/>
                  <a:pt x="276447" y="3781646"/>
                  <a:pt x="297712" y="3703674"/>
                </a:cubicBezTo>
                <a:cubicBezTo>
                  <a:pt x="318977" y="3625702"/>
                  <a:pt x="322521" y="3717850"/>
                  <a:pt x="340242" y="3331534"/>
                </a:cubicBezTo>
                <a:cubicBezTo>
                  <a:pt x="357963" y="2945218"/>
                  <a:pt x="386316" y="1894367"/>
                  <a:pt x="404037" y="1385776"/>
                </a:cubicBezTo>
                <a:cubicBezTo>
                  <a:pt x="421758" y="877185"/>
                  <a:pt x="437708" y="503274"/>
                  <a:pt x="446568" y="279990"/>
                </a:cubicBezTo>
                <a:cubicBezTo>
                  <a:pt x="455429" y="56706"/>
                  <a:pt x="450112" y="77972"/>
                  <a:pt x="457200" y="46074"/>
                </a:cubicBezTo>
                <a:cubicBezTo>
                  <a:pt x="464288" y="14176"/>
                  <a:pt x="476693" y="0"/>
                  <a:pt x="489098" y="88604"/>
                </a:cubicBezTo>
                <a:cubicBezTo>
                  <a:pt x="501503" y="177208"/>
                  <a:pt x="501503" y="209106"/>
                  <a:pt x="531628" y="577701"/>
                </a:cubicBezTo>
                <a:cubicBezTo>
                  <a:pt x="561754" y="946296"/>
                  <a:pt x="622005" y="1830571"/>
                  <a:pt x="669851" y="2300176"/>
                </a:cubicBezTo>
                <a:cubicBezTo>
                  <a:pt x="717697" y="2769781"/>
                  <a:pt x="758456" y="3152552"/>
                  <a:pt x="818707" y="3395329"/>
                </a:cubicBezTo>
                <a:cubicBezTo>
                  <a:pt x="878958" y="3638106"/>
                  <a:pt x="930349" y="3678864"/>
                  <a:pt x="1031358" y="3756836"/>
                </a:cubicBezTo>
                <a:cubicBezTo>
                  <a:pt x="1132367" y="3834808"/>
                  <a:pt x="1278565" y="3848985"/>
                  <a:pt x="1424763" y="3863162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 prstMaterial="dkEdg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Forme libre 27"/>
          <p:cNvSpPr/>
          <p:nvPr/>
        </p:nvSpPr>
        <p:spPr>
          <a:xfrm>
            <a:off x="5396129" y="5274000"/>
            <a:ext cx="540000" cy="841791"/>
          </a:xfrm>
          <a:custGeom>
            <a:avLst/>
            <a:gdLst>
              <a:gd name="connsiteX0" fmla="*/ 0 w 434566"/>
              <a:gd name="connsiteY0" fmla="*/ 557291 h 557291"/>
              <a:gd name="connsiteX1" fmla="*/ 105623 w 434566"/>
              <a:gd name="connsiteY1" fmla="*/ 518060 h 557291"/>
              <a:gd name="connsiteX2" fmla="*/ 144855 w 434566"/>
              <a:gd name="connsiteY2" fmla="*/ 424507 h 557291"/>
              <a:gd name="connsiteX3" fmla="*/ 205211 w 434566"/>
              <a:gd name="connsiteY3" fmla="*/ 71422 h 557291"/>
              <a:gd name="connsiteX4" fmla="*/ 232372 w 434566"/>
              <a:gd name="connsiteY4" fmla="*/ 5030 h 557291"/>
              <a:gd name="connsiteX5" fmla="*/ 265568 w 434566"/>
              <a:gd name="connsiteY5" fmla="*/ 41244 h 557291"/>
              <a:gd name="connsiteX6" fmla="*/ 286693 w 434566"/>
              <a:gd name="connsiteY6" fmla="*/ 167992 h 557291"/>
              <a:gd name="connsiteX7" fmla="*/ 341013 w 434566"/>
              <a:gd name="connsiteY7" fmla="*/ 466757 h 557291"/>
              <a:gd name="connsiteX8" fmla="*/ 380245 w 434566"/>
              <a:gd name="connsiteY8" fmla="*/ 527113 h 557291"/>
              <a:gd name="connsiteX9" fmla="*/ 434566 w 434566"/>
              <a:gd name="connsiteY9" fmla="*/ 554274 h 557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566" h="557291">
                <a:moveTo>
                  <a:pt x="0" y="557291"/>
                </a:moveTo>
                <a:cubicBezTo>
                  <a:pt x="40740" y="548741"/>
                  <a:pt x="81481" y="540191"/>
                  <a:pt x="105623" y="518060"/>
                </a:cubicBezTo>
                <a:cubicBezTo>
                  <a:pt x="129765" y="495929"/>
                  <a:pt x="128257" y="498947"/>
                  <a:pt x="144855" y="424507"/>
                </a:cubicBezTo>
                <a:cubicBezTo>
                  <a:pt x="161453" y="350067"/>
                  <a:pt x="190625" y="141335"/>
                  <a:pt x="205211" y="71422"/>
                </a:cubicBezTo>
                <a:cubicBezTo>
                  <a:pt x="219797" y="1509"/>
                  <a:pt x="222313" y="10060"/>
                  <a:pt x="232372" y="5030"/>
                </a:cubicBezTo>
                <a:cubicBezTo>
                  <a:pt x="242432" y="0"/>
                  <a:pt x="256515" y="14084"/>
                  <a:pt x="265568" y="41244"/>
                </a:cubicBezTo>
                <a:cubicBezTo>
                  <a:pt x="274621" y="68404"/>
                  <a:pt x="274119" y="97073"/>
                  <a:pt x="286693" y="167992"/>
                </a:cubicBezTo>
                <a:cubicBezTo>
                  <a:pt x="299267" y="238911"/>
                  <a:pt x="325421" y="406904"/>
                  <a:pt x="341013" y="466757"/>
                </a:cubicBezTo>
                <a:cubicBezTo>
                  <a:pt x="356605" y="526610"/>
                  <a:pt x="364653" y="512527"/>
                  <a:pt x="380245" y="527113"/>
                </a:cubicBezTo>
                <a:cubicBezTo>
                  <a:pt x="395837" y="541699"/>
                  <a:pt x="415201" y="547986"/>
                  <a:pt x="434566" y="554274"/>
                </a:cubicBezTo>
              </a:path>
            </a:pathLst>
          </a:custGeom>
          <a:solidFill>
            <a:srgbClr val="CCCC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5400000"/>
            </a:lightRig>
          </a:scene3d>
          <a:sp3d prstMaterial="dkEdg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Rectangle 44"/>
          <p:cNvSpPr/>
          <p:nvPr/>
        </p:nvSpPr>
        <p:spPr>
          <a:xfrm>
            <a:off x="5000628" y="1000108"/>
            <a:ext cx="39290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800" b="1" dirty="0" smtClean="0"/>
              <a:t>%HbA1c =</a:t>
            </a:r>
          </a:p>
        </p:txBody>
      </p:sp>
      <p:sp>
        <p:nvSpPr>
          <p:cNvPr id="46" name="ZoneTexte 45"/>
          <p:cNvSpPr txBox="1"/>
          <p:nvPr/>
        </p:nvSpPr>
        <p:spPr>
          <a:xfrm>
            <a:off x="5000628" y="1428736"/>
            <a:ext cx="3929090" cy="523220"/>
          </a:xfrm>
          <a:prstGeom prst="rect">
            <a:avLst/>
          </a:prstGeom>
          <a:noFill/>
        </p:spPr>
        <p:txBody>
          <a:bodyPr wrap="square" spcCol="0" rtlCol="0">
            <a:spAutoFit/>
          </a:bodyPr>
          <a:lstStyle/>
          <a:p>
            <a:pPr algn="ctr"/>
            <a:r>
              <a:rPr lang="fr-FR" sz="2800" b="1" dirty="0" smtClean="0">
                <a:solidFill>
                  <a:srgbClr val="C00000"/>
                </a:solidFill>
              </a:rPr>
              <a:t>HbA1c area </a:t>
            </a:r>
            <a:r>
              <a:rPr lang="fr-FR" sz="2800" b="1" dirty="0" smtClean="0"/>
              <a:t>/ </a:t>
            </a:r>
            <a:r>
              <a:rPr lang="fr-FR" sz="2800" b="1" dirty="0" smtClean="0">
                <a:solidFill>
                  <a:srgbClr val="0070C0"/>
                </a:solidFill>
                <a:latin typeface="Calibri"/>
              </a:rPr>
              <a:t>∑ </a:t>
            </a:r>
            <a:r>
              <a:rPr lang="fr-FR" sz="2800" b="1" dirty="0" err="1" smtClean="0">
                <a:solidFill>
                  <a:srgbClr val="0070C0"/>
                </a:solidFill>
                <a:latin typeface="Calibri"/>
              </a:rPr>
              <a:t>HbA</a:t>
            </a:r>
            <a:r>
              <a:rPr lang="fr-FR" sz="2800" b="1" dirty="0" smtClean="0">
                <a:solidFill>
                  <a:srgbClr val="0070C0"/>
                </a:solidFill>
                <a:latin typeface="Calibri"/>
              </a:rPr>
              <a:t> area</a:t>
            </a:r>
            <a:r>
              <a:rPr lang="fr-FR" sz="2800" b="1" dirty="0" smtClean="0">
                <a:solidFill>
                  <a:srgbClr val="C00000"/>
                </a:solidFill>
              </a:rPr>
              <a:t> </a:t>
            </a:r>
            <a:endParaRPr lang="fr-FR" sz="2800" dirty="0">
              <a:solidFill>
                <a:srgbClr val="0070C0"/>
              </a:solidFill>
            </a:endParaRPr>
          </a:p>
        </p:txBody>
      </p:sp>
      <p:grpSp>
        <p:nvGrpSpPr>
          <p:cNvPr id="2" name="Groupe 20"/>
          <p:cNvGrpSpPr/>
          <p:nvPr/>
        </p:nvGrpSpPr>
        <p:grpSpPr>
          <a:xfrm>
            <a:off x="35608" y="44736"/>
            <a:ext cx="1008000" cy="1008000"/>
            <a:chOff x="611560" y="4077072"/>
            <a:chExt cx="936000" cy="936000"/>
          </a:xfrm>
        </p:grpSpPr>
        <p:sp>
          <p:nvSpPr>
            <p:cNvPr id="22" name="Rectangle à coins arrondis 21"/>
            <p:cNvSpPr/>
            <p:nvPr/>
          </p:nvSpPr>
          <p:spPr>
            <a:xfrm>
              <a:off x="611560" y="4077072"/>
              <a:ext cx="936000" cy="93600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5100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28575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Forme libre 22"/>
            <p:cNvSpPr/>
            <p:nvPr/>
          </p:nvSpPr>
          <p:spPr>
            <a:xfrm>
              <a:off x="630000" y="4104000"/>
              <a:ext cx="900000" cy="424564"/>
            </a:xfrm>
            <a:custGeom>
              <a:avLst/>
              <a:gdLst>
                <a:gd name="connsiteX0" fmla="*/ 17197 w 2093869"/>
                <a:gd name="connsiteY0" fmla="*/ 394936 h 1027662"/>
                <a:gd name="connsiteX1" fmla="*/ 17197 w 2093869"/>
                <a:gd name="connsiteY1" fmla="*/ 327334 h 1027662"/>
                <a:gd name="connsiteX2" fmla="*/ 27871 w 2093869"/>
                <a:gd name="connsiteY2" fmla="*/ 252617 h 1027662"/>
                <a:gd name="connsiteX3" fmla="*/ 59893 w 2093869"/>
                <a:gd name="connsiteY3" fmla="*/ 174341 h 1027662"/>
                <a:gd name="connsiteX4" fmla="*/ 102588 w 2093869"/>
                <a:gd name="connsiteY4" fmla="*/ 113855 h 1027662"/>
                <a:gd name="connsiteX5" fmla="*/ 148842 w 2093869"/>
                <a:gd name="connsiteY5" fmla="*/ 74718 h 1027662"/>
                <a:gd name="connsiteX6" fmla="*/ 205770 w 2093869"/>
                <a:gd name="connsiteY6" fmla="*/ 39138 h 1027662"/>
                <a:gd name="connsiteX7" fmla="*/ 276929 w 2093869"/>
                <a:gd name="connsiteY7" fmla="*/ 10674 h 1027662"/>
                <a:gd name="connsiteX8" fmla="*/ 365879 w 2093869"/>
                <a:gd name="connsiteY8" fmla="*/ 3558 h 1027662"/>
                <a:gd name="connsiteX9" fmla="*/ 543777 w 2093869"/>
                <a:gd name="connsiteY9" fmla="*/ 0 h 1027662"/>
                <a:gd name="connsiteX10" fmla="*/ 984967 w 2093869"/>
                <a:gd name="connsiteY10" fmla="*/ 0 h 1027662"/>
                <a:gd name="connsiteX11" fmla="*/ 1411924 w 2093869"/>
                <a:gd name="connsiteY11" fmla="*/ 3558 h 1027662"/>
                <a:gd name="connsiteX12" fmla="*/ 1728584 w 2093869"/>
                <a:gd name="connsiteY12" fmla="*/ 3558 h 1027662"/>
                <a:gd name="connsiteX13" fmla="*/ 1824649 w 2093869"/>
                <a:gd name="connsiteY13" fmla="*/ 14232 h 1027662"/>
                <a:gd name="connsiteX14" fmla="*/ 1906483 w 2093869"/>
                <a:gd name="connsiteY14" fmla="*/ 42696 h 1027662"/>
                <a:gd name="connsiteX15" fmla="*/ 1977642 w 2093869"/>
                <a:gd name="connsiteY15" fmla="*/ 96066 h 1027662"/>
                <a:gd name="connsiteX16" fmla="*/ 2027454 w 2093869"/>
                <a:gd name="connsiteY16" fmla="*/ 160109 h 1027662"/>
                <a:gd name="connsiteX17" fmla="*/ 2059476 w 2093869"/>
                <a:gd name="connsiteY17" fmla="*/ 220595 h 1027662"/>
                <a:gd name="connsiteX18" fmla="*/ 2084381 w 2093869"/>
                <a:gd name="connsiteY18" fmla="*/ 320218 h 1027662"/>
                <a:gd name="connsiteX19" fmla="*/ 2087939 w 2093869"/>
                <a:gd name="connsiteY19" fmla="*/ 441189 h 1027662"/>
                <a:gd name="connsiteX20" fmla="*/ 2048802 w 2093869"/>
                <a:gd name="connsiteY20" fmla="*/ 519465 h 1027662"/>
                <a:gd name="connsiteX21" fmla="*/ 1885135 w 2093869"/>
                <a:gd name="connsiteY21" fmla="*/ 665342 h 1027662"/>
                <a:gd name="connsiteX22" fmla="*/ 1451062 w 2093869"/>
                <a:gd name="connsiteY22" fmla="*/ 953538 h 1027662"/>
                <a:gd name="connsiteX23" fmla="*/ 1116612 w 2093869"/>
                <a:gd name="connsiteY23" fmla="*/ 1024697 h 1027662"/>
                <a:gd name="connsiteX24" fmla="*/ 636285 w 2093869"/>
                <a:gd name="connsiteY24" fmla="*/ 935748 h 1027662"/>
                <a:gd name="connsiteX25" fmla="*/ 269813 w 2093869"/>
                <a:gd name="connsiteY25" fmla="*/ 747175 h 1027662"/>
                <a:gd name="connsiteX26" fmla="*/ 42103 w 2093869"/>
                <a:gd name="connsiteY26" fmla="*/ 572834 h 1027662"/>
                <a:gd name="connsiteX27" fmla="*/ 17197 w 2093869"/>
                <a:gd name="connsiteY27" fmla="*/ 394936 h 1027662"/>
                <a:gd name="connsiteX0" fmla="*/ 17197 w 2093869"/>
                <a:gd name="connsiteY0" fmla="*/ 394936 h 997417"/>
                <a:gd name="connsiteX1" fmla="*/ 17197 w 2093869"/>
                <a:gd name="connsiteY1" fmla="*/ 327334 h 997417"/>
                <a:gd name="connsiteX2" fmla="*/ 27871 w 2093869"/>
                <a:gd name="connsiteY2" fmla="*/ 252617 h 997417"/>
                <a:gd name="connsiteX3" fmla="*/ 59893 w 2093869"/>
                <a:gd name="connsiteY3" fmla="*/ 174341 h 997417"/>
                <a:gd name="connsiteX4" fmla="*/ 102588 w 2093869"/>
                <a:gd name="connsiteY4" fmla="*/ 113855 h 997417"/>
                <a:gd name="connsiteX5" fmla="*/ 148842 w 2093869"/>
                <a:gd name="connsiteY5" fmla="*/ 74718 h 997417"/>
                <a:gd name="connsiteX6" fmla="*/ 205770 w 2093869"/>
                <a:gd name="connsiteY6" fmla="*/ 39138 h 997417"/>
                <a:gd name="connsiteX7" fmla="*/ 276929 w 2093869"/>
                <a:gd name="connsiteY7" fmla="*/ 10674 h 997417"/>
                <a:gd name="connsiteX8" fmla="*/ 365879 w 2093869"/>
                <a:gd name="connsiteY8" fmla="*/ 3558 h 997417"/>
                <a:gd name="connsiteX9" fmla="*/ 543777 w 2093869"/>
                <a:gd name="connsiteY9" fmla="*/ 0 h 997417"/>
                <a:gd name="connsiteX10" fmla="*/ 984967 w 2093869"/>
                <a:gd name="connsiteY10" fmla="*/ 0 h 997417"/>
                <a:gd name="connsiteX11" fmla="*/ 1411924 w 2093869"/>
                <a:gd name="connsiteY11" fmla="*/ 3558 h 997417"/>
                <a:gd name="connsiteX12" fmla="*/ 1728584 w 2093869"/>
                <a:gd name="connsiteY12" fmla="*/ 3558 h 997417"/>
                <a:gd name="connsiteX13" fmla="*/ 1824649 w 2093869"/>
                <a:gd name="connsiteY13" fmla="*/ 14232 h 997417"/>
                <a:gd name="connsiteX14" fmla="*/ 1906483 w 2093869"/>
                <a:gd name="connsiteY14" fmla="*/ 42696 h 997417"/>
                <a:gd name="connsiteX15" fmla="*/ 1977642 w 2093869"/>
                <a:gd name="connsiteY15" fmla="*/ 96066 h 997417"/>
                <a:gd name="connsiteX16" fmla="*/ 2027454 w 2093869"/>
                <a:gd name="connsiteY16" fmla="*/ 160109 h 997417"/>
                <a:gd name="connsiteX17" fmla="*/ 2059476 w 2093869"/>
                <a:gd name="connsiteY17" fmla="*/ 220595 h 997417"/>
                <a:gd name="connsiteX18" fmla="*/ 2084381 w 2093869"/>
                <a:gd name="connsiteY18" fmla="*/ 320218 h 997417"/>
                <a:gd name="connsiteX19" fmla="*/ 2087939 w 2093869"/>
                <a:gd name="connsiteY19" fmla="*/ 441189 h 997417"/>
                <a:gd name="connsiteX20" fmla="*/ 2048802 w 2093869"/>
                <a:gd name="connsiteY20" fmla="*/ 519465 h 997417"/>
                <a:gd name="connsiteX21" fmla="*/ 1885135 w 2093869"/>
                <a:gd name="connsiteY21" fmla="*/ 665342 h 997417"/>
                <a:gd name="connsiteX22" fmla="*/ 1451062 w 2093869"/>
                <a:gd name="connsiteY22" fmla="*/ 953538 h 997417"/>
                <a:gd name="connsiteX23" fmla="*/ 1086231 w 2093869"/>
                <a:gd name="connsiteY23" fmla="*/ 928619 h 997417"/>
                <a:gd name="connsiteX24" fmla="*/ 636285 w 2093869"/>
                <a:gd name="connsiteY24" fmla="*/ 935748 h 997417"/>
                <a:gd name="connsiteX25" fmla="*/ 269813 w 2093869"/>
                <a:gd name="connsiteY25" fmla="*/ 747175 h 997417"/>
                <a:gd name="connsiteX26" fmla="*/ 42103 w 2093869"/>
                <a:gd name="connsiteY26" fmla="*/ 572834 h 997417"/>
                <a:gd name="connsiteX27" fmla="*/ 17197 w 2093869"/>
                <a:gd name="connsiteY27" fmla="*/ 394936 h 997417"/>
                <a:gd name="connsiteX0" fmla="*/ 17197 w 2093869"/>
                <a:gd name="connsiteY0" fmla="*/ 394936 h 965989"/>
                <a:gd name="connsiteX1" fmla="*/ 17197 w 2093869"/>
                <a:gd name="connsiteY1" fmla="*/ 327334 h 965989"/>
                <a:gd name="connsiteX2" fmla="*/ 27871 w 2093869"/>
                <a:gd name="connsiteY2" fmla="*/ 252617 h 965989"/>
                <a:gd name="connsiteX3" fmla="*/ 59893 w 2093869"/>
                <a:gd name="connsiteY3" fmla="*/ 174341 h 965989"/>
                <a:gd name="connsiteX4" fmla="*/ 102588 w 2093869"/>
                <a:gd name="connsiteY4" fmla="*/ 113855 h 965989"/>
                <a:gd name="connsiteX5" fmla="*/ 148842 w 2093869"/>
                <a:gd name="connsiteY5" fmla="*/ 74718 h 965989"/>
                <a:gd name="connsiteX6" fmla="*/ 205770 w 2093869"/>
                <a:gd name="connsiteY6" fmla="*/ 39138 h 965989"/>
                <a:gd name="connsiteX7" fmla="*/ 276929 w 2093869"/>
                <a:gd name="connsiteY7" fmla="*/ 10674 h 965989"/>
                <a:gd name="connsiteX8" fmla="*/ 365879 w 2093869"/>
                <a:gd name="connsiteY8" fmla="*/ 3558 h 965989"/>
                <a:gd name="connsiteX9" fmla="*/ 543777 w 2093869"/>
                <a:gd name="connsiteY9" fmla="*/ 0 h 965989"/>
                <a:gd name="connsiteX10" fmla="*/ 984967 w 2093869"/>
                <a:gd name="connsiteY10" fmla="*/ 0 h 965989"/>
                <a:gd name="connsiteX11" fmla="*/ 1411924 w 2093869"/>
                <a:gd name="connsiteY11" fmla="*/ 3558 h 965989"/>
                <a:gd name="connsiteX12" fmla="*/ 1728584 w 2093869"/>
                <a:gd name="connsiteY12" fmla="*/ 3558 h 965989"/>
                <a:gd name="connsiteX13" fmla="*/ 1824649 w 2093869"/>
                <a:gd name="connsiteY13" fmla="*/ 14232 h 965989"/>
                <a:gd name="connsiteX14" fmla="*/ 1906483 w 2093869"/>
                <a:gd name="connsiteY14" fmla="*/ 42696 h 965989"/>
                <a:gd name="connsiteX15" fmla="*/ 1977642 w 2093869"/>
                <a:gd name="connsiteY15" fmla="*/ 96066 h 965989"/>
                <a:gd name="connsiteX16" fmla="*/ 2027454 w 2093869"/>
                <a:gd name="connsiteY16" fmla="*/ 160109 h 965989"/>
                <a:gd name="connsiteX17" fmla="*/ 2059476 w 2093869"/>
                <a:gd name="connsiteY17" fmla="*/ 220595 h 965989"/>
                <a:gd name="connsiteX18" fmla="*/ 2084381 w 2093869"/>
                <a:gd name="connsiteY18" fmla="*/ 320218 h 965989"/>
                <a:gd name="connsiteX19" fmla="*/ 2087939 w 2093869"/>
                <a:gd name="connsiteY19" fmla="*/ 441189 h 965989"/>
                <a:gd name="connsiteX20" fmla="*/ 2048802 w 2093869"/>
                <a:gd name="connsiteY20" fmla="*/ 519465 h 965989"/>
                <a:gd name="connsiteX21" fmla="*/ 1885135 w 2093869"/>
                <a:gd name="connsiteY21" fmla="*/ 665342 h 965989"/>
                <a:gd name="connsiteX22" fmla="*/ 1590287 w 2093869"/>
                <a:gd name="connsiteY22" fmla="*/ 856612 h 965989"/>
                <a:gd name="connsiteX23" fmla="*/ 1086231 w 2093869"/>
                <a:gd name="connsiteY23" fmla="*/ 928619 h 965989"/>
                <a:gd name="connsiteX24" fmla="*/ 636285 w 2093869"/>
                <a:gd name="connsiteY24" fmla="*/ 935748 h 965989"/>
                <a:gd name="connsiteX25" fmla="*/ 269813 w 2093869"/>
                <a:gd name="connsiteY25" fmla="*/ 747175 h 965989"/>
                <a:gd name="connsiteX26" fmla="*/ 42103 w 2093869"/>
                <a:gd name="connsiteY26" fmla="*/ 572834 h 965989"/>
                <a:gd name="connsiteX27" fmla="*/ 17197 w 2093869"/>
                <a:gd name="connsiteY27" fmla="*/ 394936 h 965989"/>
                <a:gd name="connsiteX0" fmla="*/ 17197 w 2093869"/>
                <a:gd name="connsiteY0" fmla="*/ 394936 h 928619"/>
                <a:gd name="connsiteX1" fmla="*/ 17197 w 2093869"/>
                <a:gd name="connsiteY1" fmla="*/ 327334 h 928619"/>
                <a:gd name="connsiteX2" fmla="*/ 27871 w 2093869"/>
                <a:gd name="connsiteY2" fmla="*/ 252617 h 928619"/>
                <a:gd name="connsiteX3" fmla="*/ 59893 w 2093869"/>
                <a:gd name="connsiteY3" fmla="*/ 174341 h 928619"/>
                <a:gd name="connsiteX4" fmla="*/ 102588 w 2093869"/>
                <a:gd name="connsiteY4" fmla="*/ 113855 h 928619"/>
                <a:gd name="connsiteX5" fmla="*/ 148842 w 2093869"/>
                <a:gd name="connsiteY5" fmla="*/ 74718 h 928619"/>
                <a:gd name="connsiteX6" fmla="*/ 205770 w 2093869"/>
                <a:gd name="connsiteY6" fmla="*/ 39138 h 928619"/>
                <a:gd name="connsiteX7" fmla="*/ 276929 w 2093869"/>
                <a:gd name="connsiteY7" fmla="*/ 10674 h 928619"/>
                <a:gd name="connsiteX8" fmla="*/ 365879 w 2093869"/>
                <a:gd name="connsiteY8" fmla="*/ 3558 h 928619"/>
                <a:gd name="connsiteX9" fmla="*/ 543777 w 2093869"/>
                <a:gd name="connsiteY9" fmla="*/ 0 h 928619"/>
                <a:gd name="connsiteX10" fmla="*/ 984967 w 2093869"/>
                <a:gd name="connsiteY10" fmla="*/ 0 h 928619"/>
                <a:gd name="connsiteX11" fmla="*/ 1411924 w 2093869"/>
                <a:gd name="connsiteY11" fmla="*/ 3558 h 928619"/>
                <a:gd name="connsiteX12" fmla="*/ 1728584 w 2093869"/>
                <a:gd name="connsiteY12" fmla="*/ 3558 h 928619"/>
                <a:gd name="connsiteX13" fmla="*/ 1824649 w 2093869"/>
                <a:gd name="connsiteY13" fmla="*/ 14232 h 928619"/>
                <a:gd name="connsiteX14" fmla="*/ 1906483 w 2093869"/>
                <a:gd name="connsiteY14" fmla="*/ 42696 h 928619"/>
                <a:gd name="connsiteX15" fmla="*/ 1977642 w 2093869"/>
                <a:gd name="connsiteY15" fmla="*/ 96066 h 928619"/>
                <a:gd name="connsiteX16" fmla="*/ 2027454 w 2093869"/>
                <a:gd name="connsiteY16" fmla="*/ 160109 h 928619"/>
                <a:gd name="connsiteX17" fmla="*/ 2059476 w 2093869"/>
                <a:gd name="connsiteY17" fmla="*/ 220595 h 928619"/>
                <a:gd name="connsiteX18" fmla="*/ 2084381 w 2093869"/>
                <a:gd name="connsiteY18" fmla="*/ 320218 h 928619"/>
                <a:gd name="connsiteX19" fmla="*/ 2087939 w 2093869"/>
                <a:gd name="connsiteY19" fmla="*/ 441189 h 928619"/>
                <a:gd name="connsiteX20" fmla="*/ 2048802 w 2093869"/>
                <a:gd name="connsiteY20" fmla="*/ 519465 h 928619"/>
                <a:gd name="connsiteX21" fmla="*/ 1885135 w 2093869"/>
                <a:gd name="connsiteY21" fmla="*/ 665342 h 928619"/>
                <a:gd name="connsiteX22" fmla="*/ 1590287 w 2093869"/>
                <a:gd name="connsiteY22" fmla="*/ 856612 h 928619"/>
                <a:gd name="connsiteX23" fmla="*/ 1086231 w 2093869"/>
                <a:gd name="connsiteY23" fmla="*/ 928619 h 928619"/>
                <a:gd name="connsiteX24" fmla="*/ 654183 w 2093869"/>
                <a:gd name="connsiteY24" fmla="*/ 856612 h 928619"/>
                <a:gd name="connsiteX25" fmla="*/ 269813 w 2093869"/>
                <a:gd name="connsiteY25" fmla="*/ 747175 h 928619"/>
                <a:gd name="connsiteX26" fmla="*/ 42103 w 2093869"/>
                <a:gd name="connsiteY26" fmla="*/ 572834 h 928619"/>
                <a:gd name="connsiteX27" fmla="*/ 17197 w 2093869"/>
                <a:gd name="connsiteY27" fmla="*/ 394936 h 928619"/>
                <a:gd name="connsiteX0" fmla="*/ 21252 w 2097924"/>
                <a:gd name="connsiteY0" fmla="*/ 394936 h 928619"/>
                <a:gd name="connsiteX1" fmla="*/ 21252 w 2097924"/>
                <a:gd name="connsiteY1" fmla="*/ 327334 h 928619"/>
                <a:gd name="connsiteX2" fmla="*/ 31926 w 2097924"/>
                <a:gd name="connsiteY2" fmla="*/ 252617 h 928619"/>
                <a:gd name="connsiteX3" fmla="*/ 63948 w 2097924"/>
                <a:gd name="connsiteY3" fmla="*/ 174341 h 928619"/>
                <a:gd name="connsiteX4" fmla="*/ 106643 w 2097924"/>
                <a:gd name="connsiteY4" fmla="*/ 113855 h 928619"/>
                <a:gd name="connsiteX5" fmla="*/ 152897 w 2097924"/>
                <a:gd name="connsiteY5" fmla="*/ 74718 h 928619"/>
                <a:gd name="connsiteX6" fmla="*/ 209825 w 2097924"/>
                <a:gd name="connsiteY6" fmla="*/ 39138 h 928619"/>
                <a:gd name="connsiteX7" fmla="*/ 280984 w 2097924"/>
                <a:gd name="connsiteY7" fmla="*/ 10674 h 928619"/>
                <a:gd name="connsiteX8" fmla="*/ 369934 w 2097924"/>
                <a:gd name="connsiteY8" fmla="*/ 3558 h 928619"/>
                <a:gd name="connsiteX9" fmla="*/ 547832 w 2097924"/>
                <a:gd name="connsiteY9" fmla="*/ 0 h 928619"/>
                <a:gd name="connsiteX10" fmla="*/ 989022 w 2097924"/>
                <a:gd name="connsiteY10" fmla="*/ 0 h 928619"/>
                <a:gd name="connsiteX11" fmla="*/ 1415979 w 2097924"/>
                <a:gd name="connsiteY11" fmla="*/ 3558 h 928619"/>
                <a:gd name="connsiteX12" fmla="*/ 1732639 w 2097924"/>
                <a:gd name="connsiteY12" fmla="*/ 3558 h 928619"/>
                <a:gd name="connsiteX13" fmla="*/ 1828704 w 2097924"/>
                <a:gd name="connsiteY13" fmla="*/ 14232 h 928619"/>
                <a:gd name="connsiteX14" fmla="*/ 1910538 w 2097924"/>
                <a:gd name="connsiteY14" fmla="*/ 42696 h 928619"/>
                <a:gd name="connsiteX15" fmla="*/ 1981697 w 2097924"/>
                <a:gd name="connsiteY15" fmla="*/ 96066 h 928619"/>
                <a:gd name="connsiteX16" fmla="*/ 2031509 w 2097924"/>
                <a:gd name="connsiteY16" fmla="*/ 160109 h 928619"/>
                <a:gd name="connsiteX17" fmla="*/ 2063531 w 2097924"/>
                <a:gd name="connsiteY17" fmla="*/ 220595 h 928619"/>
                <a:gd name="connsiteX18" fmla="*/ 2088436 w 2097924"/>
                <a:gd name="connsiteY18" fmla="*/ 320218 h 928619"/>
                <a:gd name="connsiteX19" fmla="*/ 2091994 w 2097924"/>
                <a:gd name="connsiteY19" fmla="*/ 441189 h 928619"/>
                <a:gd name="connsiteX20" fmla="*/ 2052857 w 2097924"/>
                <a:gd name="connsiteY20" fmla="*/ 519465 h 928619"/>
                <a:gd name="connsiteX21" fmla="*/ 1889190 w 2097924"/>
                <a:gd name="connsiteY21" fmla="*/ 665342 h 928619"/>
                <a:gd name="connsiteX22" fmla="*/ 1594342 w 2097924"/>
                <a:gd name="connsiteY22" fmla="*/ 856612 h 928619"/>
                <a:gd name="connsiteX23" fmla="*/ 1090286 w 2097924"/>
                <a:gd name="connsiteY23" fmla="*/ 928619 h 928619"/>
                <a:gd name="connsiteX24" fmla="*/ 658238 w 2097924"/>
                <a:gd name="connsiteY24" fmla="*/ 856612 h 928619"/>
                <a:gd name="connsiteX25" fmla="*/ 298198 w 2097924"/>
                <a:gd name="connsiteY25" fmla="*/ 712596 h 928619"/>
                <a:gd name="connsiteX26" fmla="*/ 46158 w 2097924"/>
                <a:gd name="connsiteY26" fmla="*/ 572834 h 928619"/>
                <a:gd name="connsiteX27" fmla="*/ 21252 w 2097924"/>
                <a:gd name="connsiteY27" fmla="*/ 394936 h 928619"/>
                <a:gd name="connsiteX0" fmla="*/ 21252 w 2097924"/>
                <a:gd name="connsiteY0" fmla="*/ 394936 h 928619"/>
                <a:gd name="connsiteX1" fmla="*/ 21252 w 2097924"/>
                <a:gd name="connsiteY1" fmla="*/ 327334 h 928619"/>
                <a:gd name="connsiteX2" fmla="*/ 31926 w 2097924"/>
                <a:gd name="connsiteY2" fmla="*/ 252617 h 928619"/>
                <a:gd name="connsiteX3" fmla="*/ 63948 w 2097924"/>
                <a:gd name="connsiteY3" fmla="*/ 174341 h 928619"/>
                <a:gd name="connsiteX4" fmla="*/ 106643 w 2097924"/>
                <a:gd name="connsiteY4" fmla="*/ 113855 h 928619"/>
                <a:gd name="connsiteX5" fmla="*/ 152897 w 2097924"/>
                <a:gd name="connsiteY5" fmla="*/ 74718 h 928619"/>
                <a:gd name="connsiteX6" fmla="*/ 209825 w 2097924"/>
                <a:gd name="connsiteY6" fmla="*/ 39138 h 928619"/>
                <a:gd name="connsiteX7" fmla="*/ 280984 w 2097924"/>
                <a:gd name="connsiteY7" fmla="*/ 10674 h 928619"/>
                <a:gd name="connsiteX8" fmla="*/ 369934 w 2097924"/>
                <a:gd name="connsiteY8" fmla="*/ 3558 h 928619"/>
                <a:gd name="connsiteX9" fmla="*/ 547832 w 2097924"/>
                <a:gd name="connsiteY9" fmla="*/ 0 h 928619"/>
                <a:gd name="connsiteX10" fmla="*/ 989022 w 2097924"/>
                <a:gd name="connsiteY10" fmla="*/ 0 h 928619"/>
                <a:gd name="connsiteX11" fmla="*/ 1415979 w 2097924"/>
                <a:gd name="connsiteY11" fmla="*/ 3558 h 928619"/>
                <a:gd name="connsiteX12" fmla="*/ 1732639 w 2097924"/>
                <a:gd name="connsiteY12" fmla="*/ 3558 h 928619"/>
                <a:gd name="connsiteX13" fmla="*/ 1828704 w 2097924"/>
                <a:gd name="connsiteY13" fmla="*/ 14232 h 928619"/>
                <a:gd name="connsiteX14" fmla="*/ 1910538 w 2097924"/>
                <a:gd name="connsiteY14" fmla="*/ 42696 h 928619"/>
                <a:gd name="connsiteX15" fmla="*/ 1981697 w 2097924"/>
                <a:gd name="connsiteY15" fmla="*/ 96066 h 928619"/>
                <a:gd name="connsiteX16" fmla="*/ 2031509 w 2097924"/>
                <a:gd name="connsiteY16" fmla="*/ 160109 h 928619"/>
                <a:gd name="connsiteX17" fmla="*/ 2063531 w 2097924"/>
                <a:gd name="connsiteY17" fmla="*/ 220595 h 928619"/>
                <a:gd name="connsiteX18" fmla="*/ 2088436 w 2097924"/>
                <a:gd name="connsiteY18" fmla="*/ 320218 h 928619"/>
                <a:gd name="connsiteX19" fmla="*/ 2091994 w 2097924"/>
                <a:gd name="connsiteY19" fmla="*/ 441189 h 928619"/>
                <a:gd name="connsiteX20" fmla="*/ 2052857 w 2097924"/>
                <a:gd name="connsiteY20" fmla="*/ 519465 h 928619"/>
                <a:gd name="connsiteX21" fmla="*/ 1889190 w 2097924"/>
                <a:gd name="connsiteY21" fmla="*/ 665342 h 928619"/>
                <a:gd name="connsiteX22" fmla="*/ 1522334 w 2097924"/>
                <a:gd name="connsiteY22" fmla="*/ 856612 h 928619"/>
                <a:gd name="connsiteX23" fmla="*/ 1090286 w 2097924"/>
                <a:gd name="connsiteY23" fmla="*/ 928619 h 928619"/>
                <a:gd name="connsiteX24" fmla="*/ 658238 w 2097924"/>
                <a:gd name="connsiteY24" fmla="*/ 856612 h 928619"/>
                <a:gd name="connsiteX25" fmla="*/ 298198 w 2097924"/>
                <a:gd name="connsiteY25" fmla="*/ 712596 h 928619"/>
                <a:gd name="connsiteX26" fmla="*/ 46158 w 2097924"/>
                <a:gd name="connsiteY26" fmla="*/ 572834 h 928619"/>
                <a:gd name="connsiteX27" fmla="*/ 21252 w 2097924"/>
                <a:gd name="connsiteY27" fmla="*/ 394936 h 928619"/>
                <a:gd name="connsiteX0" fmla="*/ 21252 w 2099795"/>
                <a:gd name="connsiteY0" fmla="*/ 394936 h 928619"/>
                <a:gd name="connsiteX1" fmla="*/ 21252 w 2099795"/>
                <a:gd name="connsiteY1" fmla="*/ 327334 h 928619"/>
                <a:gd name="connsiteX2" fmla="*/ 31926 w 2099795"/>
                <a:gd name="connsiteY2" fmla="*/ 252617 h 928619"/>
                <a:gd name="connsiteX3" fmla="*/ 63948 w 2099795"/>
                <a:gd name="connsiteY3" fmla="*/ 174341 h 928619"/>
                <a:gd name="connsiteX4" fmla="*/ 106643 w 2099795"/>
                <a:gd name="connsiteY4" fmla="*/ 113855 h 928619"/>
                <a:gd name="connsiteX5" fmla="*/ 152897 w 2099795"/>
                <a:gd name="connsiteY5" fmla="*/ 74718 h 928619"/>
                <a:gd name="connsiteX6" fmla="*/ 209825 w 2099795"/>
                <a:gd name="connsiteY6" fmla="*/ 39138 h 928619"/>
                <a:gd name="connsiteX7" fmla="*/ 280984 w 2099795"/>
                <a:gd name="connsiteY7" fmla="*/ 10674 h 928619"/>
                <a:gd name="connsiteX8" fmla="*/ 369934 w 2099795"/>
                <a:gd name="connsiteY8" fmla="*/ 3558 h 928619"/>
                <a:gd name="connsiteX9" fmla="*/ 547832 w 2099795"/>
                <a:gd name="connsiteY9" fmla="*/ 0 h 928619"/>
                <a:gd name="connsiteX10" fmla="*/ 989022 w 2099795"/>
                <a:gd name="connsiteY10" fmla="*/ 0 h 928619"/>
                <a:gd name="connsiteX11" fmla="*/ 1415979 w 2099795"/>
                <a:gd name="connsiteY11" fmla="*/ 3558 h 928619"/>
                <a:gd name="connsiteX12" fmla="*/ 1732639 w 2099795"/>
                <a:gd name="connsiteY12" fmla="*/ 3558 h 928619"/>
                <a:gd name="connsiteX13" fmla="*/ 1828704 w 2099795"/>
                <a:gd name="connsiteY13" fmla="*/ 14232 h 928619"/>
                <a:gd name="connsiteX14" fmla="*/ 1910538 w 2099795"/>
                <a:gd name="connsiteY14" fmla="*/ 42696 h 928619"/>
                <a:gd name="connsiteX15" fmla="*/ 1981697 w 2099795"/>
                <a:gd name="connsiteY15" fmla="*/ 96066 h 928619"/>
                <a:gd name="connsiteX16" fmla="*/ 2031509 w 2099795"/>
                <a:gd name="connsiteY16" fmla="*/ 160109 h 928619"/>
                <a:gd name="connsiteX17" fmla="*/ 2063531 w 2099795"/>
                <a:gd name="connsiteY17" fmla="*/ 220595 h 928619"/>
                <a:gd name="connsiteX18" fmla="*/ 2088436 w 2099795"/>
                <a:gd name="connsiteY18" fmla="*/ 320218 h 928619"/>
                <a:gd name="connsiteX19" fmla="*/ 2091994 w 2099795"/>
                <a:gd name="connsiteY19" fmla="*/ 441189 h 928619"/>
                <a:gd name="connsiteX20" fmla="*/ 2052857 w 2099795"/>
                <a:gd name="connsiteY20" fmla="*/ 519465 h 928619"/>
                <a:gd name="connsiteX21" fmla="*/ 1810366 w 2099795"/>
                <a:gd name="connsiteY21" fmla="*/ 712596 h 928619"/>
                <a:gd name="connsiteX22" fmla="*/ 1522334 w 2099795"/>
                <a:gd name="connsiteY22" fmla="*/ 856612 h 928619"/>
                <a:gd name="connsiteX23" fmla="*/ 1090286 w 2099795"/>
                <a:gd name="connsiteY23" fmla="*/ 928619 h 928619"/>
                <a:gd name="connsiteX24" fmla="*/ 658238 w 2099795"/>
                <a:gd name="connsiteY24" fmla="*/ 856612 h 928619"/>
                <a:gd name="connsiteX25" fmla="*/ 298198 w 2099795"/>
                <a:gd name="connsiteY25" fmla="*/ 712596 h 928619"/>
                <a:gd name="connsiteX26" fmla="*/ 46158 w 2099795"/>
                <a:gd name="connsiteY26" fmla="*/ 572834 h 928619"/>
                <a:gd name="connsiteX27" fmla="*/ 21252 w 2099795"/>
                <a:gd name="connsiteY27" fmla="*/ 394936 h 92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99795" h="928619">
                  <a:moveTo>
                    <a:pt x="21252" y="394936"/>
                  </a:moveTo>
                  <a:cubicBezTo>
                    <a:pt x="17101" y="354019"/>
                    <a:pt x="19473" y="351054"/>
                    <a:pt x="21252" y="327334"/>
                  </a:cubicBezTo>
                  <a:cubicBezTo>
                    <a:pt x="23031" y="303614"/>
                    <a:pt x="24810" y="278116"/>
                    <a:pt x="31926" y="252617"/>
                  </a:cubicBezTo>
                  <a:cubicBezTo>
                    <a:pt x="39042" y="227118"/>
                    <a:pt x="51495" y="197468"/>
                    <a:pt x="63948" y="174341"/>
                  </a:cubicBezTo>
                  <a:cubicBezTo>
                    <a:pt x="76401" y="151214"/>
                    <a:pt x="91818" y="130459"/>
                    <a:pt x="106643" y="113855"/>
                  </a:cubicBezTo>
                  <a:cubicBezTo>
                    <a:pt x="121468" y="97251"/>
                    <a:pt x="135700" y="87171"/>
                    <a:pt x="152897" y="74718"/>
                  </a:cubicBezTo>
                  <a:cubicBezTo>
                    <a:pt x="170094" y="62265"/>
                    <a:pt x="188477" y="49812"/>
                    <a:pt x="209825" y="39138"/>
                  </a:cubicBezTo>
                  <a:cubicBezTo>
                    <a:pt x="231173" y="28464"/>
                    <a:pt x="254299" y="16604"/>
                    <a:pt x="280984" y="10674"/>
                  </a:cubicBezTo>
                  <a:cubicBezTo>
                    <a:pt x="307669" y="4744"/>
                    <a:pt x="325459" y="5337"/>
                    <a:pt x="369934" y="3558"/>
                  </a:cubicBezTo>
                  <a:cubicBezTo>
                    <a:pt x="414409" y="1779"/>
                    <a:pt x="547832" y="0"/>
                    <a:pt x="547832" y="0"/>
                  </a:cubicBezTo>
                  <a:lnTo>
                    <a:pt x="989022" y="0"/>
                  </a:lnTo>
                  <a:lnTo>
                    <a:pt x="1415979" y="3558"/>
                  </a:lnTo>
                  <a:lnTo>
                    <a:pt x="1732639" y="3558"/>
                  </a:lnTo>
                  <a:cubicBezTo>
                    <a:pt x="1801426" y="5337"/>
                    <a:pt x="1799054" y="7709"/>
                    <a:pt x="1828704" y="14232"/>
                  </a:cubicBezTo>
                  <a:cubicBezTo>
                    <a:pt x="1858354" y="20755"/>
                    <a:pt x="1885039" y="29057"/>
                    <a:pt x="1910538" y="42696"/>
                  </a:cubicBezTo>
                  <a:cubicBezTo>
                    <a:pt x="1936037" y="56335"/>
                    <a:pt x="1961535" y="76497"/>
                    <a:pt x="1981697" y="96066"/>
                  </a:cubicBezTo>
                  <a:cubicBezTo>
                    <a:pt x="2001859" y="115635"/>
                    <a:pt x="2017870" y="139354"/>
                    <a:pt x="2031509" y="160109"/>
                  </a:cubicBezTo>
                  <a:cubicBezTo>
                    <a:pt x="2045148" y="180864"/>
                    <a:pt x="2054043" y="193910"/>
                    <a:pt x="2063531" y="220595"/>
                  </a:cubicBezTo>
                  <a:cubicBezTo>
                    <a:pt x="2073019" y="247280"/>
                    <a:pt x="2083692" y="283452"/>
                    <a:pt x="2088436" y="320218"/>
                  </a:cubicBezTo>
                  <a:cubicBezTo>
                    <a:pt x="2093180" y="356984"/>
                    <a:pt x="2097924" y="407981"/>
                    <a:pt x="2091994" y="441189"/>
                  </a:cubicBezTo>
                  <a:cubicBezTo>
                    <a:pt x="2086064" y="474397"/>
                    <a:pt x="2099795" y="474231"/>
                    <a:pt x="2052857" y="519465"/>
                  </a:cubicBezTo>
                  <a:cubicBezTo>
                    <a:pt x="2005919" y="564699"/>
                    <a:pt x="1898787" y="656405"/>
                    <a:pt x="1810366" y="712596"/>
                  </a:cubicBezTo>
                  <a:cubicBezTo>
                    <a:pt x="1721946" y="768787"/>
                    <a:pt x="1642347" y="820608"/>
                    <a:pt x="1522334" y="856612"/>
                  </a:cubicBezTo>
                  <a:cubicBezTo>
                    <a:pt x="1402321" y="892616"/>
                    <a:pt x="1234302" y="928619"/>
                    <a:pt x="1090286" y="928619"/>
                  </a:cubicBezTo>
                  <a:cubicBezTo>
                    <a:pt x="946270" y="928619"/>
                    <a:pt x="790253" y="892616"/>
                    <a:pt x="658238" y="856612"/>
                  </a:cubicBezTo>
                  <a:cubicBezTo>
                    <a:pt x="526223" y="820608"/>
                    <a:pt x="400211" y="759892"/>
                    <a:pt x="298198" y="712596"/>
                  </a:cubicBezTo>
                  <a:cubicBezTo>
                    <a:pt x="196185" y="665300"/>
                    <a:pt x="92316" y="625777"/>
                    <a:pt x="46158" y="572834"/>
                  </a:cubicBezTo>
                  <a:cubicBezTo>
                    <a:pt x="0" y="519891"/>
                    <a:pt x="25403" y="435853"/>
                    <a:pt x="21252" y="394936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3" name="Groupe 22"/>
            <p:cNvGrpSpPr/>
            <p:nvPr/>
          </p:nvGrpSpPr>
          <p:grpSpPr>
            <a:xfrm>
              <a:off x="666000" y="4122000"/>
              <a:ext cx="806897" cy="755999"/>
              <a:chOff x="864000" y="180000"/>
              <a:chExt cx="7979850" cy="6475203"/>
            </a:xfrm>
            <a:effectLst>
              <a:outerShdw blurRad="25400" dist="12700" dir="2700000" sx="104000" sy="104000" algn="tl" rotWithShape="0">
                <a:prstClr val="black"/>
              </a:outerShdw>
            </a:effectLst>
          </p:grpSpPr>
          <p:sp>
            <p:nvSpPr>
              <p:cNvPr id="34" name="Forme libre 33"/>
              <p:cNvSpPr/>
              <p:nvPr/>
            </p:nvSpPr>
            <p:spPr>
              <a:xfrm>
                <a:off x="864000" y="3600000"/>
                <a:ext cx="4824537" cy="3055203"/>
              </a:xfrm>
              <a:custGeom>
                <a:avLst/>
                <a:gdLst>
                  <a:gd name="connsiteX0" fmla="*/ 0 w 2004695"/>
                  <a:gd name="connsiteY0" fmla="*/ 1517015 h 1517015"/>
                  <a:gd name="connsiteX1" fmla="*/ 41910 w 2004695"/>
                  <a:gd name="connsiteY1" fmla="*/ 1475105 h 1517015"/>
                  <a:gd name="connsiteX2" fmla="*/ 72390 w 2004695"/>
                  <a:gd name="connsiteY2" fmla="*/ 1490345 h 1517015"/>
                  <a:gd name="connsiteX3" fmla="*/ 106680 w 2004695"/>
                  <a:gd name="connsiteY3" fmla="*/ 1463675 h 1517015"/>
                  <a:gd name="connsiteX4" fmla="*/ 163830 w 2004695"/>
                  <a:gd name="connsiteY4" fmla="*/ 1288415 h 1517015"/>
                  <a:gd name="connsiteX5" fmla="*/ 209550 w 2004695"/>
                  <a:gd name="connsiteY5" fmla="*/ 1235075 h 1517015"/>
                  <a:gd name="connsiteX6" fmla="*/ 251460 w 2004695"/>
                  <a:gd name="connsiteY6" fmla="*/ 1311275 h 1517015"/>
                  <a:gd name="connsiteX7" fmla="*/ 278130 w 2004695"/>
                  <a:gd name="connsiteY7" fmla="*/ 1341755 h 1517015"/>
                  <a:gd name="connsiteX8" fmla="*/ 308610 w 2004695"/>
                  <a:gd name="connsiteY8" fmla="*/ 1349375 h 1517015"/>
                  <a:gd name="connsiteX9" fmla="*/ 342900 w 2004695"/>
                  <a:gd name="connsiteY9" fmla="*/ 1318895 h 1517015"/>
                  <a:gd name="connsiteX10" fmla="*/ 365760 w 2004695"/>
                  <a:gd name="connsiteY10" fmla="*/ 1246505 h 1517015"/>
                  <a:gd name="connsiteX11" fmla="*/ 377190 w 2004695"/>
                  <a:gd name="connsiteY11" fmla="*/ 1105535 h 1517015"/>
                  <a:gd name="connsiteX12" fmla="*/ 381000 w 2004695"/>
                  <a:gd name="connsiteY12" fmla="*/ 1025525 h 1517015"/>
                  <a:gd name="connsiteX13" fmla="*/ 400050 w 2004695"/>
                  <a:gd name="connsiteY13" fmla="*/ 991235 h 1517015"/>
                  <a:gd name="connsiteX14" fmla="*/ 430530 w 2004695"/>
                  <a:gd name="connsiteY14" fmla="*/ 1075055 h 1517015"/>
                  <a:gd name="connsiteX15" fmla="*/ 476250 w 2004695"/>
                  <a:gd name="connsiteY15" fmla="*/ 1212215 h 1517015"/>
                  <a:gd name="connsiteX16" fmla="*/ 533400 w 2004695"/>
                  <a:gd name="connsiteY16" fmla="*/ 1250315 h 1517015"/>
                  <a:gd name="connsiteX17" fmla="*/ 552450 w 2004695"/>
                  <a:gd name="connsiteY17" fmla="*/ 1276985 h 1517015"/>
                  <a:gd name="connsiteX18" fmla="*/ 590550 w 2004695"/>
                  <a:gd name="connsiteY18" fmla="*/ 1345565 h 1517015"/>
                  <a:gd name="connsiteX19" fmla="*/ 636270 w 2004695"/>
                  <a:gd name="connsiteY19" fmla="*/ 1402715 h 1517015"/>
                  <a:gd name="connsiteX20" fmla="*/ 704850 w 2004695"/>
                  <a:gd name="connsiteY20" fmla="*/ 1414145 h 1517015"/>
                  <a:gd name="connsiteX21" fmla="*/ 792480 w 2004695"/>
                  <a:gd name="connsiteY21" fmla="*/ 1364615 h 1517015"/>
                  <a:gd name="connsiteX22" fmla="*/ 838200 w 2004695"/>
                  <a:gd name="connsiteY22" fmla="*/ 1273175 h 1517015"/>
                  <a:gd name="connsiteX23" fmla="*/ 880110 w 2004695"/>
                  <a:gd name="connsiteY23" fmla="*/ 1181735 h 1517015"/>
                  <a:gd name="connsiteX24" fmla="*/ 944880 w 2004695"/>
                  <a:gd name="connsiteY24" fmla="*/ 1177925 h 1517015"/>
                  <a:gd name="connsiteX25" fmla="*/ 975360 w 2004695"/>
                  <a:gd name="connsiteY25" fmla="*/ 1200785 h 1517015"/>
                  <a:gd name="connsiteX26" fmla="*/ 994410 w 2004695"/>
                  <a:gd name="connsiteY26" fmla="*/ 1200785 h 1517015"/>
                  <a:gd name="connsiteX27" fmla="*/ 1024890 w 2004695"/>
                  <a:gd name="connsiteY27" fmla="*/ 1166495 h 1517015"/>
                  <a:gd name="connsiteX28" fmla="*/ 1062990 w 2004695"/>
                  <a:gd name="connsiteY28" fmla="*/ 998855 h 1517015"/>
                  <a:gd name="connsiteX29" fmla="*/ 1089660 w 2004695"/>
                  <a:gd name="connsiteY29" fmla="*/ 732155 h 1517015"/>
                  <a:gd name="connsiteX30" fmla="*/ 1104900 w 2004695"/>
                  <a:gd name="connsiteY30" fmla="*/ 427355 h 1517015"/>
                  <a:gd name="connsiteX31" fmla="*/ 1120140 w 2004695"/>
                  <a:gd name="connsiteY31" fmla="*/ 191135 h 1517015"/>
                  <a:gd name="connsiteX32" fmla="*/ 1150620 w 2004695"/>
                  <a:gd name="connsiteY32" fmla="*/ 15875 h 1517015"/>
                  <a:gd name="connsiteX33" fmla="*/ 1196340 w 2004695"/>
                  <a:gd name="connsiteY33" fmla="*/ 286385 h 1517015"/>
                  <a:gd name="connsiteX34" fmla="*/ 1264920 w 2004695"/>
                  <a:gd name="connsiteY34" fmla="*/ 854075 h 1517015"/>
                  <a:gd name="connsiteX35" fmla="*/ 1306830 w 2004695"/>
                  <a:gd name="connsiteY35" fmla="*/ 1094105 h 1517015"/>
                  <a:gd name="connsiteX36" fmla="*/ 1390650 w 2004695"/>
                  <a:gd name="connsiteY36" fmla="*/ 1246505 h 1517015"/>
                  <a:gd name="connsiteX37" fmla="*/ 1508760 w 2004695"/>
                  <a:gd name="connsiteY37" fmla="*/ 1337945 h 1517015"/>
                  <a:gd name="connsiteX38" fmla="*/ 1588770 w 2004695"/>
                  <a:gd name="connsiteY38" fmla="*/ 1364615 h 1517015"/>
                  <a:gd name="connsiteX39" fmla="*/ 1657350 w 2004695"/>
                  <a:gd name="connsiteY39" fmla="*/ 1318895 h 1517015"/>
                  <a:gd name="connsiteX40" fmla="*/ 1729740 w 2004695"/>
                  <a:gd name="connsiteY40" fmla="*/ 1189355 h 1517015"/>
                  <a:gd name="connsiteX41" fmla="*/ 1779270 w 2004695"/>
                  <a:gd name="connsiteY41" fmla="*/ 1033145 h 1517015"/>
                  <a:gd name="connsiteX42" fmla="*/ 1832610 w 2004695"/>
                  <a:gd name="connsiteY42" fmla="*/ 968375 h 1517015"/>
                  <a:gd name="connsiteX43" fmla="*/ 1885950 w 2004695"/>
                  <a:gd name="connsiteY43" fmla="*/ 1014095 h 1517015"/>
                  <a:gd name="connsiteX44" fmla="*/ 1939290 w 2004695"/>
                  <a:gd name="connsiteY44" fmla="*/ 1151255 h 1517015"/>
                  <a:gd name="connsiteX45" fmla="*/ 1981200 w 2004695"/>
                  <a:gd name="connsiteY45" fmla="*/ 1216025 h 1517015"/>
                  <a:gd name="connsiteX46" fmla="*/ 2000250 w 2004695"/>
                  <a:gd name="connsiteY46" fmla="*/ 1227455 h 1517015"/>
                  <a:gd name="connsiteX47" fmla="*/ 2004060 w 2004695"/>
                  <a:gd name="connsiteY47" fmla="*/ 1303655 h 1517015"/>
                  <a:gd name="connsiteX48" fmla="*/ 2004060 w 2004695"/>
                  <a:gd name="connsiteY48" fmla="*/ 1414145 h 1517015"/>
                  <a:gd name="connsiteX49" fmla="*/ 2000250 w 2004695"/>
                  <a:gd name="connsiteY49" fmla="*/ 1501775 h 1517015"/>
                  <a:gd name="connsiteX0" fmla="*/ 0 w 2004695"/>
                  <a:gd name="connsiteY0" fmla="*/ 1517015 h 1517015"/>
                  <a:gd name="connsiteX1" fmla="*/ 41910 w 2004695"/>
                  <a:gd name="connsiteY1" fmla="*/ 1475105 h 1517015"/>
                  <a:gd name="connsiteX2" fmla="*/ 72390 w 2004695"/>
                  <a:gd name="connsiteY2" fmla="*/ 1490345 h 1517015"/>
                  <a:gd name="connsiteX3" fmla="*/ 106680 w 2004695"/>
                  <a:gd name="connsiteY3" fmla="*/ 1463675 h 1517015"/>
                  <a:gd name="connsiteX4" fmla="*/ 163830 w 2004695"/>
                  <a:gd name="connsiteY4" fmla="*/ 1288415 h 1517015"/>
                  <a:gd name="connsiteX5" fmla="*/ 209550 w 2004695"/>
                  <a:gd name="connsiteY5" fmla="*/ 1235075 h 1517015"/>
                  <a:gd name="connsiteX6" fmla="*/ 251460 w 2004695"/>
                  <a:gd name="connsiteY6" fmla="*/ 1311275 h 1517015"/>
                  <a:gd name="connsiteX7" fmla="*/ 278130 w 2004695"/>
                  <a:gd name="connsiteY7" fmla="*/ 1341755 h 1517015"/>
                  <a:gd name="connsiteX8" fmla="*/ 308610 w 2004695"/>
                  <a:gd name="connsiteY8" fmla="*/ 1349375 h 1517015"/>
                  <a:gd name="connsiteX9" fmla="*/ 342900 w 2004695"/>
                  <a:gd name="connsiteY9" fmla="*/ 1318895 h 1517015"/>
                  <a:gd name="connsiteX10" fmla="*/ 365760 w 2004695"/>
                  <a:gd name="connsiteY10" fmla="*/ 1246505 h 1517015"/>
                  <a:gd name="connsiteX11" fmla="*/ 377190 w 2004695"/>
                  <a:gd name="connsiteY11" fmla="*/ 1105535 h 1517015"/>
                  <a:gd name="connsiteX12" fmla="*/ 381000 w 2004695"/>
                  <a:gd name="connsiteY12" fmla="*/ 1025525 h 1517015"/>
                  <a:gd name="connsiteX13" fmla="*/ 400050 w 2004695"/>
                  <a:gd name="connsiteY13" fmla="*/ 991235 h 1517015"/>
                  <a:gd name="connsiteX14" fmla="*/ 430530 w 2004695"/>
                  <a:gd name="connsiteY14" fmla="*/ 1075055 h 1517015"/>
                  <a:gd name="connsiteX15" fmla="*/ 476250 w 2004695"/>
                  <a:gd name="connsiteY15" fmla="*/ 1212215 h 1517015"/>
                  <a:gd name="connsiteX16" fmla="*/ 533400 w 2004695"/>
                  <a:gd name="connsiteY16" fmla="*/ 1250315 h 1517015"/>
                  <a:gd name="connsiteX17" fmla="*/ 552450 w 2004695"/>
                  <a:gd name="connsiteY17" fmla="*/ 1276985 h 1517015"/>
                  <a:gd name="connsiteX18" fmla="*/ 590550 w 2004695"/>
                  <a:gd name="connsiteY18" fmla="*/ 1345565 h 1517015"/>
                  <a:gd name="connsiteX19" fmla="*/ 636270 w 2004695"/>
                  <a:gd name="connsiteY19" fmla="*/ 1402715 h 1517015"/>
                  <a:gd name="connsiteX20" fmla="*/ 704850 w 2004695"/>
                  <a:gd name="connsiteY20" fmla="*/ 1414145 h 1517015"/>
                  <a:gd name="connsiteX21" fmla="*/ 792480 w 2004695"/>
                  <a:gd name="connsiteY21" fmla="*/ 1364615 h 1517015"/>
                  <a:gd name="connsiteX22" fmla="*/ 838200 w 2004695"/>
                  <a:gd name="connsiteY22" fmla="*/ 1273175 h 1517015"/>
                  <a:gd name="connsiteX23" fmla="*/ 880110 w 2004695"/>
                  <a:gd name="connsiteY23" fmla="*/ 1181735 h 1517015"/>
                  <a:gd name="connsiteX24" fmla="*/ 944880 w 2004695"/>
                  <a:gd name="connsiteY24" fmla="*/ 1177925 h 1517015"/>
                  <a:gd name="connsiteX25" fmla="*/ 975360 w 2004695"/>
                  <a:gd name="connsiteY25" fmla="*/ 1200785 h 1517015"/>
                  <a:gd name="connsiteX26" fmla="*/ 994410 w 2004695"/>
                  <a:gd name="connsiteY26" fmla="*/ 1200785 h 1517015"/>
                  <a:gd name="connsiteX27" fmla="*/ 1024890 w 2004695"/>
                  <a:gd name="connsiteY27" fmla="*/ 1166495 h 1517015"/>
                  <a:gd name="connsiteX28" fmla="*/ 1062990 w 2004695"/>
                  <a:gd name="connsiteY28" fmla="*/ 998855 h 1517015"/>
                  <a:gd name="connsiteX29" fmla="*/ 1089660 w 2004695"/>
                  <a:gd name="connsiteY29" fmla="*/ 732155 h 1517015"/>
                  <a:gd name="connsiteX30" fmla="*/ 1104900 w 2004695"/>
                  <a:gd name="connsiteY30" fmla="*/ 427355 h 1517015"/>
                  <a:gd name="connsiteX31" fmla="*/ 1120140 w 2004695"/>
                  <a:gd name="connsiteY31" fmla="*/ 191135 h 1517015"/>
                  <a:gd name="connsiteX32" fmla="*/ 1150620 w 2004695"/>
                  <a:gd name="connsiteY32" fmla="*/ 15875 h 1517015"/>
                  <a:gd name="connsiteX33" fmla="*/ 1196340 w 2004695"/>
                  <a:gd name="connsiteY33" fmla="*/ 286385 h 1517015"/>
                  <a:gd name="connsiteX34" fmla="*/ 1264920 w 2004695"/>
                  <a:gd name="connsiteY34" fmla="*/ 854075 h 1517015"/>
                  <a:gd name="connsiteX35" fmla="*/ 1306830 w 2004695"/>
                  <a:gd name="connsiteY35" fmla="*/ 1094105 h 1517015"/>
                  <a:gd name="connsiteX36" fmla="*/ 1390650 w 2004695"/>
                  <a:gd name="connsiteY36" fmla="*/ 1246505 h 1517015"/>
                  <a:gd name="connsiteX37" fmla="*/ 1508760 w 2004695"/>
                  <a:gd name="connsiteY37" fmla="*/ 1337945 h 1517015"/>
                  <a:gd name="connsiteX38" fmla="*/ 1588770 w 2004695"/>
                  <a:gd name="connsiteY38" fmla="*/ 1364615 h 1517015"/>
                  <a:gd name="connsiteX39" fmla="*/ 1657350 w 2004695"/>
                  <a:gd name="connsiteY39" fmla="*/ 1318895 h 1517015"/>
                  <a:gd name="connsiteX40" fmla="*/ 1729740 w 2004695"/>
                  <a:gd name="connsiteY40" fmla="*/ 1189355 h 1517015"/>
                  <a:gd name="connsiteX41" fmla="*/ 1779270 w 2004695"/>
                  <a:gd name="connsiteY41" fmla="*/ 1033145 h 1517015"/>
                  <a:gd name="connsiteX42" fmla="*/ 1832610 w 2004695"/>
                  <a:gd name="connsiteY42" fmla="*/ 968375 h 1517015"/>
                  <a:gd name="connsiteX43" fmla="*/ 1885950 w 2004695"/>
                  <a:gd name="connsiteY43" fmla="*/ 1014095 h 1517015"/>
                  <a:gd name="connsiteX44" fmla="*/ 1939290 w 2004695"/>
                  <a:gd name="connsiteY44" fmla="*/ 1151255 h 1517015"/>
                  <a:gd name="connsiteX45" fmla="*/ 1981200 w 2004695"/>
                  <a:gd name="connsiteY45" fmla="*/ 1216025 h 1517015"/>
                  <a:gd name="connsiteX46" fmla="*/ 2000250 w 2004695"/>
                  <a:gd name="connsiteY46" fmla="*/ 1227455 h 1517015"/>
                  <a:gd name="connsiteX47" fmla="*/ 2004060 w 2004695"/>
                  <a:gd name="connsiteY47" fmla="*/ 1303655 h 1517015"/>
                  <a:gd name="connsiteX48" fmla="*/ 2004060 w 2004695"/>
                  <a:gd name="connsiteY48" fmla="*/ 1414145 h 1517015"/>
                  <a:gd name="connsiteX0" fmla="*/ 0 w 2004060"/>
                  <a:gd name="connsiteY0" fmla="*/ 1517015 h 1517015"/>
                  <a:gd name="connsiteX1" fmla="*/ 41910 w 2004060"/>
                  <a:gd name="connsiteY1" fmla="*/ 1475105 h 1517015"/>
                  <a:gd name="connsiteX2" fmla="*/ 72390 w 2004060"/>
                  <a:gd name="connsiteY2" fmla="*/ 1490345 h 1517015"/>
                  <a:gd name="connsiteX3" fmla="*/ 106680 w 2004060"/>
                  <a:gd name="connsiteY3" fmla="*/ 1463675 h 1517015"/>
                  <a:gd name="connsiteX4" fmla="*/ 163830 w 2004060"/>
                  <a:gd name="connsiteY4" fmla="*/ 1288415 h 1517015"/>
                  <a:gd name="connsiteX5" fmla="*/ 209550 w 2004060"/>
                  <a:gd name="connsiteY5" fmla="*/ 1235075 h 1517015"/>
                  <a:gd name="connsiteX6" fmla="*/ 251460 w 2004060"/>
                  <a:gd name="connsiteY6" fmla="*/ 1311275 h 1517015"/>
                  <a:gd name="connsiteX7" fmla="*/ 278130 w 2004060"/>
                  <a:gd name="connsiteY7" fmla="*/ 1341755 h 1517015"/>
                  <a:gd name="connsiteX8" fmla="*/ 308610 w 2004060"/>
                  <a:gd name="connsiteY8" fmla="*/ 1349375 h 1517015"/>
                  <a:gd name="connsiteX9" fmla="*/ 342900 w 2004060"/>
                  <a:gd name="connsiteY9" fmla="*/ 1318895 h 1517015"/>
                  <a:gd name="connsiteX10" fmla="*/ 365760 w 2004060"/>
                  <a:gd name="connsiteY10" fmla="*/ 1246505 h 1517015"/>
                  <a:gd name="connsiteX11" fmla="*/ 377190 w 2004060"/>
                  <a:gd name="connsiteY11" fmla="*/ 1105535 h 1517015"/>
                  <a:gd name="connsiteX12" fmla="*/ 381000 w 2004060"/>
                  <a:gd name="connsiteY12" fmla="*/ 1025525 h 1517015"/>
                  <a:gd name="connsiteX13" fmla="*/ 400050 w 2004060"/>
                  <a:gd name="connsiteY13" fmla="*/ 991235 h 1517015"/>
                  <a:gd name="connsiteX14" fmla="*/ 430530 w 2004060"/>
                  <a:gd name="connsiteY14" fmla="*/ 1075055 h 1517015"/>
                  <a:gd name="connsiteX15" fmla="*/ 476250 w 2004060"/>
                  <a:gd name="connsiteY15" fmla="*/ 1212215 h 1517015"/>
                  <a:gd name="connsiteX16" fmla="*/ 533400 w 2004060"/>
                  <a:gd name="connsiteY16" fmla="*/ 1250315 h 1517015"/>
                  <a:gd name="connsiteX17" fmla="*/ 552450 w 2004060"/>
                  <a:gd name="connsiteY17" fmla="*/ 1276985 h 1517015"/>
                  <a:gd name="connsiteX18" fmla="*/ 590550 w 2004060"/>
                  <a:gd name="connsiteY18" fmla="*/ 1345565 h 1517015"/>
                  <a:gd name="connsiteX19" fmla="*/ 636270 w 2004060"/>
                  <a:gd name="connsiteY19" fmla="*/ 1402715 h 1517015"/>
                  <a:gd name="connsiteX20" fmla="*/ 704850 w 2004060"/>
                  <a:gd name="connsiteY20" fmla="*/ 1414145 h 1517015"/>
                  <a:gd name="connsiteX21" fmla="*/ 792480 w 2004060"/>
                  <a:gd name="connsiteY21" fmla="*/ 1364615 h 1517015"/>
                  <a:gd name="connsiteX22" fmla="*/ 838200 w 2004060"/>
                  <a:gd name="connsiteY22" fmla="*/ 1273175 h 1517015"/>
                  <a:gd name="connsiteX23" fmla="*/ 880110 w 2004060"/>
                  <a:gd name="connsiteY23" fmla="*/ 1181735 h 1517015"/>
                  <a:gd name="connsiteX24" fmla="*/ 944880 w 2004060"/>
                  <a:gd name="connsiteY24" fmla="*/ 1177925 h 1517015"/>
                  <a:gd name="connsiteX25" fmla="*/ 975360 w 2004060"/>
                  <a:gd name="connsiteY25" fmla="*/ 1200785 h 1517015"/>
                  <a:gd name="connsiteX26" fmla="*/ 994410 w 2004060"/>
                  <a:gd name="connsiteY26" fmla="*/ 1200785 h 1517015"/>
                  <a:gd name="connsiteX27" fmla="*/ 1024890 w 2004060"/>
                  <a:gd name="connsiteY27" fmla="*/ 1166495 h 1517015"/>
                  <a:gd name="connsiteX28" fmla="*/ 1062990 w 2004060"/>
                  <a:gd name="connsiteY28" fmla="*/ 998855 h 1517015"/>
                  <a:gd name="connsiteX29" fmla="*/ 1089660 w 2004060"/>
                  <a:gd name="connsiteY29" fmla="*/ 732155 h 1517015"/>
                  <a:gd name="connsiteX30" fmla="*/ 1104900 w 2004060"/>
                  <a:gd name="connsiteY30" fmla="*/ 427355 h 1517015"/>
                  <a:gd name="connsiteX31" fmla="*/ 1120140 w 2004060"/>
                  <a:gd name="connsiteY31" fmla="*/ 191135 h 1517015"/>
                  <a:gd name="connsiteX32" fmla="*/ 1150620 w 2004060"/>
                  <a:gd name="connsiteY32" fmla="*/ 15875 h 1517015"/>
                  <a:gd name="connsiteX33" fmla="*/ 1196340 w 2004060"/>
                  <a:gd name="connsiteY33" fmla="*/ 286385 h 1517015"/>
                  <a:gd name="connsiteX34" fmla="*/ 1264920 w 2004060"/>
                  <a:gd name="connsiteY34" fmla="*/ 854075 h 1517015"/>
                  <a:gd name="connsiteX35" fmla="*/ 1306830 w 2004060"/>
                  <a:gd name="connsiteY35" fmla="*/ 1094105 h 1517015"/>
                  <a:gd name="connsiteX36" fmla="*/ 1390650 w 2004060"/>
                  <a:gd name="connsiteY36" fmla="*/ 1246505 h 1517015"/>
                  <a:gd name="connsiteX37" fmla="*/ 1508760 w 2004060"/>
                  <a:gd name="connsiteY37" fmla="*/ 1337945 h 1517015"/>
                  <a:gd name="connsiteX38" fmla="*/ 1588770 w 2004060"/>
                  <a:gd name="connsiteY38" fmla="*/ 1364615 h 1517015"/>
                  <a:gd name="connsiteX39" fmla="*/ 1657350 w 2004060"/>
                  <a:gd name="connsiteY39" fmla="*/ 1318895 h 1517015"/>
                  <a:gd name="connsiteX40" fmla="*/ 1729740 w 2004060"/>
                  <a:gd name="connsiteY40" fmla="*/ 1189355 h 1517015"/>
                  <a:gd name="connsiteX41" fmla="*/ 1779270 w 2004060"/>
                  <a:gd name="connsiteY41" fmla="*/ 1033145 h 1517015"/>
                  <a:gd name="connsiteX42" fmla="*/ 1832610 w 2004060"/>
                  <a:gd name="connsiteY42" fmla="*/ 968375 h 1517015"/>
                  <a:gd name="connsiteX43" fmla="*/ 1885950 w 2004060"/>
                  <a:gd name="connsiteY43" fmla="*/ 1014095 h 1517015"/>
                  <a:gd name="connsiteX44" fmla="*/ 1939290 w 2004060"/>
                  <a:gd name="connsiteY44" fmla="*/ 1151255 h 1517015"/>
                  <a:gd name="connsiteX45" fmla="*/ 1981200 w 2004060"/>
                  <a:gd name="connsiteY45" fmla="*/ 1216025 h 1517015"/>
                  <a:gd name="connsiteX46" fmla="*/ 2000250 w 2004060"/>
                  <a:gd name="connsiteY46" fmla="*/ 1227455 h 1517015"/>
                  <a:gd name="connsiteX47" fmla="*/ 2004060 w 2004060"/>
                  <a:gd name="connsiteY47" fmla="*/ 1303655 h 1517015"/>
                  <a:gd name="connsiteX0" fmla="*/ 0 w 2000250"/>
                  <a:gd name="connsiteY0" fmla="*/ 1517015 h 1517015"/>
                  <a:gd name="connsiteX1" fmla="*/ 41910 w 2000250"/>
                  <a:gd name="connsiteY1" fmla="*/ 1475105 h 1517015"/>
                  <a:gd name="connsiteX2" fmla="*/ 72390 w 2000250"/>
                  <a:gd name="connsiteY2" fmla="*/ 1490345 h 1517015"/>
                  <a:gd name="connsiteX3" fmla="*/ 106680 w 2000250"/>
                  <a:gd name="connsiteY3" fmla="*/ 1463675 h 1517015"/>
                  <a:gd name="connsiteX4" fmla="*/ 163830 w 2000250"/>
                  <a:gd name="connsiteY4" fmla="*/ 1288415 h 1517015"/>
                  <a:gd name="connsiteX5" fmla="*/ 209550 w 2000250"/>
                  <a:gd name="connsiteY5" fmla="*/ 1235075 h 1517015"/>
                  <a:gd name="connsiteX6" fmla="*/ 251460 w 2000250"/>
                  <a:gd name="connsiteY6" fmla="*/ 1311275 h 1517015"/>
                  <a:gd name="connsiteX7" fmla="*/ 278130 w 2000250"/>
                  <a:gd name="connsiteY7" fmla="*/ 1341755 h 1517015"/>
                  <a:gd name="connsiteX8" fmla="*/ 308610 w 2000250"/>
                  <a:gd name="connsiteY8" fmla="*/ 1349375 h 1517015"/>
                  <a:gd name="connsiteX9" fmla="*/ 342900 w 2000250"/>
                  <a:gd name="connsiteY9" fmla="*/ 1318895 h 1517015"/>
                  <a:gd name="connsiteX10" fmla="*/ 365760 w 2000250"/>
                  <a:gd name="connsiteY10" fmla="*/ 1246505 h 1517015"/>
                  <a:gd name="connsiteX11" fmla="*/ 377190 w 2000250"/>
                  <a:gd name="connsiteY11" fmla="*/ 1105535 h 1517015"/>
                  <a:gd name="connsiteX12" fmla="*/ 381000 w 2000250"/>
                  <a:gd name="connsiteY12" fmla="*/ 1025525 h 1517015"/>
                  <a:gd name="connsiteX13" fmla="*/ 400050 w 2000250"/>
                  <a:gd name="connsiteY13" fmla="*/ 991235 h 1517015"/>
                  <a:gd name="connsiteX14" fmla="*/ 430530 w 2000250"/>
                  <a:gd name="connsiteY14" fmla="*/ 1075055 h 1517015"/>
                  <a:gd name="connsiteX15" fmla="*/ 476250 w 2000250"/>
                  <a:gd name="connsiteY15" fmla="*/ 1212215 h 1517015"/>
                  <a:gd name="connsiteX16" fmla="*/ 533400 w 2000250"/>
                  <a:gd name="connsiteY16" fmla="*/ 1250315 h 1517015"/>
                  <a:gd name="connsiteX17" fmla="*/ 552450 w 2000250"/>
                  <a:gd name="connsiteY17" fmla="*/ 1276985 h 1517015"/>
                  <a:gd name="connsiteX18" fmla="*/ 590550 w 2000250"/>
                  <a:gd name="connsiteY18" fmla="*/ 1345565 h 1517015"/>
                  <a:gd name="connsiteX19" fmla="*/ 636270 w 2000250"/>
                  <a:gd name="connsiteY19" fmla="*/ 1402715 h 1517015"/>
                  <a:gd name="connsiteX20" fmla="*/ 704850 w 2000250"/>
                  <a:gd name="connsiteY20" fmla="*/ 1414145 h 1517015"/>
                  <a:gd name="connsiteX21" fmla="*/ 792480 w 2000250"/>
                  <a:gd name="connsiteY21" fmla="*/ 1364615 h 1517015"/>
                  <a:gd name="connsiteX22" fmla="*/ 838200 w 2000250"/>
                  <a:gd name="connsiteY22" fmla="*/ 1273175 h 1517015"/>
                  <a:gd name="connsiteX23" fmla="*/ 880110 w 2000250"/>
                  <a:gd name="connsiteY23" fmla="*/ 1181735 h 1517015"/>
                  <a:gd name="connsiteX24" fmla="*/ 944880 w 2000250"/>
                  <a:gd name="connsiteY24" fmla="*/ 1177925 h 1517015"/>
                  <a:gd name="connsiteX25" fmla="*/ 975360 w 2000250"/>
                  <a:gd name="connsiteY25" fmla="*/ 1200785 h 1517015"/>
                  <a:gd name="connsiteX26" fmla="*/ 994410 w 2000250"/>
                  <a:gd name="connsiteY26" fmla="*/ 1200785 h 1517015"/>
                  <a:gd name="connsiteX27" fmla="*/ 1024890 w 2000250"/>
                  <a:gd name="connsiteY27" fmla="*/ 1166495 h 1517015"/>
                  <a:gd name="connsiteX28" fmla="*/ 1062990 w 2000250"/>
                  <a:gd name="connsiteY28" fmla="*/ 998855 h 1517015"/>
                  <a:gd name="connsiteX29" fmla="*/ 1089660 w 2000250"/>
                  <a:gd name="connsiteY29" fmla="*/ 732155 h 1517015"/>
                  <a:gd name="connsiteX30" fmla="*/ 1104900 w 2000250"/>
                  <a:gd name="connsiteY30" fmla="*/ 427355 h 1517015"/>
                  <a:gd name="connsiteX31" fmla="*/ 1120140 w 2000250"/>
                  <a:gd name="connsiteY31" fmla="*/ 191135 h 1517015"/>
                  <a:gd name="connsiteX32" fmla="*/ 1150620 w 2000250"/>
                  <a:gd name="connsiteY32" fmla="*/ 15875 h 1517015"/>
                  <a:gd name="connsiteX33" fmla="*/ 1196340 w 2000250"/>
                  <a:gd name="connsiteY33" fmla="*/ 286385 h 1517015"/>
                  <a:gd name="connsiteX34" fmla="*/ 1264920 w 2000250"/>
                  <a:gd name="connsiteY34" fmla="*/ 854075 h 1517015"/>
                  <a:gd name="connsiteX35" fmla="*/ 1306830 w 2000250"/>
                  <a:gd name="connsiteY35" fmla="*/ 1094105 h 1517015"/>
                  <a:gd name="connsiteX36" fmla="*/ 1390650 w 2000250"/>
                  <a:gd name="connsiteY36" fmla="*/ 1246505 h 1517015"/>
                  <a:gd name="connsiteX37" fmla="*/ 1508760 w 2000250"/>
                  <a:gd name="connsiteY37" fmla="*/ 1337945 h 1517015"/>
                  <a:gd name="connsiteX38" fmla="*/ 1588770 w 2000250"/>
                  <a:gd name="connsiteY38" fmla="*/ 1364615 h 1517015"/>
                  <a:gd name="connsiteX39" fmla="*/ 1657350 w 2000250"/>
                  <a:gd name="connsiteY39" fmla="*/ 1318895 h 1517015"/>
                  <a:gd name="connsiteX40" fmla="*/ 1729740 w 2000250"/>
                  <a:gd name="connsiteY40" fmla="*/ 1189355 h 1517015"/>
                  <a:gd name="connsiteX41" fmla="*/ 1779270 w 2000250"/>
                  <a:gd name="connsiteY41" fmla="*/ 1033145 h 1517015"/>
                  <a:gd name="connsiteX42" fmla="*/ 1832610 w 2000250"/>
                  <a:gd name="connsiteY42" fmla="*/ 968375 h 1517015"/>
                  <a:gd name="connsiteX43" fmla="*/ 1885950 w 2000250"/>
                  <a:gd name="connsiteY43" fmla="*/ 1014095 h 1517015"/>
                  <a:gd name="connsiteX44" fmla="*/ 1939290 w 2000250"/>
                  <a:gd name="connsiteY44" fmla="*/ 1151255 h 1517015"/>
                  <a:gd name="connsiteX45" fmla="*/ 1981200 w 2000250"/>
                  <a:gd name="connsiteY45" fmla="*/ 1216025 h 1517015"/>
                  <a:gd name="connsiteX46" fmla="*/ 2000250 w 2000250"/>
                  <a:gd name="connsiteY46" fmla="*/ 1227455 h 1517015"/>
                  <a:gd name="connsiteX0" fmla="*/ 0 w 1981200"/>
                  <a:gd name="connsiteY0" fmla="*/ 1517015 h 1517015"/>
                  <a:gd name="connsiteX1" fmla="*/ 41910 w 1981200"/>
                  <a:gd name="connsiteY1" fmla="*/ 1475105 h 1517015"/>
                  <a:gd name="connsiteX2" fmla="*/ 72390 w 1981200"/>
                  <a:gd name="connsiteY2" fmla="*/ 1490345 h 1517015"/>
                  <a:gd name="connsiteX3" fmla="*/ 106680 w 1981200"/>
                  <a:gd name="connsiteY3" fmla="*/ 1463675 h 1517015"/>
                  <a:gd name="connsiteX4" fmla="*/ 163830 w 1981200"/>
                  <a:gd name="connsiteY4" fmla="*/ 1288415 h 1517015"/>
                  <a:gd name="connsiteX5" fmla="*/ 209550 w 1981200"/>
                  <a:gd name="connsiteY5" fmla="*/ 1235075 h 1517015"/>
                  <a:gd name="connsiteX6" fmla="*/ 251460 w 1981200"/>
                  <a:gd name="connsiteY6" fmla="*/ 1311275 h 1517015"/>
                  <a:gd name="connsiteX7" fmla="*/ 278130 w 1981200"/>
                  <a:gd name="connsiteY7" fmla="*/ 1341755 h 1517015"/>
                  <a:gd name="connsiteX8" fmla="*/ 308610 w 1981200"/>
                  <a:gd name="connsiteY8" fmla="*/ 1349375 h 1517015"/>
                  <a:gd name="connsiteX9" fmla="*/ 342900 w 1981200"/>
                  <a:gd name="connsiteY9" fmla="*/ 1318895 h 1517015"/>
                  <a:gd name="connsiteX10" fmla="*/ 365760 w 1981200"/>
                  <a:gd name="connsiteY10" fmla="*/ 1246505 h 1517015"/>
                  <a:gd name="connsiteX11" fmla="*/ 377190 w 1981200"/>
                  <a:gd name="connsiteY11" fmla="*/ 1105535 h 1517015"/>
                  <a:gd name="connsiteX12" fmla="*/ 381000 w 1981200"/>
                  <a:gd name="connsiteY12" fmla="*/ 1025525 h 1517015"/>
                  <a:gd name="connsiteX13" fmla="*/ 400050 w 1981200"/>
                  <a:gd name="connsiteY13" fmla="*/ 991235 h 1517015"/>
                  <a:gd name="connsiteX14" fmla="*/ 430530 w 1981200"/>
                  <a:gd name="connsiteY14" fmla="*/ 1075055 h 1517015"/>
                  <a:gd name="connsiteX15" fmla="*/ 476250 w 1981200"/>
                  <a:gd name="connsiteY15" fmla="*/ 1212215 h 1517015"/>
                  <a:gd name="connsiteX16" fmla="*/ 533400 w 1981200"/>
                  <a:gd name="connsiteY16" fmla="*/ 1250315 h 1517015"/>
                  <a:gd name="connsiteX17" fmla="*/ 552450 w 1981200"/>
                  <a:gd name="connsiteY17" fmla="*/ 1276985 h 1517015"/>
                  <a:gd name="connsiteX18" fmla="*/ 590550 w 1981200"/>
                  <a:gd name="connsiteY18" fmla="*/ 1345565 h 1517015"/>
                  <a:gd name="connsiteX19" fmla="*/ 636270 w 1981200"/>
                  <a:gd name="connsiteY19" fmla="*/ 1402715 h 1517015"/>
                  <a:gd name="connsiteX20" fmla="*/ 704850 w 1981200"/>
                  <a:gd name="connsiteY20" fmla="*/ 1414145 h 1517015"/>
                  <a:gd name="connsiteX21" fmla="*/ 792480 w 1981200"/>
                  <a:gd name="connsiteY21" fmla="*/ 1364615 h 1517015"/>
                  <a:gd name="connsiteX22" fmla="*/ 838200 w 1981200"/>
                  <a:gd name="connsiteY22" fmla="*/ 1273175 h 1517015"/>
                  <a:gd name="connsiteX23" fmla="*/ 880110 w 1981200"/>
                  <a:gd name="connsiteY23" fmla="*/ 1181735 h 1517015"/>
                  <a:gd name="connsiteX24" fmla="*/ 944880 w 1981200"/>
                  <a:gd name="connsiteY24" fmla="*/ 1177925 h 1517015"/>
                  <a:gd name="connsiteX25" fmla="*/ 975360 w 1981200"/>
                  <a:gd name="connsiteY25" fmla="*/ 1200785 h 1517015"/>
                  <a:gd name="connsiteX26" fmla="*/ 994410 w 1981200"/>
                  <a:gd name="connsiteY26" fmla="*/ 1200785 h 1517015"/>
                  <a:gd name="connsiteX27" fmla="*/ 1024890 w 1981200"/>
                  <a:gd name="connsiteY27" fmla="*/ 1166495 h 1517015"/>
                  <a:gd name="connsiteX28" fmla="*/ 1062990 w 1981200"/>
                  <a:gd name="connsiteY28" fmla="*/ 998855 h 1517015"/>
                  <a:gd name="connsiteX29" fmla="*/ 1089660 w 1981200"/>
                  <a:gd name="connsiteY29" fmla="*/ 732155 h 1517015"/>
                  <a:gd name="connsiteX30" fmla="*/ 1104900 w 1981200"/>
                  <a:gd name="connsiteY30" fmla="*/ 427355 h 1517015"/>
                  <a:gd name="connsiteX31" fmla="*/ 1120140 w 1981200"/>
                  <a:gd name="connsiteY31" fmla="*/ 191135 h 1517015"/>
                  <a:gd name="connsiteX32" fmla="*/ 1150620 w 1981200"/>
                  <a:gd name="connsiteY32" fmla="*/ 15875 h 1517015"/>
                  <a:gd name="connsiteX33" fmla="*/ 1196340 w 1981200"/>
                  <a:gd name="connsiteY33" fmla="*/ 286385 h 1517015"/>
                  <a:gd name="connsiteX34" fmla="*/ 1264920 w 1981200"/>
                  <a:gd name="connsiteY34" fmla="*/ 854075 h 1517015"/>
                  <a:gd name="connsiteX35" fmla="*/ 1306830 w 1981200"/>
                  <a:gd name="connsiteY35" fmla="*/ 1094105 h 1517015"/>
                  <a:gd name="connsiteX36" fmla="*/ 1390650 w 1981200"/>
                  <a:gd name="connsiteY36" fmla="*/ 1246505 h 1517015"/>
                  <a:gd name="connsiteX37" fmla="*/ 1508760 w 1981200"/>
                  <a:gd name="connsiteY37" fmla="*/ 1337945 h 1517015"/>
                  <a:gd name="connsiteX38" fmla="*/ 1588770 w 1981200"/>
                  <a:gd name="connsiteY38" fmla="*/ 1364615 h 1517015"/>
                  <a:gd name="connsiteX39" fmla="*/ 1657350 w 1981200"/>
                  <a:gd name="connsiteY39" fmla="*/ 1318895 h 1517015"/>
                  <a:gd name="connsiteX40" fmla="*/ 1729740 w 1981200"/>
                  <a:gd name="connsiteY40" fmla="*/ 1189355 h 1517015"/>
                  <a:gd name="connsiteX41" fmla="*/ 1779270 w 1981200"/>
                  <a:gd name="connsiteY41" fmla="*/ 1033145 h 1517015"/>
                  <a:gd name="connsiteX42" fmla="*/ 1832610 w 1981200"/>
                  <a:gd name="connsiteY42" fmla="*/ 968375 h 1517015"/>
                  <a:gd name="connsiteX43" fmla="*/ 1885950 w 1981200"/>
                  <a:gd name="connsiteY43" fmla="*/ 1014095 h 1517015"/>
                  <a:gd name="connsiteX44" fmla="*/ 1939290 w 1981200"/>
                  <a:gd name="connsiteY44" fmla="*/ 1151255 h 1517015"/>
                  <a:gd name="connsiteX45" fmla="*/ 1981200 w 1981200"/>
                  <a:gd name="connsiteY45" fmla="*/ 1216025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005209" h="1517015">
                    <a:moveTo>
                      <a:pt x="0" y="1517015"/>
                    </a:moveTo>
                    <a:cubicBezTo>
                      <a:pt x="14922" y="1498282"/>
                      <a:pt x="29845" y="1479550"/>
                      <a:pt x="41910" y="1475105"/>
                    </a:cubicBezTo>
                    <a:cubicBezTo>
                      <a:pt x="53975" y="1470660"/>
                      <a:pt x="61595" y="1492250"/>
                      <a:pt x="72390" y="1490345"/>
                    </a:cubicBezTo>
                    <a:cubicBezTo>
                      <a:pt x="83185" y="1488440"/>
                      <a:pt x="91440" y="1497330"/>
                      <a:pt x="106680" y="1463675"/>
                    </a:cubicBezTo>
                    <a:cubicBezTo>
                      <a:pt x="121920" y="1430020"/>
                      <a:pt x="146685" y="1326515"/>
                      <a:pt x="163830" y="1288415"/>
                    </a:cubicBezTo>
                    <a:cubicBezTo>
                      <a:pt x="180975" y="1250315"/>
                      <a:pt x="194945" y="1231265"/>
                      <a:pt x="209550" y="1235075"/>
                    </a:cubicBezTo>
                    <a:cubicBezTo>
                      <a:pt x="224155" y="1238885"/>
                      <a:pt x="240030" y="1293495"/>
                      <a:pt x="251460" y="1311275"/>
                    </a:cubicBezTo>
                    <a:cubicBezTo>
                      <a:pt x="262890" y="1329055"/>
                      <a:pt x="268605" y="1335405"/>
                      <a:pt x="278130" y="1341755"/>
                    </a:cubicBezTo>
                    <a:cubicBezTo>
                      <a:pt x="287655" y="1348105"/>
                      <a:pt x="297815" y="1353185"/>
                      <a:pt x="308610" y="1349375"/>
                    </a:cubicBezTo>
                    <a:cubicBezTo>
                      <a:pt x="319405" y="1345565"/>
                      <a:pt x="333375" y="1336040"/>
                      <a:pt x="342900" y="1318895"/>
                    </a:cubicBezTo>
                    <a:cubicBezTo>
                      <a:pt x="352425" y="1301750"/>
                      <a:pt x="360045" y="1282065"/>
                      <a:pt x="365760" y="1246505"/>
                    </a:cubicBezTo>
                    <a:cubicBezTo>
                      <a:pt x="371475" y="1210945"/>
                      <a:pt x="374650" y="1142365"/>
                      <a:pt x="377190" y="1105535"/>
                    </a:cubicBezTo>
                    <a:cubicBezTo>
                      <a:pt x="379730" y="1068705"/>
                      <a:pt x="377190" y="1044575"/>
                      <a:pt x="381000" y="1025525"/>
                    </a:cubicBezTo>
                    <a:cubicBezTo>
                      <a:pt x="384810" y="1006475"/>
                      <a:pt x="391795" y="982980"/>
                      <a:pt x="400050" y="991235"/>
                    </a:cubicBezTo>
                    <a:cubicBezTo>
                      <a:pt x="408305" y="999490"/>
                      <a:pt x="417830" y="1038225"/>
                      <a:pt x="430530" y="1075055"/>
                    </a:cubicBezTo>
                    <a:cubicBezTo>
                      <a:pt x="443230" y="1111885"/>
                      <a:pt x="459105" y="1183005"/>
                      <a:pt x="476250" y="1212215"/>
                    </a:cubicBezTo>
                    <a:cubicBezTo>
                      <a:pt x="493395" y="1241425"/>
                      <a:pt x="520700" y="1239520"/>
                      <a:pt x="533400" y="1250315"/>
                    </a:cubicBezTo>
                    <a:cubicBezTo>
                      <a:pt x="546100" y="1261110"/>
                      <a:pt x="542925" y="1261110"/>
                      <a:pt x="552450" y="1276985"/>
                    </a:cubicBezTo>
                    <a:cubicBezTo>
                      <a:pt x="561975" y="1292860"/>
                      <a:pt x="576580" y="1324610"/>
                      <a:pt x="590550" y="1345565"/>
                    </a:cubicBezTo>
                    <a:cubicBezTo>
                      <a:pt x="604520" y="1366520"/>
                      <a:pt x="617220" y="1391285"/>
                      <a:pt x="636270" y="1402715"/>
                    </a:cubicBezTo>
                    <a:cubicBezTo>
                      <a:pt x="655320" y="1414145"/>
                      <a:pt x="678815" y="1420495"/>
                      <a:pt x="704850" y="1414145"/>
                    </a:cubicBezTo>
                    <a:cubicBezTo>
                      <a:pt x="730885" y="1407795"/>
                      <a:pt x="770255" y="1388110"/>
                      <a:pt x="792480" y="1364615"/>
                    </a:cubicBezTo>
                    <a:cubicBezTo>
                      <a:pt x="814705" y="1341120"/>
                      <a:pt x="823595" y="1303655"/>
                      <a:pt x="838200" y="1273175"/>
                    </a:cubicBezTo>
                    <a:cubicBezTo>
                      <a:pt x="852805" y="1242695"/>
                      <a:pt x="862330" y="1197610"/>
                      <a:pt x="880110" y="1181735"/>
                    </a:cubicBezTo>
                    <a:cubicBezTo>
                      <a:pt x="897890" y="1165860"/>
                      <a:pt x="929005" y="1174750"/>
                      <a:pt x="944880" y="1177925"/>
                    </a:cubicBezTo>
                    <a:cubicBezTo>
                      <a:pt x="960755" y="1181100"/>
                      <a:pt x="967105" y="1196975"/>
                      <a:pt x="975360" y="1200785"/>
                    </a:cubicBezTo>
                    <a:cubicBezTo>
                      <a:pt x="983615" y="1204595"/>
                      <a:pt x="986155" y="1206500"/>
                      <a:pt x="994410" y="1200785"/>
                    </a:cubicBezTo>
                    <a:cubicBezTo>
                      <a:pt x="1002665" y="1195070"/>
                      <a:pt x="1013460" y="1200150"/>
                      <a:pt x="1024890" y="1166495"/>
                    </a:cubicBezTo>
                    <a:cubicBezTo>
                      <a:pt x="1036320" y="1132840"/>
                      <a:pt x="1052195" y="1071245"/>
                      <a:pt x="1062990" y="998855"/>
                    </a:cubicBezTo>
                    <a:cubicBezTo>
                      <a:pt x="1073785" y="926465"/>
                      <a:pt x="1082675" y="827405"/>
                      <a:pt x="1089660" y="732155"/>
                    </a:cubicBezTo>
                    <a:cubicBezTo>
                      <a:pt x="1096645" y="636905"/>
                      <a:pt x="1099820" y="517525"/>
                      <a:pt x="1104900" y="427355"/>
                    </a:cubicBezTo>
                    <a:cubicBezTo>
                      <a:pt x="1109980" y="337185"/>
                      <a:pt x="1112520" y="259715"/>
                      <a:pt x="1120140" y="191135"/>
                    </a:cubicBezTo>
                    <a:cubicBezTo>
                      <a:pt x="1127760" y="122555"/>
                      <a:pt x="1137920" y="0"/>
                      <a:pt x="1150620" y="15875"/>
                    </a:cubicBezTo>
                    <a:cubicBezTo>
                      <a:pt x="1163320" y="31750"/>
                      <a:pt x="1177290" y="146685"/>
                      <a:pt x="1196340" y="286385"/>
                    </a:cubicBezTo>
                    <a:cubicBezTo>
                      <a:pt x="1215390" y="426085"/>
                      <a:pt x="1246505" y="719455"/>
                      <a:pt x="1264920" y="854075"/>
                    </a:cubicBezTo>
                    <a:cubicBezTo>
                      <a:pt x="1283335" y="988695"/>
                      <a:pt x="1285875" y="1028700"/>
                      <a:pt x="1306830" y="1094105"/>
                    </a:cubicBezTo>
                    <a:cubicBezTo>
                      <a:pt x="1327785" y="1159510"/>
                      <a:pt x="1356995" y="1205865"/>
                      <a:pt x="1390650" y="1246505"/>
                    </a:cubicBezTo>
                    <a:cubicBezTo>
                      <a:pt x="1424305" y="1287145"/>
                      <a:pt x="1475740" y="1318260"/>
                      <a:pt x="1508760" y="1337945"/>
                    </a:cubicBezTo>
                    <a:cubicBezTo>
                      <a:pt x="1541780" y="1357630"/>
                      <a:pt x="1564005" y="1367790"/>
                      <a:pt x="1588770" y="1364615"/>
                    </a:cubicBezTo>
                    <a:cubicBezTo>
                      <a:pt x="1613535" y="1361440"/>
                      <a:pt x="1633855" y="1348105"/>
                      <a:pt x="1657350" y="1318895"/>
                    </a:cubicBezTo>
                    <a:cubicBezTo>
                      <a:pt x="1680845" y="1289685"/>
                      <a:pt x="1709420" y="1236980"/>
                      <a:pt x="1729740" y="1189355"/>
                    </a:cubicBezTo>
                    <a:cubicBezTo>
                      <a:pt x="1750060" y="1141730"/>
                      <a:pt x="1762125" y="1069975"/>
                      <a:pt x="1779270" y="1033145"/>
                    </a:cubicBezTo>
                    <a:cubicBezTo>
                      <a:pt x="1796415" y="996315"/>
                      <a:pt x="1814830" y="971550"/>
                      <a:pt x="1832610" y="968375"/>
                    </a:cubicBezTo>
                    <a:cubicBezTo>
                      <a:pt x="1850390" y="965200"/>
                      <a:pt x="1869682" y="987033"/>
                      <a:pt x="1885950" y="1014095"/>
                    </a:cubicBezTo>
                    <a:cubicBezTo>
                      <a:pt x="1902218" y="1041157"/>
                      <a:pt x="1909532" y="1086288"/>
                      <a:pt x="1930216" y="1130745"/>
                    </a:cubicBezTo>
                    <a:cubicBezTo>
                      <a:pt x="1946663" y="1167608"/>
                      <a:pt x="1949480" y="1227589"/>
                      <a:pt x="2005209" y="1230980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5" name="Forme libre 34"/>
              <p:cNvSpPr/>
              <p:nvPr/>
            </p:nvSpPr>
            <p:spPr>
              <a:xfrm>
                <a:off x="5659918" y="5880082"/>
                <a:ext cx="459200" cy="402221"/>
              </a:xfrm>
              <a:custGeom>
                <a:avLst/>
                <a:gdLst>
                  <a:gd name="connsiteX0" fmla="*/ 1424 w 206523"/>
                  <a:gd name="connsiteY0" fmla="*/ 368418 h 368418"/>
                  <a:gd name="connsiteX1" fmla="*/ 1424 w 206523"/>
                  <a:gd name="connsiteY1" fmla="*/ 117741 h 368418"/>
                  <a:gd name="connsiteX2" fmla="*/ 1424 w 206523"/>
                  <a:gd name="connsiteY2" fmla="*/ 100650 h 368418"/>
                  <a:gd name="connsiteX3" fmla="*/ 9970 w 206523"/>
                  <a:gd name="connsiteY3" fmla="*/ 97801 h 368418"/>
                  <a:gd name="connsiteX4" fmla="*/ 35607 w 206523"/>
                  <a:gd name="connsiteY4" fmla="*/ 72164 h 368418"/>
                  <a:gd name="connsiteX5" fmla="*/ 52699 w 206523"/>
                  <a:gd name="connsiteY5" fmla="*/ 26586 h 368418"/>
                  <a:gd name="connsiteX6" fmla="*/ 81185 w 206523"/>
                  <a:gd name="connsiteY6" fmla="*/ 949 h 368418"/>
                  <a:gd name="connsiteX7" fmla="*/ 112519 w 206523"/>
                  <a:gd name="connsiteY7" fmla="*/ 20889 h 368418"/>
                  <a:gd name="connsiteX8" fmla="*/ 132460 w 206523"/>
                  <a:gd name="connsiteY8" fmla="*/ 80710 h 368418"/>
                  <a:gd name="connsiteX9" fmla="*/ 149551 w 206523"/>
                  <a:gd name="connsiteY9" fmla="*/ 134833 h 368418"/>
                  <a:gd name="connsiteX10" fmla="*/ 166643 w 206523"/>
                  <a:gd name="connsiteY10" fmla="*/ 171865 h 368418"/>
                  <a:gd name="connsiteX11" fmla="*/ 200826 w 206523"/>
                  <a:gd name="connsiteY11" fmla="*/ 194654 h 368418"/>
                  <a:gd name="connsiteX12" fmla="*/ 200826 w 206523"/>
                  <a:gd name="connsiteY12" fmla="*/ 211745 h 368418"/>
                  <a:gd name="connsiteX13" fmla="*/ 203675 w 206523"/>
                  <a:gd name="connsiteY13" fmla="*/ 368418 h 368418"/>
                  <a:gd name="connsiteX0" fmla="*/ 1424 w 206523"/>
                  <a:gd name="connsiteY0" fmla="*/ 117741 h 368418"/>
                  <a:gd name="connsiteX1" fmla="*/ 1424 w 206523"/>
                  <a:gd name="connsiteY1" fmla="*/ 100650 h 368418"/>
                  <a:gd name="connsiteX2" fmla="*/ 9970 w 206523"/>
                  <a:gd name="connsiteY2" fmla="*/ 97801 h 368418"/>
                  <a:gd name="connsiteX3" fmla="*/ 35607 w 206523"/>
                  <a:gd name="connsiteY3" fmla="*/ 72164 h 368418"/>
                  <a:gd name="connsiteX4" fmla="*/ 52699 w 206523"/>
                  <a:gd name="connsiteY4" fmla="*/ 26586 h 368418"/>
                  <a:gd name="connsiteX5" fmla="*/ 81185 w 206523"/>
                  <a:gd name="connsiteY5" fmla="*/ 949 h 368418"/>
                  <a:gd name="connsiteX6" fmla="*/ 112519 w 206523"/>
                  <a:gd name="connsiteY6" fmla="*/ 20889 h 368418"/>
                  <a:gd name="connsiteX7" fmla="*/ 132460 w 206523"/>
                  <a:gd name="connsiteY7" fmla="*/ 80710 h 368418"/>
                  <a:gd name="connsiteX8" fmla="*/ 149551 w 206523"/>
                  <a:gd name="connsiteY8" fmla="*/ 134833 h 368418"/>
                  <a:gd name="connsiteX9" fmla="*/ 166643 w 206523"/>
                  <a:gd name="connsiteY9" fmla="*/ 171865 h 368418"/>
                  <a:gd name="connsiteX10" fmla="*/ 200826 w 206523"/>
                  <a:gd name="connsiteY10" fmla="*/ 194654 h 368418"/>
                  <a:gd name="connsiteX11" fmla="*/ 200826 w 206523"/>
                  <a:gd name="connsiteY11" fmla="*/ 211745 h 368418"/>
                  <a:gd name="connsiteX12" fmla="*/ 203675 w 206523"/>
                  <a:gd name="connsiteY12" fmla="*/ 368418 h 368418"/>
                  <a:gd name="connsiteX0" fmla="*/ 0 w 205099"/>
                  <a:gd name="connsiteY0" fmla="*/ 100650 h 368418"/>
                  <a:gd name="connsiteX1" fmla="*/ 8546 w 205099"/>
                  <a:gd name="connsiteY1" fmla="*/ 97801 h 368418"/>
                  <a:gd name="connsiteX2" fmla="*/ 34183 w 205099"/>
                  <a:gd name="connsiteY2" fmla="*/ 72164 h 368418"/>
                  <a:gd name="connsiteX3" fmla="*/ 51275 w 205099"/>
                  <a:gd name="connsiteY3" fmla="*/ 26586 h 368418"/>
                  <a:gd name="connsiteX4" fmla="*/ 79761 w 205099"/>
                  <a:gd name="connsiteY4" fmla="*/ 949 h 368418"/>
                  <a:gd name="connsiteX5" fmla="*/ 111095 w 205099"/>
                  <a:gd name="connsiteY5" fmla="*/ 20889 h 368418"/>
                  <a:gd name="connsiteX6" fmla="*/ 131036 w 205099"/>
                  <a:gd name="connsiteY6" fmla="*/ 80710 h 368418"/>
                  <a:gd name="connsiteX7" fmla="*/ 148127 w 205099"/>
                  <a:gd name="connsiteY7" fmla="*/ 134833 h 368418"/>
                  <a:gd name="connsiteX8" fmla="*/ 165219 w 205099"/>
                  <a:gd name="connsiteY8" fmla="*/ 171865 h 368418"/>
                  <a:gd name="connsiteX9" fmla="*/ 199402 w 205099"/>
                  <a:gd name="connsiteY9" fmla="*/ 194654 h 368418"/>
                  <a:gd name="connsiteX10" fmla="*/ 199402 w 205099"/>
                  <a:gd name="connsiteY10" fmla="*/ 211745 h 368418"/>
                  <a:gd name="connsiteX11" fmla="*/ 202251 w 205099"/>
                  <a:gd name="connsiteY11" fmla="*/ 368418 h 368418"/>
                  <a:gd name="connsiteX0" fmla="*/ 0 w 196553"/>
                  <a:gd name="connsiteY0" fmla="*/ 97801 h 368418"/>
                  <a:gd name="connsiteX1" fmla="*/ 25637 w 196553"/>
                  <a:gd name="connsiteY1" fmla="*/ 72164 h 368418"/>
                  <a:gd name="connsiteX2" fmla="*/ 42729 w 196553"/>
                  <a:gd name="connsiteY2" fmla="*/ 26586 h 368418"/>
                  <a:gd name="connsiteX3" fmla="*/ 71215 w 196553"/>
                  <a:gd name="connsiteY3" fmla="*/ 949 h 368418"/>
                  <a:gd name="connsiteX4" fmla="*/ 102549 w 196553"/>
                  <a:gd name="connsiteY4" fmla="*/ 20889 h 368418"/>
                  <a:gd name="connsiteX5" fmla="*/ 122490 w 196553"/>
                  <a:gd name="connsiteY5" fmla="*/ 80710 h 368418"/>
                  <a:gd name="connsiteX6" fmla="*/ 139581 w 196553"/>
                  <a:gd name="connsiteY6" fmla="*/ 134833 h 368418"/>
                  <a:gd name="connsiteX7" fmla="*/ 156673 w 196553"/>
                  <a:gd name="connsiteY7" fmla="*/ 171865 h 368418"/>
                  <a:gd name="connsiteX8" fmla="*/ 190856 w 196553"/>
                  <a:gd name="connsiteY8" fmla="*/ 194654 h 368418"/>
                  <a:gd name="connsiteX9" fmla="*/ 190856 w 196553"/>
                  <a:gd name="connsiteY9" fmla="*/ 211745 h 368418"/>
                  <a:gd name="connsiteX10" fmla="*/ 193705 w 196553"/>
                  <a:gd name="connsiteY10" fmla="*/ 368418 h 368418"/>
                  <a:gd name="connsiteX0" fmla="*/ 0 w 196553"/>
                  <a:gd name="connsiteY0" fmla="*/ 97801 h 211745"/>
                  <a:gd name="connsiteX1" fmla="*/ 25637 w 196553"/>
                  <a:gd name="connsiteY1" fmla="*/ 72164 h 211745"/>
                  <a:gd name="connsiteX2" fmla="*/ 42729 w 196553"/>
                  <a:gd name="connsiteY2" fmla="*/ 26586 h 211745"/>
                  <a:gd name="connsiteX3" fmla="*/ 71215 w 196553"/>
                  <a:gd name="connsiteY3" fmla="*/ 949 h 211745"/>
                  <a:gd name="connsiteX4" fmla="*/ 102549 w 196553"/>
                  <a:gd name="connsiteY4" fmla="*/ 20889 h 211745"/>
                  <a:gd name="connsiteX5" fmla="*/ 122490 w 196553"/>
                  <a:gd name="connsiteY5" fmla="*/ 80710 h 211745"/>
                  <a:gd name="connsiteX6" fmla="*/ 139581 w 196553"/>
                  <a:gd name="connsiteY6" fmla="*/ 134833 h 211745"/>
                  <a:gd name="connsiteX7" fmla="*/ 156673 w 196553"/>
                  <a:gd name="connsiteY7" fmla="*/ 171865 h 211745"/>
                  <a:gd name="connsiteX8" fmla="*/ 190856 w 196553"/>
                  <a:gd name="connsiteY8" fmla="*/ 194654 h 211745"/>
                  <a:gd name="connsiteX9" fmla="*/ 190856 w 196553"/>
                  <a:gd name="connsiteY9" fmla="*/ 211745 h 211745"/>
                  <a:gd name="connsiteX0" fmla="*/ 0 w 190856"/>
                  <a:gd name="connsiteY0" fmla="*/ 97801 h 194654"/>
                  <a:gd name="connsiteX1" fmla="*/ 25637 w 190856"/>
                  <a:gd name="connsiteY1" fmla="*/ 72164 h 194654"/>
                  <a:gd name="connsiteX2" fmla="*/ 42729 w 190856"/>
                  <a:gd name="connsiteY2" fmla="*/ 26586 h 194654"/>
                  <a:gd name="connsiteX3" fmla="*/ 71215 w 190856"/>
                  <a:gd name="connsiteY3" fmla="*/ 949 h 194654"/>
                  <a:gd name="connsiteX4" fmla="*/ 102549 w 190856"/>
                  <a:gd name="connsiteY4" fmla="*/ 20889 h 194654"/>
                  <a:gd name="connsiteX5" fmla="*/ 122490 w 190856"/>
                  <a:gd name="connsiteY5" fmla="*/ 80710 h 194654"/>
                  <a:gd name="connsiteX6" fmla="*/ 139581 w 190856"/>
                  <a:gd name="connsiteY6" fmla="*/ 134833 h 194654"/>
                  <a:gd name="connsiteX7" fmla="*/ 156673 w 190856"/>
                  <a:gd name="connsiteY7" fmla="*/ 171865 h 194654"/>
                  <a:gd name="connsiteX8" fmla="*/ 190856 w 190856"/>
                  <a:gd name="connsiteY8" fmla="*/ 194654 h 194654"/>
                  <a:gd name="connsiteX0" fmla="*/ 0 w 190856"/>
                  <a:gd name="connsiteY0" fmla="*/ 97801 h 194654"/>
                  <a:gd name="connsiteX1" fmla="*/ 25637 w 190856"/>
                  <a:gd name="connsiteY1" fmla="*/ 72164 h 194654"/>
                  <a:gd name="connsiteX2" fmla="*/ 42729 w 190856"/>
                  <a:gd name="connsiteY2" fmla="*/ 26586 h 194654"/>
                  <a:gd name="connsiteX3" fmla="*/ 71215 w 190856"/>
                  <a:gd name="connsiteY3" fmla="*/ 949 h 194654"/>
                  <a:gd name="connsiteX4" fmla="*/ 102549 w 190856"/>
                  <a:gd name="connsiteY4" fmla="*/ 20889 h 194654"/>
                  <a:gd name="connsiteX5" fmla="*/ 122490 w 190856"/>
                  <a:gd name="connsiteY5" fmla="*/ 80710 h 194654"/>
                  <a:gd name="connsiteX6" fmla="*/ 139581 w 190856"/>
                  <a:gd name="connsiteY6" fmla="*/ 134833 h 194654"/>
                  <a:gd name="connsiteX7" fmla="*/ 156673 w 190856"/>
                  <a:gd name="connsiteY7" fmla="*/ 171865 h 194654"/>
                  <a:gd name="connsiteX8" fmla="*/ 190856 w 190856"/>
                  <a:gd name="connsiteY8" fmla="*/ 194654 h 194654"/>
                  <a:gd name="connsiteX0" fmla="*/ 0 w 190856"/>
                  <a:gd name="connsiteY0" fmla="*/ 97801 h 194654"/>
                  <a:gd name="connsiteX1" fmla="*/ 25637 w 190856"/>
                  <a:gd name="connsiteY1" fmla="*/ 72164 h 194654"/>
                  <a:gd name="connsiteX2" fmla="*/ 42729 w 190856"/>
                  <a:gd name="connsiteY2" fmla="*/ 26586 h 194654"/>
                  <a:gd name="connsiteX3" fmla="*/ 71215 w 190856"/>
                  <a:gd name="connsiteY3" fmla="*/ 949 h 194654"/>
                  <a:gd name="connsiteX4" fmla="*/ 102549 w 190856"/>
                  <a:gd name="connsiteY4" fmla="*/ 20889 h 194654"/>
                  <a:gd name="connsiteX5" fmla="*/ 122490 w 190856"/>
                  <a:gd name="connsiteY5" fmla="*/ 80710 h 194654"/>
                  <a:gd name="connsiteX6" fmla="*/ 139581 w 190856"/>
                  <a:gd name="connsiteY6" fmla="*/ 134833 h 194654"/>
                  <a:gd name="connsiteX7" fmla="*/ 156673 w 190856"/>
                  <a:gd name="connsiteY7" fmla="*/ 171865 h 194654"/>
                  <a:gd name="connsiteX8" fmla="*/ 190856 w 190856"/>
                  <a:gd name="connsiteY8" fmla="*/ 194654 h 194654"/>
                  <a:gd name="connsiteX0" fmla="*/ 0 w 190856"/>
                  <a:gd name="connsiteY0" fmla="*/ 97801 h 194654"/>
                  <a:gd name="connsiteX1" fmla="*/ 25637 w 190856"/>
                  <a:gd name="connsiteY1" fmla="*/ 72164 h 194654"/>
                  <a:gd name="connsiteX2" fmla="*/ 42729 w 190856"/>
                  <a:gd name="connsiteY2" fmla="*/ 26586 h 194654"/>
                  <a:gd name="connsiteX3" fmla="*/ 71215 w 190856"/>
                  <a:gd name="connsiteY3" fmla="*/ 949 h 194654"/>
                  <a:gd name="connsiteX4" fmla="*/ 102549 w 190856"/>
                  <a:gd name="connsiteY4" fmla="*/ 20889 h 194654"/>
                  <a:gd name="connsiteX5" fmla="*/ 122490 w 190856"/>
                  <a:gd name="connsiteY5" fmla="*/ 80710 h 194654"/>
                  <a:gd name="connsiteX6" fmla="*/ 139581 w 190856"/>
                  <a:gd name="connsiteY6" fmla="*/ 134833 h 194654"/>
                  <a:gd name="connsiteX7" fmla="*/ 156673 w 190856"/>
                  <a:gd name="connsiteY7" fmla="*/ 171865 h 194654"/>
                  <a:gd name="connsiteX8" fmla="*/ 190856 w 190856"/>
                  <a:gd name="connsiteY8" fmla="*/ 194654 h 1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856" h="194654">
                    <a:moveTo>
                      <a:pt x="0" y="97801"/>
                    </a:moveTo>
                    <a:cubicBezTo>
                      <a:pt x="19158" y="95671"/>
                      <a:pt x="18516" y="84033"/>
                      <a:pt x="25637" y="72164"/>
                    </a:cubicBezTo>
                    <a:cubicBezTo>
                      <a:pt x="32758" y="60295"/>
                      <a:pt x="35133" y="38455"/>
                      <a:pt x="42729" y="26586"/>
                    </a:cubicBezTo>
                    <a:cubicBezTo>
                      <a:pt x="50325" y="14717"/>
                      <a:pt x="61245" y="1898"/>
                      <a:pt x="71215" y="949"/>
                    </a:cubicBezTo>
                    <a:cubicBezTo>
                      <a:pt x="81185" y="0"/>
                      <a:pt x="94003" y="7596"/>
                      <a:pt x="102549" y="20889"/>
                    </a:cubicBezTo>
                    <a:cubicBezTo>
                      <a:pt x="111095" y="34182"/>
                      <a:pt x="116318" y="61719"/>
                      <a:pt x="122490" y="80710"/>
                    </a:cubicBezTo>
                    <a:cubicBezTo>
                      <a:pt x="128662" y="99701"/>
                      <a:pt x="133884" y="119641"/>
                      <a:pt x="139581" y="134833"/>
                    </a:cubicBezTo>
                    <a:cubicBezTo>
                      <a:pt x="145278" y="150025"/>
                      <a:pt x="148127" y="161895"/>
                      <a:pt x="156673" y="171865"/>
                    </a:cubicBezTo>
                    <a:cubicBezTo>
                      <a:pt x="165219" y="181835"/>
                      <a:pt x="172317" y="192684"/>
                      <a:pt x="190856" y="194654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7" name="Forme libre 36"/>
              <p:cNvSpPr/>
              <p:nvPr/>
            </p:nvSpPr>
            <p:spPr>
              <a:xfrm>
                <a:off x="6102000" y="180000"/>
                <a:ext cx="2741850" cy="6438676"/>
              </a:xfrm>
              <a:custGeom>
                <a:avLst/>
                <a:gdLst>
                  <a:gd name="connsiteX0" fmla="*/ 2275 w 1155511"/>
                  <a:gd name="connsiteY0" fmla="*/ 3135574 h 3135574"/>
                  <a:gd name="connsiteX1" fmla="*/ 2275 w 1155511"/>
                  <a:gd name="connsiteY1" fmla="*/ 2978624 h 3135574"/>
                  <a:gd name="connsiteX2" fmla="*/ 15923 w 1155511"/>
                  <a:gd name="connsiteY2" fmla="*/ 2964977 h 3135574"/>
                  <a:gd name="connsiteX3" fmla="*/ 70514 w 1155511"/>
                  <a:gd name="connsiteY3" fmla="*/ 2917209 h 3135574"/>
                  <a:gd name="connsiteX4" fmla="*/ 138753 w 1155511"/>
                  <a:gd name="connsiteY4" fmla="*/ 2773908 h 3135574"/>
                  <a:gd name="connsiteX5" fmla="*/ 186520 w 1155511"/>
                  <a:gd name="connsiteY5" fmla="*/ 2528248 h 3135574"/>
                  <a:gd name="connsiteX6" fmla="*/ 213816 w 1155511"/>
                  <a:gd name="connsiteY6" fmla="*/ 2132463 h 3135574"/>
                  <a:gd name="connsiteX7" fmla="*/ 234287 w 1155511"/>
                  <a:gd name="connsiteY7" fmla="*/ 1252183 h 3135574"/>
                  <a:gd name="connsiteX8" fmla="*/ 241111 w 1155511"/>
                  <a:gd name="connsiteY8" fmla="*/ 624386 h 3135574"/>
                  <a:gd name="connsiteX9" fmla="*/ 247935 w 1155511"/>
                  <a:gd name="connsiteY9" fmla="*/ 133066 h 3135574"/>
                  <a:gd name="connsiteX10" fmla="*/ 241111 w 1155511"/>
                  <a:gd name="connsiteY10" fmla="*/ 23884 h 3135574"/>
                  <a:gd name="connsiteX11" fmla="*/ 275231 w 1155511"/>
                  <a:gd name="connsiteY11" fmla="*/ 10236 h 3135574"/>
                  <a:gd name="connsiteX12" fmla="*/ 514067 w 1155511"/>
                  <a:gd name="connsiteY12" fmla="*/ 10236 h 3135574"/>
                  <a:gd name="connsiteX13" fmla="*/ 520890 w 1155511"/>
                  <a:gd name="connsiteY13" fmla="*/ 10236 h 3135574"/>
                  <a:gd name="connsiteX14" fmla="*/ 527714 w 1155511"/>
                  <a:gd name="connsiteY14" fmla="*/ 58003 h 3135574"/>
                  <a:gd name="connsiteX15" fmla="*/ 527714 w 1155511"/>
                  <a:gd name="connsiteY15" fmla="*/ 358254 h 3135574"/>
                  <a:gd name="connsiteX16" fmla="*/ 527714 w 1155511"/>
                  <a:gd name="connsiteY16" fmla="*/ 624386 h 3135574"/>
                  <a:gd name="connsiteX17" fmla="*/ 534538 w 1155511"/>
                  <a:gd name="connsiteY17" fmla="*/ 849574 h 3135574"/>
                  <a:gd name="connsiteX18" fmla="*/ 555010 w 1155511"/>
                  <a:gd name="connsiteY18" fmla="*/ 1204415 h 3135574"/>
                  <a:gd name="connsiteX19" fmla="*/ 582305 w 1155511"/>
                  <a:gd name="connsiteY19" fmla="*/ 440141 h 3135574"/>
                  <a:gd name="connsiteX20" fmla="*/ 595953 w 1155511"/>
                  <a:gd name="connsiteY20" fmla="*/ 1354541 h 3135574"/>
                  <a:gd name="connsiteX21" fmla="*/ 623249 w 1155511"/>
                  <a:gd name="connsiteY21" fmla="*/ 1914099 h 3135574"/>
                  <a:gd name="connsiteX22" fmla="*/ 657368 w 1155511"/>
                  <a:gd name="connsiteY22" fmla="*/ 2398595 h 3135574"/>
                  <a:gd name="connsiteX23" fmla="*/ 739255 w 1155511"/>
                  <a:gd name="connsiteY23" fmla="*/ 2732965 h 3135574"/>
                  <a:gd name="connsiteX24" fmla="*/ 841613 w 1155511"/>
                  <a:gd name="connsiteY24" fmla="*/ 2964977 h 3135574"/>
                  <a:gd name="connsiteX25" fmla="*/ 1005386 w 1155511"/>
                  <a:gd name="connsiteY25" fmla="*/ 3094630 h 3135574"/>
                  <a:gd name="connsiteX26" fmla="*/ 1155511 w 1155511"/>
                  <a:gd name="connsiteY26" fmla="*/ 3128750 h 3135574"/>
                  <a:gd name="connsiteX0" fmla="*/ 0 w 1153236"/>
                  <a:gd name="connsiteY0" fmla="*/ 2978624 h 3128750"/>
                  <a:gd name="connsiteX1" fmla="*/ 13648 w 1153236"/>
                  <a:gd name="connsiteY1" fmla="*/ 2964977 h 3128750"/>
                  <a:gd name="connsiteX2" fmla="*/ 68239 w 1153236"/>
                  <a:gd name="connsiteY2" fmla="*/ 2917209 h 3128750"/>
                  <a:gd name="connsiteX3" fmla="*/ 136478 w 1153236"/>
                  <a:gd name="connsiteY3" fmla="*/ 2773908 h 3128750"/>
                  <a:gd name="connsiteX4" fmla="*/ 184245 w 1153236"/>
                  <a:gd name="connsiteY4" fmla="*/ 2528248 h 3128750"/>
                  <a:gd name="connsiteX5" fmla="*/ 211541 w 1153236"/>
                  <a:gd name="connsiteY5" fmla="*/ 2132463 h 3128750"/>
                  <a:gd name="connsiteX6" fmla="*/ 232012 w 1153236"/>
                  <a:gd name="connsiteY6" fmla="*/ 1252183 h 3128750"/>
                  <a:gd name="connsiteX7" fmla="*/ 238836 w 1153236"/>
                  <a:gd name="connsiteY7" fmla="*/ 624386 h 3128750"/>
                  <a:gd name="connsiteX8" fmla="*/ 245660 w 1153236"/>
                  <a:gd name="connsiteY8" fmla="*/ 133066 h 3128750"/>
                  <a:gd name="connsiteX9" fmla="*/ 238836 w 1153236"/>
                  <a:gd name="connsiteY9" fmla="*/ 23884 h 3128750"/>
                  <a:gd name="connsiteX10" fmla="*/ 272956 w 1153236"/>
                  <a:gd name="connsiteY10" fmla="*/ 10236 h 3128750"/>
                  <a:gd name="connsiteX11" fmla="*/ 511792 w 1153236"/>
                  <a:gd name="connsiteY11" fmla="*/ 10236 h 3128750"/>
                  <a:gd name="connsiteX12" fmla="*/ 518615 w 1153236"/>
                  <a:gd name="connsiteY12" fmla="*/ 10236 h 3128750"/>
                  <a:gd name="connsiteX13" fmla="*/ 525439 w 1153236"/>
                  <a:gd name="connsiteY13" fmla="*/ 58003 h 3128750"/>
                  <a:gd name="connsiteX14" fmla="*/ 525439 w 1153236"/>
                  <a:gd name="connsiteY14" fmla="*/ 358254 h 3128750"/>
                  <a:gd name="connsiteX15" fmla="*/ 525439 w 1153236"/>
                  <a:gd name="connsiteY15" fmla="*/ 624386 h 3128750"/>
                  <a:gd name="connsiteX16" fmla="*/ 532263 w 1153236"/>
                  <a:gd name="connsiteY16" fmla="*/ 849574 h 3128750"/>
                  <a:gd name="connsiteX17" fmla="*/ 552735 w 1153236"/>
                  <a:gd name="connsiteY17" fmla="*/ 1204415 h 3128750"/>
                  <a:gd name="connsiteX18" fmla="*/ 580030 w 1153236"/>
                  <a:gd name="connsiteY18" fmla="*/ 440141 h 3128750"/>
                  <a:gd name="connsiteX19" fmla="*/ 593678 w 1153236"/>
                  <a:gd name="connsiteY19" fmla="*/ 1354541 h 3128750"/>
                  <a:gd name="connsiteX20" fmla="*/ 620974 w 1153236"/>
                  <a:gd name="connsiteY20" fmla="*/ 1914099 h 3128750"/>
                  <a:gd name="connsiteX21" fmla="*/ 655093 w 1153236"/>
                  <a:gd name="connsiteY21" fmla="*/ 2398595 h 3128750"/>
                  <a:gd name="connsiteX22" fmla="*/ 736980 w 1153236"/>
                  <a:gd name="connsiteY22" fmla="*/ 2732965 h 3128750"/>
                  <a:gd name="connsiteX23" fmla="*/ 839338 w 1153236"/>
                  <a:gd name="connsiteY23" fmla="*/ 2964977 h 3128750"/>
                  <a:gd name="connsiteX24" fmla="*/ 1003111 w 1153236"/>
                  <a:gd name="connsiteY24" fmla="*/ 3094630 h 3128750"/>
                  <a:gd name="connsiteX25" fmla="*/ 1153236 w 1153236"/>
                  <a:gd name="connsiteY25" fmla="*/ 3128750 h 3128750"/>
                  <a:gd name="connsiteX0" fmla="*/ 0 w 1139588"/>
                  <a:gd name="connsiteY0" fmla="*/ 2964977 h 3128750"/>
                  <a:gd name="connsiteX1" fmla="*/ 54591 w 1139588"/>
                  <a:gd name="connsiteY1" fmla="*/ 2917209 h 3128750"/>
                  <a:gd name="connsiteX2" fmla="*/ 122830 w 1139588"/>
                  <a:gd name="connsiteY2" fmla="*/ 2773908 h 3128750"/>
                  <a:gd name="connsiteX3" fmla="*/ 170597 w 1139588"/>
                  <a:gd name="connsiteY3" fmla="*/ 2528248 h 3128750"/>
                  <a:gd name="connsiteX4" fmla="*/ 197893 w 1139588"/>
                  <a:gd name="connsiteY4" fmla="*/ 2132463 h 3128750"/>
                  <a:gd name="connsiteX5" fmla="*/ 218364 w 1139588"/>
                  <a:gd name="connsiteY5" fmla="*/ 1252183 h 3128750"/>
                  <a:gd name="connsiteX6" fmla="*/ 225188 w 1139588"/>
                  <a:gd name="connsiteY6" fmla="*/ 624386 h 3128750"/>
                  <a:gd name="connsiteX7" fmla="*/ 232012 w 1139588"/>
                  <a:gd name="connsiteY7" fmla="*/ 133066 h 3128750"/>
                  <a:gd name="connsiteX8" fmla="*/ 225188 w 1139588"/>
                  <a:gd name="connsiteY8" fmla="*/ 23884 h 3128750"/>
                  <a:gd name="connsiteX9" fmla="*/ 259308 w 1139588"/>
                  <a:gd name="connsiteY9" fmla="*/ 10236 h 3128750"/>
                  <a:gd name="connsiteX10" fmla="*/ 498144 w 1139588"/>
                  <a:gd name="connsiteY10" fmla="*/ 10236 h 3128750"/>
                  <a:gd name="connsiteX11" fmla="*/ 504967 w 1139588"/>
                  <a:gd name="connsiteY11" fmla="*/ 10236 h 3128750"/>
                  <a:gd name="connsiteX12" fmla="*/ 511791 w 1139588"/>
                  <a:gd name="connsiteY12" fmla="*/ 58003 h 3128750"/>
                  <a:gd name="connsiteX13" fmla="*/ 511791 w 1139588"/>
                  <a:gd name="connsiteY13" fmla="*/ 358254 h 3128750"/>
                  <a:gd name="connsiteX14" fmla="*/ 511791 w 1139588"/>
                  <a:gd name="connsiteY14" fmla="*/ 624386 h 3128750"/>
                  <a:gd name="connsiteX15" fmla="*/ 518615 w 1139588"/>
                  <a:gd name="connsiteY15" fmla="*/ 849574 h 3128750"/>
                  <a:gd name="connsiteX16" fmla="*/ 539087 w 1139588"/>
                  <a:gd name="connsiteY16" fmla="*/ 1204415 h 3128750"/>
                  <a:gd name="connsiteX17" fmla="*/ 566382 w 1139588"/>
                  <a:gd name="connsiteY17" fmla="*/ 440141 h 3128750"/>
                  <a:gd name="connsiteX18" fmla="*/ 580030 w 1139588"/>
                  <a:gd name="connsiteY18" fmla="*/ 1354541 h 3128750"/>
                  <a:gd name="connsiteX19" fmla="*/ 607326 w 1139588"/>
                  <a:gd name="connsiteY19" fmla="*/ 1914099 h 3128750"/>
                  <a:gd name="connsiteX20" fmla="*/ 641445 w 1139588"/>
                  <a:gd name="connsiteY20" fmla="*/ 2398595 h 3128750"/>
                  <a:gd name="connsiteX21" fmla="*/ 723332 w 1139588"/>
                  <a:gd name="connsiteY21" fmla="*/ 2732965 h 3128750"/>
                  <a:gd name="connsiteX22" fmla="*/ 825690 w 1139588"/>
                  <a:gd name="connsiteY22" fmla="*/ 2964977 h 3128750"/>
                  <a:gd name="connsiteX23" fmla="*/ 989463 w 1139588"/>
                  <a:gd name="connsiteY23" fmla="*/ 3094630 h 3128750"/>
                  <a:gd name="connsiteX24" fmla="*/ 1139588 w 1139588"/>
                  <a:gd name="connsiteY24" fmla="*/ 3128750 h 3128750"/>
                  <a:gd name="connsiteX0" fmla="*/ 0 w 1139588"/>
                  <a:gd name="connsiteY0" fmla="*/ 2964977 h 3128750"/>
                  <a:gd name="connsiteX1" fmla="*/ 54591 w 1139588"/>
                  <a:gd name="connsiteY1" fmla="*/ 2917209 h 3128750"/>
                  <a:gd name="connsiteX2" fmla="*/ 122830 w 1139588"/>
                  <a:gd name="connsiteY2" fmla="*/ 2773908 h 3128750"/>
                  <a:gd name="connsiteX3" fmla="*/ 170597 w 1139588"/>
                  <a:gd name="connsiteY3" fmla="*/ 2528248 h 3128750"/>
                  <a:gd name="connsiteX4" fmla="*/ 197893 w 1139588"/>
                  <a:gd name="connsiteY4" fmla="*/ 2132463 h 3128750"/>
                  <a:gd name="connsiteX5" fmla="*/ 218364 w 1139588"/>
                  <a:gd name="connsiteY5" fmla="*/ 1252183 h 3128750"/>
                  <a:gd name="connsiteX6" fmla="*/ 225188 w 1139588"/>
                  <a:gd name="connsiteY6" fmla="*/ 624386 h 3128750"/>
                  <a:gd name="connsiteX7" fmla="*/ 232012 w 1139588"/>
                  <a:gd name="connsiteY7" fmla="*/ 133066 h 3128750"/>
                  <a:gd name="connsiteX8" fmla="*/ 225188 w 1139588"/>
                  <a:gd name="connsiteY8" fmla="*/ 23884 h 3128750"/>
                  <a:gd name="connsiteX9" fmla="*/ 259308 w 1139588"/>
                  <a:gd name="connsiteY9" fmla="*/ 10236 h 3128750"/>
                  <a:gd name="connsiteX10" fmla="*/ 498144 w 1139588"/>
                  <a:gd name="connsiteY10" fmla="*/ 10236 h 3128750"/>
                  <a:gd name="connsiteX11" fmla="*/ 504967 w 1139588"/>
                  <a:gd name="connsiteY11" fmla="*/ 10236 h 3128750"/>
                  <a:gd name="connsiteX12" fmla="*/ 511791 w 1139588"/>
                  <a:gd name="connsiteY12" fmla="*/ 58003 h 3128750"/>
                  <a:gd name="connsiteX13" fmla="*/ 511791 w 1139588"/>
                  <a:gd name="connsiteY13" fmla="*/ 358254 h 3128750"/>
                  <a:gd name="connsiteX14" fmla="*/ 511791 w 1139588"/>
                  <a:gd name="connsiteY14" fmla="*/ 624386 h 3128750"/>
                  <a:gd name="connsiteX15" fmla="*/ 518615 w 1139588"/>
                  <a:gd name="connsiteY15" fmla="*/ 849574 h 3128750"/>
                  <a:gd name="connsiteX16" fmla="*/ 539087 w 1139588"/>
                  <a:gd name="connsiteY16" fmla="*/ 1204415 h 3128750"/>
                  <a:gd name="connsiteX17" fmla="*/ 566382 w 1139588"/>
                  <a:gd name="connsiteY17" fmla="*/ 440141 h 3128750"/>
                  <a:gd name="connsiteX18" fmla="*/ 580030 w 1139588"/>
                  <a:gd name="connsiteY18" fmla="*/ 1354541 h 3128750"/>
                  <a:gd name="connsiteX19" fmla="*/ 607326 w 1139588"/>
                  <a:gd name="connsiteY19" fmla="*/ 1914099 h 3128750"/>
                  <a:gd name="connsiteX20" fmla="*/ 641445 w 1139588"/>
                  <a:gd name="connsiteY20" fmla="*/ 2398595 h 3128750"/>
                  <a:gd name="connsiteX21" fmla="*/ 723332 w 1139588"/>
                  <a:gd name="connsiteY21" fmla="*/ 2732965 h 3128750"/>
                  <a:gd name="connsiteX22" fmla="*/ 825690 w 1139588"/>
                  <a:gd name="connsiteY22" fmla="*/ 2964977 h 3128750"/>
                  <a:gd name="connsiteX23" fmla="*/ 989463 w 1139588"/>
                  <a:gd name="connsiteY23" fmla="*/ 3094630 h 3128750"/>
                  <a:gd name="connsiteX24" fmla="*/ 1139588 w 1139588"/>
                  <a:gd name="connsiteY24" fmla="*/ 3128750 h 312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39588" h="3128750">
                    <a:moveTo>
                      <a:pt x="0" y="2964977"/>
                    </a:moveTo>
                    <a:cubicBezTo>
                      <a:pt x="13594" y="2963589"/>
                      <a:pt x="34119" y="2949054"/>
                      <a:pt x="54591" y="2917209"/>
                    </a:cubicBezTo>
                    <a:cubicBezTo>
                      <a:pt x="75063" y="2885364"/>
                      <a:pt x="103496" y="2838735"/>
                      <a:pt x="122830" y="2773908"/>
                    </a:cubicBezTo>
                    <a:cubicBezTo>
                      <a:pt x="142164" y="2709081"/>
                      <a:pt x="158087" y="2635156"/>
                      <a:pt x="170597" y="2528248"/>
                    </a:cubicBezTo>
                    <a:cubicBezTo>
                      <a:pt x="183108" y="2421341"/>
                      <a:pt x="189932" y="2345140"/>
                      <a:pt x="197893" y="2132463"/>
                    </a:cubicBezTo>
                    <a:cubicBezTo>
                      <a:pt x="205854" y="1919786"/>
                      <a:pt x="213815" y="1503529"/>
                      <a:pt x="218364" y="1252183"/>
                    </a:cubicBezTo>
                    <a:cubicBezTo>
                      <a:pt x="222913" y="1000837"/>
                      <a:pt x="222913" y="810905"/>
                      <a:pt x="225188" y="624386"/>
                    </a:cubicBezTo>
                    <a:cubicBezTo>
                      <a:pt x="227463" y="437867"/>
                      <a:pt x="232012" y="233150"/>
                      <a:pt x="232012" y="133066"/>
                    </a:cubicBezTo>
                    <a:cubicBezTo>
                      <a:pt x="232012" y="32982"/>
                      <a:pt x="220639" y="44356"/>
                      <a:pt x="225188" y="23884"/>
                    </a:cubicBezTo>
                    <a:cubicBezTo>
                      <a:pt x="229737" y="3412"/>
                      <a:pt x="213815" y="12511"/>
                      <a:pt x="259308" y="10236"/>
                    </a:cubicBezTo>
                    <a:cubicBezTo>
                      <a:pt x="304801" y="7961"/>
                      <a:pt x="498144" y="10236"/>
                      <a:pt x="498144" y="10236"/>
                    </a:cubicBezTo>
                    <a:cubicBezTo>
                      <a:pt x="539087" y="10236"/>
                      <a:pt x="502693" y="2275"/>
                      <a:pt x="504967" y="10236"/>
                    </a:cubicBezTo>
                    <a:cubicBezTo>
                      <a:pt x="507241" y="18197"/>
                      <a:pt x="510654" y="0"/>
                      <a:pt x="511791" y="58003"/>
                    </a:cubicBezTo>
                    <a:cubicBezTo>
                      <a:pt x="512928" y="116006"/>
                      <a:pt x="511791" y="358254"/>
                      <a:pt x="511791" y="358254"/>
                    </a:cubicBezTo>
                    <a:cubicBezTo>
                      <a:pt x="511791" y="452651"/>
                      <a:pt x="510654" y="542499"/>
                      <a:pt x="511791" y="624386"/>
                    </a:cubicBezTo>
                    <a:cubicBezTo>
                      <a:pt x="512928" y="706273"/>
                      <a:pt x="514066" y="752903"/>
                      <a:pt x="518615" y="849574"/>
                    </a:cubicBezTo>
                    <a:cubicBezTo>
                      <a:pt x="523164" y="946245"/>
                      <a:pt x="531126" y="1272654"/>
                      <a:pt x="539087" y="1204415"/>
                    </a:cubicBezTo>
                    <a:cubicBezTo>
                      <a:pt x="547048" y="1136176"/>
                      <a:pt x="559558" y="415120"/>
                      <a:pt x="566382" y="440141"/>
                    </a:cubicBezTo>
                    <a:cubicBezTo>
                      <a:pt x="573206" y="465162"/>
                      <a:pt x="573206" y="1108881"/>
                      <a:pt x="580030" y="1354541"/>
                    </a:cubicBezTo>
                    <a:cubicBezTo>
                      <a:pt x="586854" y="1600201"/>
                      <a:pt x="597090" y="1740090"/>
                      <a:pt x="607326" y="1914099"/>
                    </a:cubicBezTo>
                    <a:cubicBezTo>
                      <a:pt x="617562" y="2088108"/>
                      <a:pt x="622111" y="2262117"/>
                      <a:pt x="641445" y="2398595"/>
                    </a:cubicBezTo>
                    <a:cubicBezTo>
                      <a:pt x="660779" y="2535073"/>
                      <a:pt x="692625" y="2638568"/>
                      <a:pt x="723332" y="2732965"/>
                    </a:cubicBezTo>
                    <a:cubicBezTo>
                      <a:pt x="754039" y="2827362"/>
                      <a:pt x="781335" y="2904700"/>
                      <a:pt x="825690" y="2964977"/>
                    </a:cubicBezTo>
                    <a:cubicBezTo>
                      <a:pt x="870045" y="3025255"/>
                      <a:pt x="937147" y="3067335"/>
                      <a:pt x="989463" y="3094630"/>
                    </a:cubicBezTo>
                    <a:cubicBezTo>
                      <a:pt x="1041779" y="3121925"/>
                      <a:pt x="1090683" y="3125337"/>
                      <a:pt x="1139588" y="3128750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38" name="ZoneTexte 37"/>
          <p:cNvSpPr txBox="1"/>
          <p:nvPr/>
        </p:nvSpPr>
        <p:spPr>
          <a:xfrm>
            <a:off x="1043607" y="-27384"/>
            <a:ext cx="810039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fr-FR" sz="40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Ion-Exchange: </a:t>
            </a:r>
            <a:r>
              <a:rPr lang="fr-FR" sz="4000" b="1" dirty="0" err="1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Principle</a:t>
            </a:r>
            <a:endParaRPr lang="fr-FR" sz="40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6 4.07407E-6 L 0.31493 4.07407E-6 " pathEditMode="relative" ptsTypes="AA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2222E-6 -3.7037E-7 L 0.07396 0.0013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1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2222E-6 2.50405E-6 L 0.10555 0.001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1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38889E-6 3.36418E-6 L 0.22049 3.36418E-6 " pathEditMode="relative" ptsTypes="AA">
                                      <p:cBhvr>
                                        <p:cTn id="1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9" grpId="0"/>
      <p:bldP spid="20" grpId="0" animBg="1"/>
      <p:bldP spid="25" grpId="0" animBg="1"/>
      <p:bldP spid="27" grpId="0" animBg="1"/>
      <p:bldP spid="30" grpId="0" animBg="1"/>
      <p:bldP spid="41" grpId="0"/>
      <p:bldP spid="42" grpId="0"/>
      <p:bldP spid="43" grpId="0"/>
      <p:bldP spid="17" grpId="0" animBg="1"/>
      <p:bldP spid="45" grpId="0"/>
      <p:bldP spid="4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/>
          <p:cNvSpPr/>
          <p:nvPr/>
        </p:nvSpPr>
        <p:spPr>
          <a:xfrm>
            <a:off x="0" y="4143380"/>
            <a:ext cx="9144000" cy="2714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3" cstate="print"/>
          <a:srcRect l="20616" t="38403"/>
          <a:stretch>
            <a:fillRect/>
          </a:stretch>
        </p:blipFill>
        <p:spPr bwMode="auto">
          <a:xfrm>
            <a:off x="-32" y="2643182"/>
            <a:ext cx="5739985" cy="4224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Rectangle 44"/>
          <p:cNvSpPr/>
          <p:nvPr/>
        </p:nvSpPr>
        <p:spPr>
          <a:xfrm>
            <a:off x="4429124" y="3357562"/>
            <a:ext cx="47148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 smtClean="0"/>
              <a:t>		    are </a:t>
            </a:r>
            <a:r>
              <a:rPr lang="fr-FR" b="1" dirty="0" err="1" smtClean="0"/>
              <a:t>minor</a:t>
            </a:r>
            <a:r>
              <a:rPr lang="fr-FR" b="1" dirty="0" smtClean="0"/>
              <a:t> </a:t>
            </a:r>
            <a:r>
              <a:rPr lang="fr-FR" b="1" dirty="0" err="1" smtClean="0"/>
              <a:t>glycated</a:t>
            </a:r>
            <a:r>
              <a:rPr lang="fr-FR" b="1" dirty="0" smtClean="0"/>
              <a:t> </a:t>
            </a:r>
            <a:r>
              <a:rPr lang="fr-FR" b="1" dirty="0" err="1" smtClean="0"/>
              <a:t>HbA</a:t>
            </a:r>
            <a:r>
              <a:rPr lang="fr-FR" b="1" dirty="0" smtClean="0"/>
              <a:t>  </a:t>
            </a:r>
            <a:endParaRPr lang="fr-FR" baseline="-25000" dirty="0"/>
          </a:p>
        </p:txBody>
      </p:sp>
      <p:sp>
        <p:nvSpPr>
          <p:cNvPr id="21" name="Forme libre 20"/>
          <p:cNvSpPr/>
          <p:nvPr/>
        </p:nvSpPr>
        <p:spPr>
          <a:xfrm>
            <a:off x="857224" y="4468495"/>
            <a:ext cx="2004695" cy="1517015"/>
          </a:xfrm>
          <a:custGeom>
            <a:avLst/>
            <a:gdLst>
              <a:gd name="connsiteX0" fmla="*/ 0 w 2004695"/>
              <a:gd name="connsiteY0" fmla="*/ 1517015 h 1517015"/>
              <a:gd name="connsiteX1" fmla="*/ 41910 w 2004695"/>
              <a:gd name="connsiteY1" fmla="*/ 1475105 h 1517015"/>
              <a:gd name="connsiteX2" fmla="*/ 72390 w 2004695"/>
              <a:gd name="connsiteY2" fmla="*/ 1490345 h 1517015"/>
              <a:gd name="connsiteX3" fmla="*/ 106680 w 2004695"/>
              <a:gd name="connsiteY3" fmla="*/ 1463675 h 1517015"/>
              <a:gd name="connsiteX4" fmla="*/ 163830 w 2004695"/>
              <a:gd name="connsiteY4" fmla="*/ 1288415 h 1517015"/>
              <a:gd name="connsiteX5" fmla="*/ 209550 w 2004695"/>
              <a:gd name="connsiteY5" fmla="*/ 1235075 h 1517015"/>
              <a:gd name="connsiteX6" fmla="*/ 251460 w 2004695"/>
              <a:gd name="connsiteY6" fmla="*/ 1311275 h 1517015"/>
              <a:gd name="connsiteX7" fmla="*/ 278130 w 2004695"/>
              <a:gd name="connsiteY7" fmla="*/ 1341755 h 1517015"/>
              <a:gd name="connsiteX8" fmla="*/ 308610 w 2004695"/>
              <a:gd name="connsiteY8" fmla="*/ 1349375 h 1517015"/>
              <a:gd name="connsiteX9" fmla="*/ 342900 w 2004695"/>
              <a:gd name="connsiteY9" fmla="*/ 1318895 h 1517015"/>
              <a:gd name="connsiteX10" fmla="*/ 365760 w 2004695"/>
              <a:gd name="connsiteY10" fmla="*/ 1246505 h 1517015"/>
              <a:gd name="connsiteX11" fmla="*/ 377190 w 2004695"/>
              <a:gd name="connsiteY11" fmla="*/ 1105535 h 1517015"/>
              <a:gd name="connsiteX12" fmla="*/ 381000 w 2004695"/>
              <a:gd name="connsiteY12" fmla="*/ 1025525 h 1517015"/>
              <a:gd name="connsiteX13" fmla="*/ 400050 w 2004695"/>
              <a:gd name="connsiteY13" fmla="*/ 991235 h 1517015"/>
              <a:gd name="connsiteX14" fmla="*/ 430530 w 2004695"/>
              <a:gd name="connsiteY14" fmla="*/ 1075055 h 1517015"/>
              <a:gd name="connsiteX15" fmla="*/ 476250 w 2004695"/>
              <a:gd name="connsiteY15" fmla="*/ 1212215 h 1517015"/>
              <a:gd name="connsiteX16" fmla="*/ 533400 w 2004695"/>
              <a:gd name="connsiteY16" fmla="*/ 1250315 h 1517015"/>
              <a:gd name="connsiteX17" fmla="*/ 552450 w 2004695"/>
              <a:gd name="connsiteY17" fmla="*/ 1276985 h 1517015"/>
              <a:gd name="connsiteX18" fmla="*/ 590550 w 2004695"/>
              <a:gd name="connsiteY18" fmla="*/ 1345565 h 1517015"/>
              <a:gd name="connsiteX19" fmla="*/ 636270 w 2004695"/>
              <a:gd name="connsiteY19" fmla="*/ 1402715 h 1517015"/>
              <a:gd name="connsiteX20" fmla="*/ 704850 w 2004695"/>
              <a:gd name="connsiteY20" fmla="*/ 1414145 h 1517015"/>
              <a:gd name="connsiteX21" fmla="*/ 792480 w 2004695"/>
              <a:gd name="connsiteY21" fmla="*/ 1364615 h 1517015"/>
              <a:gd name="connsiteX22" fmla="*/ 838200 w 2004695"/>
              <a:gd name="connsiteY22" fmla="*/ 1273175 h 1517015"/>
              <a:gd name="connsiteX23" fmla="*/ 880110 w 2004695"/>
              <a:gd name="connsiteY23" fmla="*/ 1181735 h 1517015"/>
              <a:gd name="connsiteX24" fmla="*/ 944880 w 2004695"/>
              <a:gd name="connsiteY24" fmla="*/ 1177925 h 1517015"/>
              <a:gd name="connsiteX25" fmla="*/ 975360 w 2004695"/>
              <a:gd name="connsiteY25" fmla="*/ 1200785 h 1517015"/>
              <a:gd name="connsiteX26" fmla="*/ 994410 w 2004695"/>
              <a:gd name="connsiteY26" fmla="*/ 1200785 h 1517015"/>
              <a:gd name="connsiteX27" fmla="*/ 1024890 w 2004695"/>
              <a:gd name="connsiteY27" fmla="*/ 1166495 h 1517015"/>
              <a:gd name="connsiteX28" fmla="*/ 1062990 w 2004695"/>
              <a:gd name="connsiteY28" fmla="*/ 998855 h 1517015"/>
              <a:gd name="connsiteX29" fmla="*/ 1089660 w 2004695"/>
              <a:gd name="connsiteY29" fmla="*/ 732155 h 1517015"/>
              <a:gd name="connsiteX30" fmla="*/ 1104900 w 2004695"/>
              <a:gd name="connsiteY30" fmla="*/ 427355 h 1517015"/>
              <a:gd name="connsiteX31" fmla="*/ 1120140 w 2004695"/>
              <a:gd name="connsiteY31" fmla="*/ 191135 h 1517015"/>
              <a:gd name="connsiteX32" fmla="*/ 1150620 w 2004695"/>
              <a:gd name="connsiteY32" fmla="*/ 15875 h 1517015"/>
              <a:gd name="connsiteX33" fmla="*/ 1196340 w 2004695"/>
              <a:gd name="connsiteY33" fmla="*/ 286385 h 1517015"/>
              <a:gd name="connsiteX34" fmla="*/ 1264920 w 2004695"/>
              <a:gd name="connsiteY34" fmla="*/ 854075 h 1517015"/>
              <a:gd name="connsiteX35" fmla="*/ 1306830 w 2004695"/>
              <a:gd name="connsiteY35" fmla="*/ 1094105 h 1517015"/>
              <a:gd name="connsiteX36" fmla="*/ 1390650 w 2004695"/>
              <a:gd name="connsiteY36" fmla="*/ 1246505 h 1517015"/>
              <a:gd name="connsiteX37" fmla="*/ 1508760 w 2004695"/>
              <a:gd name="connsiteY37" fmla="*/ 1337945 h 1517015"/>
              <a:gd name="connsiteX38" fmla="*/ 1588770 w 2004695"/>
              <a:gd name="connsiteY38" fmla="*/ 1364615 h 1517015"/>
              <a:gd name="connsiteX39" fmla="*/ 1657350 w 2004695"/>
              <a:gd name="connsiteY39" fmla="*/ 1318895 h 1517015"/>
              <a:gd name="connsiteX40" fmla="*/ 1729740 w 2004695"/>
              <a:gd name="connsiteY40" fmla="*/ 1189355 h 1517015"/>
              <a:gd name="connsiteX41" fmla="*/ 1779270 w 2004695"/>
              <a:gd name="connsiteY41" fmla="*/ 1033145 h 1517015"/>
              <a:gd name="connsiteX42" fmla="*/ 1832610 w 2004695"/>
              <a:gd name="connsiteY42" fmla="*/ 968375 h 1517015"/>
              <a:gd name="connsiteX43" fmla="*/ 1885950 w 2004695"/>
              <a:gd name="connsiteY43" fmla="*/ 1014095 h 1517015"/>
              <a:gd name="connsiteX44" fmla="*/ 1939290 w 2004695"/>
              <a:gd name="connsiteY44" fmla="*/ 1151255 h 1517015"/>
              <a:gd name="connsiteX45" fmla="*/ 1981200 w 2004695"/>
              <a:gd name="connsiteY45" fmla="*/ 1216025 h 1517015"/>
              <a:gd name="connsiteX46" fmla="*/ 2000250 w 2004695"/>
              <a:gd name="connsiteY46" fmla="*/ 1227455 h 1517015"/>
              <a:gd name="connsiteX47" fmla="*/ 2004060 w 2004695"/>
              <a:gd name="connsiteY47" fmla="*/ 1303655 h 1517015"/>
              <a:gd name="connsiteX48" fmla="*/ 2004060 w 2004695"/>
              <a:gd name="connsiteY48" fmla="*/ 1414145 h 1517015"/>
              <a:gd name="connsiteX49" fmla="*/ 2000250 w 2004695"/>
              <a:gd name="connsiteY49" fmla="*/ 1501775 h 1517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004695" h="1517015">
                <a:moveTo>
                  <a:pt x="0" y="1517015"/>
                </a:moveTo>
                <a:cubicBezTo>
                  <a:pt x="14922" y="1498282"/>
                  <a:pt x="29845" y="1479550"/>
                  <a:pt x="41910" y="1475105"/>
                </a:cubicBezTo>
                <a:cubicBezTo>
                  <a:pt x="53975" y="1470660"/>
                  <a:pt x="61595" y="1492250"/>
                  <a:pt x="72390" y="1490345"/>
                </a:cubicBezTo>
                <a:cubicBezTo>
                  <a:pt x="83185" y="1488440"/>
                  <a:pt x="91440" y="1497330"/>
                  <a:pt x="106680" y="1463675"/>
                </a:cubicBezTo>
                <a:cubicBezTo>
                  <a:pt x="121920" y="1430020"/>
                  <a:pt x="146685" y="1326515"/>
                  <a:pt x="163830" y="1288415"/>
                </a:cubicBezTo>
                <a:cubicBezTo>
                  <a:pt x="180975" y="1250315"/>
                  <a:pt x="194945" y="1231265"/>
                  <a:pt x="209550" y="1235075"/>
                </a:cubicBezTo>
                <a:cubicBezTo>
                  <a:pt x="224155" y="1238885"/>
                  <a:pt x="240030" y="1293495"/>
                  <a:pt x="251460" y="1311275"/>
                </a:cubicBezTo>
                <a:cubicBezTo>
                  <a:pt x="262890" y="1329055"/>
                  <a:pt x="268605" y="1335405"/>
                  <a:pt x="278130" y="1341755"/>
                </a:cubicBezTo>
                <a:cubicBezTo>
                  <a:pt x="287655" y="1348105"/>
                  <a:pt x="297815" y="1353185"/>
                  <a:pt x="308610" y="1349375"/>
                </a:cubicBezTo>
                <a:cubicBezTo>
                  <a:pt x="319405" y="1345565"/>
                  <a:pt x="333375" y="1336040"/>
                  <a:pt x="342900" y="1318895"/>
                </a:cubicBezTo>
                <a:cubicBezTo>
                  <a:pt x="352425" y="1301750"/>
                  <a:pt x="360045" y="1282065"/>
                  <a:pt x="365760" y="1246505"/>
                </a:cubicBezTo>
                <a:cubicBezTo>
                  <a:pt x="371475" y="1210945"/>
                  <a:pt x="374650" y="1142365"/>
                  <a:pt x="377190" y="1105535"/>
                </a:cubicBezTo>
                <a:cubicBezTo>
                  <a:pt x="379730" y="1068705"/>
                  <a:pt x="377190" y="1044575"/>
                  <a:pt x="381000" y="1025525"/>
                </a:cubicBezTo>
                <a:cubicBezTo>
                  <a:pt x="384810" y="1006475"/>
                  <a:pt x="391795" y="982980"/>
                  <a:pt x="400050" y="991235"/>
                </a:cubicBezTo>
                <a:cubicBezTo>
                  <a:pt x="408305" y="999490"/>
                  <a:pt x="417830" y="1038225"/>
                  <a:pt x="430530" y="1075055"/>
                </a:cubicBezTo>
                <a:cubicBezTo>
                  <a:pt x="443230" y="1111885"/>
                  <a:pt x="459105" y="1183005"/>
                  <a:pt x="476250" y="1212215"/>
                </a:cubicBezTo>
                <a:cubicBezTo>
                  <a:pt x="493395" y="1241425"/>
                  <a:pt x="520700" y="1239520"/>
                  <a:pt x="533400" y="1250315"/>
                </a:cubicBezTo>
                <a:cubicBezTo>
                  <a:pt x="546100" y="1261110"/>
                  <a:pt x="542925" y="1261110"/>
                  <a:pt x="552450" y="1276985"/>
                </a:cubicBezTo>
                <a:cubicBezTo>
                  <a:pt x="561975" y="1292860"/>
                  <a:pt x="576580" y="1324610"/>
                  <a:pt x="590550" y="1345565"/>
                </a:cubicBezTo>
                <a:cubicBezTo>
                  <a:pt x="604520" y="1366520"/>
                  <a:pt x="617220" y="1391285"/>
                  <a:pt x="636270" y="1402715"/>
                </a:cubicBezTo>
                <a:cubicBezTo>
                  <a:pt x="655320" y="1414145"/>
                  <a:pt x="678815" y="1420495"/>
                  <a:pt x="704850" y="1414145"/>
                </a:cubicBezTo>
                <a:cubicBezTo>
                  <a:pt x="730885" y="1407795"/>
                  <a:pt x="770255" y="1388110"/>
                  <a:pt x="792480" y="1364615"/>
                </a:cubicBezTo>
                <a:cubicBezTo>
                  <a:pt x="814705" y="1341120"/>
                  <a:pt x="823595" y="1303655"/>
                  <a:pt x="838200" y="1273175"/>
                </a:cubicBezTo>
                <a:cubicBezTo>
                  <a:pt x="852805" y="1242695"/>
                  <a:pt x="862330" y="1197610"/>
                  <a:pt x="880110" y="1181735"/>
                </a:cubicBezTo>
                <a:cubicBezTo>
                  <a:pt x="897890" y="1165860"/>
                  <a:pt x="929005" y="1174750"/>
                  <a:pt x="944880" y="1177925"/>
                </a:cubicBezTo>
                <a:cubicBezTo>
                  <a:pt x="960755" y="1181100"/>
                  <a:pt x="967105" y="1196975"/>
                  <a:pt x="975360" y="1200785"/>
                </a:cubicBezTo>
                <a:cubicBezTo>
                  <a:pt x="983615" y="1204595"/>
                  <a:pt x="986155" y="1206500"/>
                  <a:pt x="994410" y="1200785"/>
                </a:cubicBezTo>
                <a:cubicBezTo>
                  <a:pt x="1002665" y="1195070"/>
                  <a:pt x="1013460" y="1200150"/>
                  <a:pt x="1024890" y="1166495"/>
                </a:cubicBezTo>
                <a:cubicBezTo>
                  <a:pt x="1036320" y="1132840"/>
                  <a:pt x="1052195" y="1071245"/>
                  <a:pt x="1062990" y="998855"/>
                </a:cubicBezTo>
                <a:cubicBezTo>
                  <a:pt x="1073785" y="926465"/>
                  <a:pt x="1082675" y="827405"/>
                  <a:pt x="1089660" y="732155"/>
                </a:cubicBezTo>
                <a:cubicBezTo>
                  <a:pt x="1096645" y="636905"/>
                  <a:pt x="1099820" y="517525"/>
                  <a:pt x="1104900" y="427355"/>
                </a:cubicBezTo>
                <a:cubicBezTo>
                  <a:pt x="1109980" y="337185"/>
                  <a:pt x="1112520" y="259715"/>
                  <a:pt x="1120140" y="191135"/>
                </a:cubicBezTo>
                <a:cubicBezTo>
                  <a:pt x="1127760" y="122555"/>
                  <a:pt x="1137920" y="0"/>
                  <a:pt x="1150620" y="15875"/>
                </a:cubicBezTo>
                <a:cubicBezTo>
                  <a:pt x="1163320" y="31750"/>
                  <a:pt x="1177290" y="146685"/>
                  <a:pt x="1196340" y="286385"/>
                </a:cubicBezTo>
                <a:cubicBezTo>
                  <a:pt x="1215390" y="426085"/>
                  <a:pt x="1246505" y="719455"/>
                  <a:pt x="1264920" y="854075"/>
                </a:cubicBezTo>
                <a:cubicBezTo>
                  <a:pt x="1283335" y="988695"/>
                  <a:pt x="1285875" y="1028700"/>
                  <a:pt x="1306830" y="1094105"/>
                </a:cubicBezTo>
                <a:cubicBezTo>
                  <a:pt x="1327785" y="1159510"/>
                  <a:pt x="1356995" y="1205865"/>
                  <a:pt x="1390650" y="1246505"/>
                </a:cubicBezTo>
                <a:cubicBezTo>
                  <a:pt x="1424305" y="1287145"/>
                  <a:pt x="1475740" y="1318260"/>
                  <a:pt x="1508760" y="1337945"/>
                </a:cubicBezTo>
                <a:cubicBezTo>
                  <a:pt x="1541780" y="1357630"/>
                  <a:pt x="1564005" y="1367790"/>
                  <a:pt x="1588770" y="1364615"/>
                </a:cubicBezTo>
                <a:cubicBezTo>
                  <a:pt x="1613535" y="1361440"/>
                  <a:pt x="1633855" y="1348105"/>
                  <a:pt x="1657350" y="1318895"/>
                </a:cubicBezTo>
                <a:cubicBezTo>
                  <a:pt x="1680845" y="1289685"/>
                  <a:pt x="1709420" y="1236980"/>
                  <a:pt x="1729740" y="1189355"/>
                </a:cubicBezTo>
                <a:cubicBezTo>
                  <a:pt x="1750060" y="1141730"/>
                  <a:pt x="1762125" y="1069975"/>
                  <a:pt x="1779270" y="1033145"/>
                </a:cubicBezTo>
                <a:cubicBezTo>
                  <a:pt x="1796415" y="996315"/>
                  <a:pt x="1814830" y="971550"/>
                  <a:pt x="1832610" y="968375"/>
                </a:cubicBezTo>
                <a:cubicBezTo>
                  <a:pt x="1850390" y="965200"/>
                  <a:pt x="1868170" y="983615"/>
                  <a:pt x="1885950" y="1014095"/>
                </a:cubicBezTo>
                <a:cubicBezTo>
                  <a:pt x="1903730" y="1044575"/>
                  <a:pt x="1923415" y="1117600"/>
                  <a:pt x="1939290" y="1151255"/>
                </a:cubicBezTo>
                <a:cubicBezTo>
                  <a:pt x="1955165" y="1184910"/>
                  <a:pt x="1971040" y="1203325"/>
                  <a:pt x="1981200" y="1216025"/>
                </a:cubicBezTo>
                <a:cubicBezTo>
                  <a:pt x="1991360" y="1228725"/>
                  <a:pt x="1996440" y="1212850"/>
                  <a:pt x="2000250" y="1227455"/>
                </a:cubicBezTo>
                <a:cubicBezTo>
                  <a:pt x="2004060" y="1242060"/>
                  <a:pt x="2003425" y="1272540"/>
                  <a:pt x="2004060" y="1303655"/>
                </a:cubicBezTo>
                <a:cubicBezTo>
                  <a:pt x="2004695" y="1334770"/>
                  <a:pt x="2004695" y="1381125"/>
                  <a:pt x="2004060" y="1414145"/>
                </a:cubicBezTo>
                <a:cubicBezTo>
                  <a:pt x="2003425" y="1447165"/>
                  <a:pt x="2001837" y="1474470"/>
                  <a:pt x="2000250" y="1501775"/>
                </a:cubicBez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orme libre 22"/>
          <p:cNvSpPr/>
          <p:nvPr/>
        </p:nvSpPr>
        <p:spPr>
          <a:xfrm>
            <a:off x="3055674" y="2828498"/>
            <a:ext cx="1155511" cy="3135574"/>
          </a:xfrm>
          <a:custGeom>
            <a:avLst/>
            <a:gdLst>
              <a:gd name="connsiteX0" fmla="*/ 2275 w 1155511"/>
              <a:gd name="connsiteY0" fmla="*/ 3135574 h 3135574"/>
              <a:gd name="connsiteX1" fmla="*/ 2275 w 1155511"/>
              <a:gd name="connsiteY1" fmla="*/ 2978624 h 3135574"/>
              <a:gd name="connsiteX2" fmla="*/ 15923 w 1155511"/>
              <a:gd name="connsiteY2" fmla="*/ 2964977 h 3135574"/>
              <a:gd name="connsiteX3" fmla="*/ 70514 w 1155511"/>
              <a:gd name="connsiteY3" fmla="*/ 2917209 h 3135574"/>
              <a:gd name="connsiteX4" fmla="*/ 138753 w 1155511"/>
              <a:gd name="connsiteY4" fmla="*/ 2773908 h 3135574"/>
              <a:gd name="connsiteX5" fmla="*/ 186520 w 1155511"/>
              <a:gd name="connsiteY5" fmla="*/ 2528248 h 3135574"/>
              <a:gd name="connsiteX6" fmla="*/ 213816 w 1155511"/>
              <a:gd name="connsiteY6" fmla="*/ 2132463 h 3135574"/>
              <a:gd name="connsiteX7" fmla="*/ 234287 w 1155511"/>
              <a:gd name="connsiteY7" fmla="*/ 1252183 h 3135574"/>
              <a:gd name="connsiteX8" fmla="*/ 241111 w 1155511"/>
              <a:gd name="connsiteY8" fmla="*/ 624386 h 3135574"/>
              <a:gd name="connsiteX9" fmla="*/ 247935 w 1155511"/>
              <a:gd name="connsiteY9" fmla="*/ 133066 h 3135574"/>
              <a:gd name="connsiteX10" fmla="*/ 241111 w 1155511"/>
              <a:gd name="connsiteY10" fmla="*/ 23884 h 3135574"/>
              <a:gd name="connsiteX11" fmla="*/ 275231 w 1155511"/>
              <a:gd name="connsiteY11" fmla="*/ 10236 h 3135574"/>
              <a:gd name="connsiteX12" fmla="*/ 514067 w 1155511"/>
              <a:gd name="connsiteY12" fmla="*/ 10236 h 3135574"/>
              <a:gd name="connsiteX13" fmla="*/ 520890 w 1155511"/>
              <a:gd name="connsiteY13" fmla="*/ 10236 h 3135574"/>
              <a:gd name="connsiteX14" fmla="*/ 527714 w 1155511"/>
              <a:gd name="connsiteY14" fmla="*/ 58003 h 3135574"/>
              <a:gd name="connsiteX15" fmla="*/ 527714 w 1155511"/>
              <a:gd name="connsiteY15" fmla="*/ 358254 h 3135574"/>
              <a:gd name="connsiteX16" fmla="*/ 527714 w 1155511"/>
              <a:gd name="connsiteY16" fmla="*/ 624386 h 3135574"/>
              <a:gd name="connsiteX17" fmla="*/ 534538 w 1155511"/>
              <a:gd name="connsiteY17" fmla="*/ 849574 h 3135574"/>
              <a:gd name="connsiteX18" fmla="*/ 555010 w 1155511"/>
              <a:gd name="connsiteY18" fmla="*/ 1204415 h 3135574"/>
              <a:gd name="connsiteX19" fmla="*/ 582305 w 1155511"/>
              <a:gd name="connsiteY19" fmla="*/ 440141 h 3135574"/>
              <a:gd name="connsiteX20" fmla="*/ 595953 w 1155511"/>
              <a:gd name="connsiteY20" fmla="*/ 1354541 h 3135574"/>
              <a:gd name="connsiteX21" fmla="*/ 623249 w 1155511"/>
              <a:gd name="connsiteY21" fmla="*/ 1914099 h 3135574"/>
              <a:gd name="connsiteX22" fmla="*/ 657368 w 1155511"/>
              <a:gd name="connsiteY22" fmla="*/ 2398595 h 3135574"/>
              <a:gd name="connsiteX23" fmla="*/ 739255 w 1155511"/>
              <a:gd name="connsiteY23" fmla="*/ 2732965 h 3135574"/>
              <a:gd name="connsiteX24" fmla="*/ 841613 w 1155511"/>
              <a:gd name="connsiteY24" fmla="*/ 2964977 h 3135574"/>
              <a:gd name="connsiteX25" fmla="*/ 1005386 w 1155511"/>
              <a:gd name="connsiteY25" fmla="*/ 3094630 h 3135574"/>
              <a:gd name="connsiteX26" fmla="*/ 1155511 w 1155511"/>
              <a:gd name="connsiteY26" fmla="*/ 3128750 h 3135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155511" h="3135574">
                <a:moveTo>
                  <a:pt x="2275" y="3135574"/>
                </a:moveTo>
                <a:cubicBezTo>
                  <a:pt x="1137" y="3071315"/>
                  <a:pt x="0" y="3007057"/>
                  <a:pt x="2275" y="2978624"/>
                </a:cubicBezTo>
                <a:cubicBezTo>
                  <a:pt x="4550" y="2950191"/>
                  <a:pt x="4550" y="2975213"/>
                  <a:pt x="15923" y="2964977"/>
                </a:cubicBezTo>
                <a:cubicBezTo>
                  <a:pt x="27296" y="2954741"/>
                  <a:pt x="50042" y="2949054"/>
                  <a:pt x="70514" y="2917209"/>
                </a:cubicBezTo>
                <a:cubicBezTo>
                  <a:pt x="90986" y="2885364"/>
                  <a:pt x="119419" y="2838735"/>
                  <a:pt x="138753" y="2773908"/>
                </a:cubicBezTo>
                <a:cubicBezTo>
                  <a:pt x="158087" y="2709081"/>
                  <a:pt x="174010" y="2635156"/>
                  <a:pt x="186520" y="2528248"/>
                </a:cubicBezTo>
                <a:cubicBezTo>
                  <a:pt x="199031" y="2421341"/>
                  <a:pt x="205855" y="2345140"/>
                  <a:pt x="213816" y="2132463"/>
                </a:cubicBezTo>
                <a:cubicBezTo>
                  <a:pt x="221777" y="1919786"/>
                  <a:pt x="229738" y="1503529"/>
                  <a:pt x="234287" y="1252183"/>
                </a:cubicBezTo>
                <a:cubicBezTo>
                  <a:pt x="238836" y="1000837"/>
                  <a:pt x="238836" y="810905"/>
                  <a:pt x="241111" y="624386"/>
                </a:cubicBezTo>
                <a:cubicBezTo>
                  <a:pt x="243386" y="437867"/>
                  <a:pt x="247935" y="233150"/>
                  <a:pt x="247935" y="133066"/>
                </a:cubicBezTo>
                <a:cubicBezTo>
                  <a:pt x="247935" y="32982"/>
                  <a:pt x="236562" y="44356"/>
                  <a:pt x="241111" y="23884"/>
                </a:cubicBezTo>
                <a:cubicBezTo>
                  <a:pt x="245660" y="3412"/>
                  <a:pt x="229738" y="12511"/>
                  <a:pt x="275231" y="10236"/>
                </a:cubicBezTo>
                <a:cubicBezTo>
                  <a:pt x="320724" y="7961"/>
                  <a:pt x="514067" y="10236"/>
                  <a:pt x="514067" y="10236"/>
                </a:cubicBezTo>
                <a:cubicBezTo>
                  <a:pt x="555010" y="10236"/>
                  <a:pt x="518616" y="2275"/>
                  <a:pt x="520890" y="10236"/>
                </a:cubicBezTo>
                <a:cubicBezTo>
                  <a:pt x="523164" y="18197"/>
                  <a:pt x="526577" y="0"/>
                  <a:pt x="527714" y="58003"/>
                </a:cubicBezTo>
                <a:cubicBezTo>
                  <a:pt x="528851" y="116006"/>
                  <a:pt x="527714" y="358254"/>
                  <a:pt x="527714" y="358254"/>
                </a:cubicBezTo>
                <a:cubicBezTo>
                  <a:pt x="527714" y="452651"/>
                  <a:pt x="526577" y="542499"/>
                  <a:pt x="527714" y="624386"/>
                </a:cubicBezTo>
                <a:cubicBezTo>
                  <a:pt x="528851" y="706273"/>
                  <a:pt x="529989" y="752903"/>
                  <a:pt x="534538" y="849574"/>
                </a:cubicBezTo>
                <a:cubicBezTo>
                  <a:pt x="539087" y="946245"/>
                  <a:pt x="547049" y="1272654"/>
                  <a:pt x="555010" y="1204415"/>
                </a:cubicBezTo>
                <a:cubicBezTo>
                  <a:pt x="562971" y="1136176"/>
                  <a:pt x="575481" y="415120"/>
                  <a:pt x="582305" y="440141"/>
                </a:cubicBezTo>
                <a:cubicBezTo>
                  <a:pt x="589129" y="465162"/>
                  <a:pt x="589129" y="1108881"/>
                  <a:pt x="595953" y="1354541"/>
                </a:cubicBezTo>
                <a:cubicBezTo>
                  <a:pt x="602777" y="1600201"/>
                  <a:pt x="613013" y="1740090"/>
                  <a:pt x="623249" y="1914099"/>
                </a:cubicBezTo>
                <a:cubicBezTo>
                  <a:pt x="633485" y="2088108"/>
                  <a:pt x="638034" y="2262117"/>
                  <a:pt x="657368" y="2398595"/>
                </a:cubicBezTo>
                <a:cubicBezTo>
                  <a:pt x="676702" y="2535073"/>
                  <a:pt x="708548" y="2638568"/>
                  <a:pt x="739255" y="2732965"/>
                </a:cubicBezTo>
                <a:cubicBezTo>
                  <a:pt x="769962" y="2827362"/>
                  <a:pt x="797258" y="2904700"/>
                  <a:pt x="841613" y="2964977"/>
                </a:cubicBezTo>
                <a:cubicBezTo>
                  <a:pt x="885968" y="3025255"/>
                  <a:pt x="953070" y="3067335"/>
                  <a:pt x="1005386" y="3094630"/>
                </a:cubicBezTo>
                <a:cubicBezTo>
                  <a:pt x="1057702" y="3121925"/>
                  <a:pt x="1106606" y="3125337"/>
                  <a:pt x="1155511" y="3128750"/>
                </a:cubicBez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Forme libre 26"/>
          <p:cNvSpPr/>
          <p:nvPr/>
        </p:nvSpPr>
        <p:spPr>
          <a:xfrm>
            <a:off x="2416332" y="5431580"/>
            <a:ext cx="439110" cy="544912"/>
          </a:xfrm>
          <a:custGeom>
            <a:avLst/>
            <a:gdLst>
              <a:gd name="connsiteX0" fmla="*/ 1645 w 439110"/>
              <a:gd name="connsiteY0" fmla="*/ 544912 h 544912"/>
              <a:gd name="connsiteX1" fmla="*/ 1645 w 439110"/>
              <a:gd name="connsiteY1" fmla="*/ 413344 h 544912"/>
              <a:gd name="connsiteX2" fmla="*/ 1645 w 439110"/>
              <a:gd name="connsiteY2" fmla="*/ 403476 h 544912"/>
              <a:gd name="connsiteX3" fmla="*/ 11513 w 439110"/>
              <a:gd name="connsiteY3" fmla="*/ 403476 h 544912"/>
              <a:gd name="connsiteX4" fmla="*/ 50984 w 439110"/>
              <a:gd name="connsiteY4" fmla="*/ 393608 h 544912"/>
              <a:gd name="connsiteX5" fmla="*/ 100322 w 439110"/>
              <a:gd name="connsiteY5" fmla="*/ 350849 h 544912"/>
              <a:gd name="connsiteX6" fmla="*/ 149660 w 439110"/>
              <a:gd name="connsiteY6" fmla="*/ 255462 h 544912"/>
              <a:gd name="connsiteX7" fmla="*/ 192420 w 439110"/>
              <a:gd name="connsiteY7" fmla="*/ 127183 h 544912"/>
              <a:gd name="connsiteX8" fmla="*/ 241758 w 439110"/>
              <a:gd name="connsiteY8" fmla="*/ 21928 h 544912"/>
              <a:gd name="connsiteX9" fmla="*/ 268071 w 439110"/>
              <a:gd name="connsiteY9" fmla="*/ 2193 h 544912"/>
              <a:gd name="connsiteX10" fmla="*/ 310831 w 439110"/>
              <a:gd name="connsiteY10" fmla="*/ 35085 h 544912"/>
              <a:gd name="connsiteX11" fmla="*/ 343723 w 439110"/>
              <a:gd name="connsiteY11" fmla="*/ 114026 h 544912"/>
              <a:gd name="connsiteX12" fmla="*/ 376615 w 439110"/>
              <a:gd name="connsiteY12" fmla="*/ 199545 h 544912"/>
              <a:gd name="connsiteX13" fmla="*/ 399640 w 439110"/>
              <a:gd name="connsiteY13" fmla="*/ 239016 h 544912"/>
              <a:gd name="connsiteX14" fmla="*/ 425953 w 439110"/>
              <a:gd name="connsiteY14" fmla="*/ 262040 h 544912"/>
              <a:gd name="connsiteX15" fmla="*/ 435821 w 439110"/>
              <a:gd name="connsiteY15" fmla="*/ 265329 h 544912"/>
              <a:gd name="connsiteX16" fmla="*/ 435821 w 439110"/>
              <a:gd name="connsiteY16" fmla="*/ 281775 h 544912"/>
              <a:gd name="connsiteX17" fmla="*/ 439110 w 439110"/>
              <a:gd name="connsiteY17" fmla="*/ 538334 h 54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39110" h="544912">
                <a:moveTo>
                  <a:pt x="1645" y="544912"/>
                </a:moveTo>
                <a:lnTo>
                  <a:pt x="1645" y="413344"/>
                </a:lnTo>
                <a:cubicBezTo>
                  <a:pt x="1645" y="389771"/>
                  <a:pt x="0" y="405121"/>
                  <a:pt x="1645" y="403476"/>
                </a:cubicBezTo>
                <a:cubicBezTo>
                  <a:pt x="3290" y="401831"/>
                  <a:pt x="3290" y="405121"/>
                  <a:pt x="11513" y="403476"/>
                </a:cubicBezTo>
                <a:cubicBezTo>
                  <a:pt x="19736" y="401831"/>
                  <a:pt x="36183" y="402379"/>
                  <a:pt x="50984" y="393608"/>
                </a:cubicBezTo>
                <a:cubicBezTo>
                  <a:pt x="65785" y="384837"/>
                  <a:pt x="83876" y="373873"/>
                  <a:pt x="100322" y="350849"/>
                </a:cubicBezTo>
                <a:cubicBezTo>
                  <a:pt x="116768" y="327825"/>
                  <a:pt x="134310" y="292740"/>
                  <a:pt x="149660" y="255462"/>
                </a:cubicBezTo>
                <a:cubicBezTo>
                  <a:pt x="165010" y="218184"/>
                  <a:pt x="177070" y="166105"/>
                  <a:pt x="192420" y="127183"/>
                </a:cubicBezTo>
                <a:cubicBezTo>
                  <a:pt x="207770" y="88261"/>
                  <a:pt x="229149" y="42760"/>
                  <a:pt x="241758" y="21928"/>
                </a:cubicBezTo>
                <a:cubicBezTo>
                  <a:pt x="254367" y="1096"/>
                  <a:pt x="256559" y="0"/>
                  <a:pt x="268071" y="2193"/>
                </a:cubicBezTo>
                <a:cubicBezTo>
                  <a:pt x="279583" y="4386"/>
                  <a:pt x="298222" y="16446"/>
                  <a:pt x="310831" y="35085"/>
                </a:cubicBezTo>
                <a:cubicBezTo>
                  <a:pt x="323440" y="53724"/>
                  <a:pt x="332759" y="86616"/>
                  <a:pt x="343723" y="114026"/>
                </a:cubicBezTo>
                <a:cubicBezTo>
                  <a:pt x="354687" y="141436"/>
                  <a:pt x="367295" y="178713"/>
                  <a:pt x="376615" y="199545"/>
                </a:cubicBezTo>
                <a:cubicBezTo>
                  <a:pt x="385935" y="220377"/>
                  <a:pt x="391417" y="228600"/>
                  <a:pt x="399640" y="239016"/>
                </a:cubicBezTo>
                <a:cubicBezTo>
                  <a:pt x="407863" y="249432"/>
                  <a:pt x="419923" y="257655"/>
                  <a:pt x="425953" y="262040"/>
                </a:cubicBezTo>
                <a:cubicBezTo>
                  <a:pt x="431983" y="266425"/>
                  <a:pt x="434176" y="262040"/>
                  <a:pt x="435821" y="265329"/>
                </a:cubicBezTo>
                <a:cubicBezTo>
                  <a:pt x="437466" y="268618"/>
                  <a:pt x="435273" y="236274"/>
                  <a:pt x="435821" y="281775"/>
                </a:cubicBezTo>
                <a:cubicBezTo>
                  <a:pt x="436369" y="327276"/>
                  <a:pt x="437739" y="432805"/>
                  <a:pt x="439110" y="538334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Forme libre 30"/>
          <p:cNvSpPr/>
          <p:nvPr/>
        </p:nvSpPr>
        <p:spPr>
          <a:xfrm>
            <a:off x="1522961" y="5636179"/>
            <a:ext cx="306110" cy="348032"/>
          </a:xfrm>
          <a:custGeom>
            <a:avLst/>
            <a:gdLst>
              <a:gd name="connsiteX0" fmla="*/ 1747 w 306110"/>
              <a:gd name="connsiteY0" fmla="*/ 348032 h 348032"/>
              <a:gd name="connsiteX1" fmla="*/ 1747 w 306110"/>
              <a:gd name="connsiteY1" fmla="*/ 258950 h 348032"/>
              <a:gd name="connsiteX2" fmla="*/ 1747 w 306110"/>
              <a:gd name="connsiteY2" fmla="*/ 251090 h 348032"/>
              <a:gd name="connsiteX3" fmla="*/ 12227 w 306110"/>
              <a:gd name="connsiteY3" fmla="*/ 251090 h 348032"/>
              <a:gd name="connsiteX4" fmla="*/ 67248 w 306110"/>
              <a:gd name="connsiteY4" fmla="*/ 237989 h 348032"/>
              <a:gd name="connsiteX5" fmla="*/ 114409 w 306110"/>
              <a:gd name="connsiteY5" fmla="*/ 206549 h 348032"/>
              <a:gd name="connsiteX6" fmla="*/ 151090 w 306110"/>
              <a:gd name="connsiteY6" fmla="*/ 146287 h 348032"/>
              <a:gd name="connsiteX7" fmla="*/ 182531 w 306110"/>
              <a:gd name="connsiteY7" fmla="*/ 65066 h 348032"/>
              <a:gd name="connsiteX8" fmla="*/ 211351 w 306110"/>
              <a:gd name="connsiteY8" fmla="*/ 10044 h 348032"/>
              <a:gd name="connsiteX9" fmla="*/ 261132 w 306110"/>
              <a:gd name="connsiteY9" fmla="*/ 4804 h 348032"/>
              <a:gd name="connsiteX10" fmla="*/ 297813 w 306110"/>
              <a:gd name="connsiteY10" fmla="*/ 33625 h 348032"/>
              <a:gd name="connsiteX11" fmla="*/ 303053 w 306110"/>
              <a:gd name="connsiteY11" fmla="*/ 38865 h 348032"/>
              <a:gd name="connsiteX12" fmla="*/ 303053 w 306110"/>
              <a:gd name="connsiteY12" fmla="*/ 86026 h 348032"/>
              <a:gd name="connsiteX13" fmla="*/ 305673 w 306110"/>
              <a:gd name="connsiteY13" fmla="*/ 188208 h 348032"/>
              <a:gd name="connsiteX14" fmla="*/ 305673 w 306110"/>
              <a:gd name="connsiteY14" fmla="*/ 345412 h 3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06110" h="348032">
                <a:moveTo>
                  <a:pt x="1747" y="348032"/>
                </a:moveTo>
                <a:lnTo>
                  <a:pt x="1747" y="258950"/>
                </a:lnTo>
                <a:cubicBezTo>
                  <a:pt x="1747" y="242793"/>
                  <a:pt x="0" y="252400"/>
                  <a:pt x="1747" y="251090"/>
                </a:cubicBezTo>
                <a:cubicBezTo>
                  <a:pt x="3494" y="249780"/>
                  <a:pt x="1310" y="253274"/>
                  <a:pt x="12227" y="251090"/>
                </a:cubicBezTo>
                <a:cubicBezTo>
                  <a:pt x="23144" y="248907"/>
                  <a:pt x="50218" y="245412"/>
                  <a:pt x="67248" y="237989"/>
                </a:cubicBezTo>
                <a:cubicBezTo>
                  <a:pt x="84278" y="230566"/>
                  <a:pt x="100435" y="221833"/>
                  <a:pt x="114409" y="206549"/>
                </a:cubicBezTo>
                <a:cubicBezTo>
                  <a:pt x="128383" y="191265"/>
                  <a:pt x="139736" y="169867"/>
                  <a:pt x="151090" y="146287"/>
                </a:cubicBezTo>
                <a:cubicBezTo>
                  <a:pt x="162444" y="122707"/>
                  <a:pt x="172488" y="87773"/>
                  <a:pt x="182531" y="65066"/>
                </a:cubicBezTo>
                <a:cubicBezTo>
                  <a:pt x="192574" y="42359"/>
                  <a:pt x="198251" y="20088"/>
                  <a:pt x="211351" y="10044"/>
                </a:cubicBezTo>
                <a:cubicBezTo>
                  <a:pt x="224451" y="0"/>
                  <a:pt x="246722" y="874"/>
                  <a:pt x="261132" y="4804"/>
                </a:cubicBezTo>
                <a:cubicBezTo>
                  <a:pt x="275542" y="8734"/>
                  <a:pt x="290826" y="27948"/>
                  <a:pt x="297813" y="33625"/>
                </a:cubicBezTo>
                <a:cubicBezTo>
                  <a:pt x="304800" y="39302"/>
                  <a:pt x="302180" y="30132"/>
                  <a:pt x="303053" y="38865"/>
                </a:cubicBezTo>
                <a:cubicBezTo>
                  <a:pt x="303926" y="47598"/>
                  <a:pt x="302616" y="61136"/>
                  <a:pt x="303053" y="86026"/>
                </a:cubicBezTo>
                <a:cubicBezTo>
                  <a:pt x="303490" y="110916"/>
                  <a:pt x="305236" y="144977"/>
                  <a:pt x="305673" y="188208"/>
                </a:cubicBezTo>
                <a:cubicBezTo>
                  <a:pt x="306110" y="231439"/>
                  <a:pt x="305891" y="288425"/>
                  <a:pt x="305673" y="345412"/>
                </a:cubicBezTo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5286412" y="65766"/>
            <a:ext cx="38576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really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being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measured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fr-FR" sz="32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424937" y="1202280"/>
            <a:ext cx="3489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the </a:t>
            </a:r>
            <a:r>
              <a:rPr lang="fr-FR" dirty="0" err="1" smtClean="0"/>
              <a:t>following</a:t>
            </a:r>
            <a:r>
              <a:rPr lang="fr-FR" dirty="0" smtClean="0"/>
              <a:t> </a:t>
            </a:r>
            <a:r>
              <a:rPr lang="fr-FR" dirty="0" err="1" smtClean="0"/>
              <a:t>calculation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applied</a:t>
            </a:r>
            <a:r>
              <a:rPr lang="fr-FR" dirty="0" smtClean="0"/>
              <a:t>:</a:t>
            </a:r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5214942" y="1988098"/>
            <a:ext cx="392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[100 x (HbA1c area / </a:t>
            </a:r>
            <a:r>
              <a:rPr lang="fr-FR" b="1" dirty="0" smtClean="0">
                <a:latin typeface="Calibri"/>
              </a:rPr>
              <a:t>∑ </a:t>
            </a:r>
            <a:r>
              <a:rPr lang="fr-FR" b="1" dirty="0" err="1" smtClean="0"/>
              <a:t>HbA</a:t>
            </a:r>
            <a:r>
              <a:rPr lang="fr-FR" b="1" dirty="0" smtClean="0"/>
              <a:t> area)]</a:t>
            </a:r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5286380" y="65766"/>
            <a:ext cx="38576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does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∑ </a:t>
            </a:r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HbA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area correspond to?</a:t>
            </a:r>
            <a:endParaRPr lang="fr-FR" sz="32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527966" y="1944000"/>
            <a:ext cx="1116000" cy="428628"/>
          </a:xfrm>
          <a:prstGeom prst="rect">
            <a:avLst/>
          </a:prstGeom>
          <a:solidFill>
            <a:schemeClr val="accent1">
              <a:lumMod val="7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4429124" y="2571744"/>
            <a:ext cx="4714876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fr-FR" b="1" dirty="0" smtClean="0"/>
              <a:t>∑ </a:t>
            </a:r>
            <a:r>
              <a:rPr lang="fr-FR" b="1" dirty="0" err="1" smtClean="0"/>
              <a:t>HbA</a:t>
            </a:r>
            <a:r>
              <a:rPr lang="fr-FR" b="1" dirty="0" smtClean="0"/>
              <a:t> area = </a:t>
            </a:r>
            <a:r>
              <a:rPr lang="fr-FR" b="1" dirty="0" smtClean="0">
                <a:latin typeface="Calibri"/>
              </a:rPr>
              <a:t>∑ </a:t>
            </a:r>
            <a:r>
              <a:rPr lang="fr-FR" b="1" dirty="0" smtClean="0"/>
              <a:t>(  HbA1a</a:t>
            </a:r>
            <a:r>
              <a:rPr lang="fr-FR" b="1" baseline="-25000" dirty="0" smtClean="0"/>
              <a:t>1</a:t>
            </a:r>
            <a:r>
              <a:rPr lang="fr-FR" b="1" dirty="0" smtClean="0"/>
              <a:t>/a</a:t>
            </a:r>
            <a:r>
              <a:rPr lang="fr-FR" b="1" baseline="-25000" dirty="0" smtClean="0"/>
              <a:t>2</a:t>
            </a:r>
            <a:r>
              <a:rPr lang="fr-FR" b="1" dirty="0" smtClean="0"/>
              <a:t>  +  HbA1b  +  LA1c  +  HbA1c  +  P3  +  HbA0 )</a:t>
            </a:r>
            <a:endParaRPr lang="fr-FR" dirty="0"/>
          </a:p>
        </p:txBody>
      </p:sp>
      <p:sp>
        <p:nvSpPr>
          <p:cNvPr id="24" name="ZoneTexte 23"/>
          <p:cNvSpPr txBox="1"/>
          <p:nvPr/>
        </p:nvSpPr>
        <p:spPr>
          <a:xfrm>
            <a:off x="5286380" y="58143"/>
            <a:ext cx="38576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P3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?</a:t>
            </a:r>
            <a:endParaRPr lang="fr-FR" sz="32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579560" y="2897438"/>
            <a:ext cx="4212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1"/>
                </a:solidFill>
              </a:rPr>
              <a:t>P3</a:t>
            </a:r>
            <a:endParaRPr lang="fr-FR" b="1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427984" y="4559866"/>
            <a:ext cx="4714908" cy="646331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r>
              <a:rPr lang="fr-FR" b="1" dirty="0" smtClean="0"/>
              <a:t>P3 = HbA0 </a:t>
            </a:r>
            <a:r>
              <a:rPr lang="fr-FR" b="1" dirty="0" err="1" smtClean="0"/>
              <a:t>Gluthatione</a:t>
            </a:r>
            <a:r>
              <a:rPr lang="fr-FR" b="1" dirty="0" smtClean="0"/>
              <a:t> &amp; HbA0 </a:t>
            </a:r>
            <a:r>
              <a:rPr lang="fr-FR" b="1" dirty="0" err="1" smtClean="0"/>
              <a:t>oxydated</a:t>
            </a:r>
            <a:endParaRPr lang="fr-FR" b="1" dirty="0" smtClean="0"/>
          </a:p>
          <a:p>
            <a:r>
              <a:rPr lang="fr-FR" b="1" dirty="0" smtClean="0"/>
              <a:t>This fraction </a:t>
            </a:r>
            <a:r>
              <a:rPr lang="fr-FR" b="1" dirty="0" err="1" smtClean="0"/>
              <a:t>is</a:t>
            </a:r>
            <a:r>
              <a:rPr lang="fr-FR" b="1" dirty="0" smtClean="0"/>
              <a:t> </a:t>
            </a:r>
            <a:r>
              <a:rPr lang="fr-FR" b="1" dirty="0" err="1" smtClean="0"/>
              <a:t>limited</a:t>
            </a:r>
            <a:r>
              <a:rPr lang="fr-FR" b="1" dirty="0" smtClean="0"/>
              <a:t> to 10% by the software </a:t>
            </a:r>
            <a:endParaRPr lang="fr-FR" dirty="0"/>
          </a:p>
        </p:txBody>
      </p:sp>
      <p:sp>
        <p:nvSpPr>
          <p:cNvPr id="28" name="ZoneTexte 27"/>
          <p:cNvSpPr txBox="1"/>
          <p:nvPr/>
        </p:nvSpPr>
        <p:spPr>
          <a:xfrm>
            <a:off x="5286380" y="58143"/>
            <a:ext cx="38576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LA1c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?</a:t>
            </a:r>
            <a:endParaRPr lang="fr-FR" sz="32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299718" y="2591438"/>
            <a:ext cx="630000" cy="32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1"/>
                </a:solidFill>
              </a:rPr>
              <a:t>LA1c</a:t>
            </a:r>
            <a:endParaRPr lang="fr-FR" b="1" dirty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429125" y="4131238"/>
            <a:ext cx="4714876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fr-FR" b="1" dirty="0" smtClean="0"/>
              <a:t>LA1c = Labile HbA1c </a:t>
            </a:r>
            <a:r>
              <a:rPr lang="fr-FR" b="1" dirty="0" err="1" smtClean="0"/>
              <a:t>including</a:t>
            </a:r>
            <a:r>
              <a:rPr lang="fr-FR" b="1" dirty="0" smtClean="0"/>
              <a:t> </a:t>
            </a:r>
            <a:r>
              <a:rPr lang="fr-FR" b="1" dirty="0" err="1" smtClean="0"/>
              <a:t>Carbamylated</a:t>
            </a:r>
            <a:r>
              <a:rPr lang="fr-FR" b="1" dirty="0" smtClean="0"/>
              <a:t> </a:t>
            </a:r>
            <a:r>
              <a:rPr lang="fr-FR" b="1" dirty="0" err="1" smtClean="0"/>
              <a:t>Hb</a:t>
            </a:r>
            <a:endParaRPr lang="fr-FR" dirty="0"/>
          </a:p>
        </p:txBody>
      </p:sp>
      <p:sp>
        <p:nvSpPr>
          <p:cNvPr id="34" name="Forme libre 33"/>
          <p:cNvSpPr/>
          <p:nvPr/>
        </p:nvSpPr>
        <p:spPr>
          <a:xfrm>
            <a:off x="1789739" y="4479902"/>
            <a:ext cx="674287" cy="1503169"/>
          </a:xfrm>
          <a:custGeom>
            <a:avLst/>
            <a:gdLst>
              <a:gd name="connsiteX0" fmla="*/ 0 w 674287"/>
              <a:gd name="connsiteY0" fmla="*/ 1503169 h 1503169"/>
              <a:gd name="connsiteX1" fmla="*/ 42759 w 674287"/>
              <a:gd name="connsiteY1" fmla="*/ 1476855 h 1503169"/>
              <a:gd name="connsiteX2" fmla="*/ 65784 w 674287"/>
              <a:gd name="connsiteY2" fmla="*/ 1424227 h 1503169"/>
              <a:gd name="connsiteX3" fmla="*/ 92097 w 674287"/>
              <a:gd name="connsiteY3" fmla="*/ 1276213 h 1503169"/>
              <a:gd name="connsiteX4" fmla="*/ 95387 w 674287"/>
              <a:gd name="connsiteY4" fmla="*/ 1174248 h 1503169"/>
              <a:gd name="connsiteX5" fmla="*/ 101965 w 674287"/>
              <a:gd name="connsiteY5" fmla="*/ 1111753 h 1503169"/>
              <a:gd name="connsiteX6" fmla="*/ 115122 w 674287"/>
              <a:gd name="connsiteY6" fmla="*/ 1032812 h 1503169"/>
              <a:gd name="connsiteX7" fmla="*/ 131568 w 674287"/>
              <a:gd name="connsiteY7" fmla="*/ 884797 h 1503169"/>
              <a:gd name="connsiteX8" fmla="*/ 151303 w 674287"/>
              <a:gd name="connsiteY8" fmla="*/ 661131 h 1503169"/>
              <a:gd name="connsiteX9" fmla="*/ 167749 w 674287"/>
              <a:gd name="connsiteY9" fmla="*/ 378259 h 1503169"/>
              <a:gd name="connsiteX10" fmla="*/ 177617 w 674287"/>
              <a:gd name="connsiteY10" fmla="*/ 203931 h 1503169"/>
              <a:gd name="connsiteX11" fmla="*/ 184195 w 674287"/>
              <a:gd name="connsiteY11" fmla="*/ 101966 h 1503169"/>
              <a:gd name="connsiteX12" fmla="*/ 210509 w 674287"/>
              <a:gd name="connsiteY12" fmla="*/ 3289 h 1503169"/>
              <a:gd name="connsiteX13" fmla="*/ 233533 w 674287"/>
              <a:gd name="connsiteY13" fmla="*/ 82230 h 1503169"/>
              <a:gd name="connsiteX14" fmla="*/ 253269 w 674287"/>
              <a:gd name="connsiteY14" fmla="*/ 240112 h 1503169"/>
              <a:gd name="connsiteX15" fmla="*/ 286161 w 674287"/>
              <a:gd name="connsiteY15" fmla="*/ 516406 h 1503169"/>
              <a:gd name="connsiteX16" fmla="*/ 315764 w 674287"/>
              <a:gd name="connsiteY16" fmla="*/ 749940 h 1503169"/>
              <a:gd name="connsiteX17" fmla="*/ 358523 w 674287"/>
              <a:gd name="connsiteY17" fmla="*/ 1042679 h 1503169"/>
              <a:gd name="connsiteX18" fmla="*/ 391415 w 674287"/>
              <a:gd name="connsiteY18" fmla="*/ 1190694 h 1503169"/>
              <a:gd name="connsiteX19" fmla="*/ 444043 w 674287"/>
              <a:gd name="connsiteY19" fmla="*/ 1315684 h 1503169"/>
              <a:gd name="connsiteX20" fmla="*/ 506538 w 674287"/>
              <a:gd name="connsiteY20" fmla="*/ 1404492 h 1503169"/>
              <a:gd name="connsiteX21" fmla="*/ 582190 w 674287"/>
              <a:gd name="connsiteY21" fmla="*/ 1457120 h 1503169"/>
              <a:gd name="connsiteX22" fmla="*/ 674287 w 674287"/>
              <a:gd name="connsiteY22" fmla="*/ 1493301 h 1503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74287" h="1503169">
                <a:moveTo>
                  <a:pt x="0" y="1503169"/>
                </a:moveTo>
                <a:cubicBezTo>
                  <a:pt x="15897" y="1496590"/>
                  <a:pt x="31795" y="1490012"/>
                  <a:pt x="42759" y="1476855"/>
                </a:cubicBezTo>
                <a:cubicBezTo>
                  <a:pt x="53723" y="1463698"/>
                  <a:pt x="57561" y="1457667"/>
                  <a:pt x="65784" y="1424227"/>
                </a:cubicBezTo>
                <a:cubicBezTo>
                  <a:pt x="74007" y="1390787"/>
                  <a:pt x="87163" y="1317876"/>
                  <a:pt x="92097" y="1276213"/>
                </a:cubicBezTo>
                <a:cubicBezTo>
                  <a:pt x="97031" y="1234550"/>
                  <a:pt x="93742" y="1201658"/>
                  <a:pt x="95387" y="1174248"/>
                </a:cubicBezTo>
                <a:cubicBezTo>
                  <a:pt x="97032" y="1146838"/>
                  <a:pt x="98676" y="1135326"/>
                  <a:pt x="101965" y="1111753"/>
                </a:cubicBezTo>
                <a:cubicBezTo>
                  <a:pt x="105254" y="1088180"/>
                  <a:pt x="110188" y="1070638"/>
                  <a:pt x="115122" y="1032812"/>
                </a:cubicBezTo>
                <a:cubicBezTo>
                  <a:pt x="120056" y="994986"/>
                  <a:pt x="125538" y="946744"/>
                  <a:pt x="131568" y="884797"/>
                </a:cubicBezTo>
                <a:cubicBezTo>
                  <a:pt x="137598" y="822850"/>
                  <a:pt x="145273" y="745554"/>
                  <a:pt x="151303" y="661131"/>
                </a:cubicBezTo>
                <a:cubicBezTo>
                  <a:pt x="157333" y="576708"/>
                  <a:pt x="163363" y="454459"/>
                  <a:pt x="167749" y="378259"/>
                </a:cubicBezTo>
                <a:cubicBezTo>
                  <a:pt x="172135" y="302059"/>
                  <a:pt x="174876" y="249980"/>
                  <a:pt x="177617" y="203931"/>
                </a:cubicBezTo>
                <a:cubicBezTo>
                  <a:pt x="180358" y="157882"/>
                  <a:pt x="178713" y="135406"/>
                  <a:pt x="184195" y="101966"/>
                </a:cubicBezTo>
                <a:cubicBezTo>
                  <a:pt x="189677" y="68526"/>
                  <a:pt x="202286" y="6578"/>
                  <a:pt x="210509" y="3289"/>
                </a:cubicBezTo>
                <a:cubicBezTo>
                  <a:pt x="218732" y="0"/>
                  <a:pt x="226406" y="42760"/>
                  <a:pt x="233533" y="82230"/>
                </a:cubicBezTo>
                <a:cubicBezTo>
                  <a:pt x="240660" y="121700"/>
                  <a:pt x="244498" y="167749"/>
                  <a:pt x="253269" y="240112"/>
                </a:cubicBezTo>
                <a:cubicBezTo>
                  <a:pt x="262040" y="312475"/>
                  <a:pt x="275745" y="431435"/>
                  <a:pt x="286161" y="516406"/>
                </a:cubicBezTo>
                <a:cubicBezTo>
                  <a:pt x="296577" y="601377"/>
                  <a:pt x="303704" y="662228"/>
                  <a:pt x="315764" y="749940"/>
                </a:cubicBezTo>
                <a:cubicBezTo>
                  <a:pt x="327824" y="837652"/>
                  <a:pt x="345915" y="969220"/>
                  <a:pt x="358523" y="1042679"/>
                </a:cubicBezTo>
                <a:cubicBezTo>
                  <a:pt x="371132" y="1116138"/>
                  <a:pt x="377162" y="1145193"/>
                  <a:pt x="391415" y="1190694"/>
                </a:cubicBezTo>
                <a:cubicBezTo>
                  <a:pt x="405668" y="1236195"/>
                  <a:pt x="424856" y="1280051"/>
                  <a:pt x="444043" y="1315684"/>
                </a:cubicBezTo>
                <a:cubicBezTo>
                  <a:pt x="463230" y="1351317"/>
                  <a:pt x="483514" y="1380919"/>
                  <a:pt x="506538" y="1404492"/>
                </a:cubicBezTo>
                <a:cubicBezTo>
                  <a:pt x="529562" y="1428065"/>
                  <a:pt x="554232" y="1442319"/>
                  <a:pt x="582190" y="1457120"/>
                </a:cubicBezTo>
                <a:cubicBezTo>
                  <a:pt x="610148" y="1471921"/>
                  <a:pt x="642217" y="1482611"/>
                  <a:pt x="674287" y="1493301"/>
                </a:cubicBezTo>
              </a:path>
            </a:pathLst>
          </a:custGeom>
          <a:solidFill>
            <a:srgbClr val="EE00A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ZoneTexte 34"/>
          <p:cNvSpPr txBox="1"/>
          <p:nvPr/>
        </p:nvSpPr>
        <p:spPr>
          <a:xfrm>
            <a:off x="5286380" y="58143"/>
            <a:ext cx="3857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about HbA0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?</a:t>
            </a:r>
            <a:endParaRPr lang="fr-FR" sz="32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429124" y="5274246"/>
            <a:ext cx="3286148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fr-FR" b="1" dirty="0" smtClean="0"/>
              <a:t>HbA0 </a:t>
            </a:r>
            <a:r>
              <a:rPr lang="fr-FR" b="1" dirty="0" err="1" smtClean="0"/>
              <a:t>co</a:t>
            </a:r>
            <a:r>
              <a:rPr lang="fr-FR" b="1" dirty="0" smtClean="0"/>
              <a:t>-</a:t>
            </a:r>
            <a:r>
              <a:rPr lang="fr-FR" b="1" dirty="0" err="1" smtClean="0"/>
              <a:t>elutes</a:t>
            </a:r>
            <a:r>
              <a:rPr lang="fr-FR" b="1" dirty="0" smtClean="0"/>
              <a:t> </a:t>
            </a:r>
            <a:r>
              <a:rPr lang="fr-FR" b="1" dirty="0" err="1" smtClean="0"/>
              <a:t>with</a:t>
            </a:r>
            <a:r>
              <a:rPr lang="fr-FR" b="1" dirty="0" smtClean="0"/>
              <a:t> </a:t>
            </a:r>
            <a:r>
              <a:rPr lang="fr-FR" b="1" dirty="0" err="1" smtClean="0"/>
              <a:t>another</a:t>
            </a:r>
            <a:r>
              <a:rPr lang="fr-FR" b="1" dirty="0" smtClean="0"/>
              <a:t> </a:t>
            </a:r>
            <a:r>
              <a:rPr lang="fr-FR" b="1" dirty="0" err="1" smtClean="0"/>
              <a:t>Hb</a:t>
            </a:r>
            <a:endParaRPr lang="fr-FR" dirty="0"/>
          </a:p>
        </p:txBody>
      </p:sp>
      <p:sp>
        <p:nvSpPr>
          <p:cNvPr id="37" name="Rectangle 36"/>
          <p:cNvSpPr/>
          <p:nvPr/>
        </p:nvSpPr>
        <p:spPr>
          <a:xfrm>
            <a:off x="7715272" y="5265494"/>
            <a:ext cx="1428728" cy="378084"/>
          </a:xfrm>
          <a:prstGeom prst="rect">
            <a:avLst/>
          </a:prstGeom>
          <a:solidFill>
            <a:srgbClr val="FFFF00">
              <a:alpha val="75000"/>
            </a:srgbClr>
          </a:solidFill>
        </p:spPr>
        <p:txBody>
          <a:bodyPr wrap="square">
            <a:spAutoFit/>
          </a:bodyPr>
          <a:lstStyle/>
          <a:p>
            <a:r>
              <a:rPr lang="fr-FR" b="1" dirty="0" smtClean="0"/>
              <a:t>= HbA2</a:t>
            </a:r>
            <a:endParaRPr lang="fr-FR" dirty="0"/>
          </a:p>
        </p:txBody>
      </p:sp>
      <p:sp>
        <p:nvSpPr>
          <p:cNvPr id="38" name="Forme libre 37"/>
          <p:cNvSpPr/>
          <p:nvPr/>
        </p:nvSpPr>
        <p:spPr>
          <a:xfrm>
            <a:off x="3333748" y="3099858"/>
            <a:ext cx="850900" cy="2862792"/>
          </a:xfrm>
          <a:custGeom>
            <a:avLst/>
            <a:gdLst>
              <a:gd name="connsiteX0" fmla="*/ 850900 w 850900"/>
              <a:gd name="connsiteY0" fmla="*/ 2856442 h 2862792"/>
              <a:gd name="connsiteX1" fmla="*/ 723900 w 850900"/>
              <a:gd name="connsiteY1" fmla="*/ 2818342 h 2862792"/>
              <a:gd name="connsiteX2" fmla="*/ 603250 w 850900"/>
              <a:gd name="connsiteY2" fmla="*/ 2742142 h 2862792"/>
              <a:gd name="connsiteX3" fmla="*/ 482600 w 850900"/>
              <a:gd name="connsiteY3" fmla="*/ 2513542 h 2862792"/>
              <a:gd name="connsiteX4" fmla="*/ 406400 w 850900"/>
              <a:gd name="connsiteY4" fmla="*/ 2259542 h 2862792"/>
              <a:gd name="connsiteX5" fmla="*/ 368300 w 850900"/>
              <a:gd name="connsiteY5" fmla="*/ 2024592 h 2862792"/>
              <a:gd name="connsiteX6" fmla="*/ 342900 w 850900"/>
              <a:gd name="connsiteY6" fmla="*/ 1637242 h 2862792"/>
              <a:gd name="connsiteX7" fmla="*/ 323850 w 850900"/>
              <a:gd name="connsiteY7" fmla="*/ 1154642 h 2862792"/>
              <a:gd name="connsiteX8" fmla="*/ 311150 w 850900"/>
              <a:gd name="connsiteY8" fmla="*/ 691092 h 2862792"/>
              <a:gd name="connsiteX9" fmla="*/ 304800 w 850900"/>
              <a:gd name="connsiteY9" fmla="*/ 157692 h 2862792"/>
              <a:gd name="connsiteX10" fmla="*/ 260350 w 850900"/>
              <a:gd name="connsiteY10" fmla="*/ 1637242 h 2862792"/>
              <a:gd name="connsiteX11" fmla="*/ 184150 w 850900"/>
              <a:gd name="connsiteY11" fmla="*/ 2532592 h 2862792"/>
              <a:gd name="connsiteX12" fmla="*/ 0 w 850900"/>
              <a:gd name="connsiteY12" fmla="*/ 2862792 h 2862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0900" h="2862792">
                <a:moveTo>
                  <a:pt x="850900" y="2856442"/>
                </a:moveTo>
                <a:cubicBezTo>
                  <a:pt x="808037" y="2846917"/>
                  <a:pt x="765175" y="2837392"/>
                  <a:pt x="723900" y="2818342"/>
                </a:cubicBezTo>
                <a:cubicBezTo>
                  <a:pt x="682625" y="2799292"/>
                  <a:pt x="643467" y="2792942"/>
                  <a:pt x="603250" y="2742142"/>
                </a:cubicBezTo>
                <a:cubicBezTo>
                  <a:pt x="563033" y="2691342"/>
                  <a:pt x="515408" y="2593975"/>
                  <a:pt x="482600" y="2513542"/>
                </a:cubicBezTo>
                <a:cubicBezTo>
                  <a:pt x="449792" y="2433109"/>
                  <a:pt x="425450" y="2341034"/>
                  <a:pt x="406400" y="2259542"/>
                </a:cubicBezTo>
                <a:cubicBezTo>
                  <a:pt x="387350" y="2178050"/>
                  <a:pt x="378883" y="2128309"/>
                  <a:pt x="368300" y="2024592"/>
                </a:cubicBezTo>
                <a:cubicBezTo>
                  <a:pt x="357717" y="1920875"/>
                  <a:pt x="350308" y="1782234"/>
                  <a:pt x="342900" y="1637242"/>
                </a:cubicBezTo>
                <a:cubicBezTo>
                  <a:pt x="335492" y="1492250"/>
                  <a:pt x="329142" y="1312334"/>
                  <a:pt x="323850" y="1154642"/>
                </a:cubicBezTo>
                <a:cubicBezTo>
                  <a:pt x="318558" y="996950"/>
                  <a:pt x="314325" y="857250"/>
                  <a:pt x="311150" y="691092"/>
                </a:cubicBezTo>
                <a:cubicBezTo>
                  <a:pt x="307975" y="524934"/>
                  <a:pt x="313267" y="0"/>
                  <a:pt x="304800" y="157692"/>
                </a:cubicBezTo>
                <a:cubicBezTo>
                  <a:pt x="296333" y="315384"/>
                  <a:pt x="280458" y="1241425"/>
                  <a:pt x="260350" y="1637242"/>
                </a:cubicBezTo>
                <a:cubicBezTo>
                  <a:pt x="240242" y="2033059"/>
                  <a:pt x="227542" y="2328334"/>
                  <a:pt x="184150" y="2532592"/>
                </a:cubicBezTo>
                <a:cubicBezTo>
                  <a:pt x="140758" y="2736850"/>
                  <a:pt x="70379" y="2799821"/>
                  <a:pt x="0" y="2862792"/>
                </a:cubicBezTo>
              </a:path>
            </a:pathLst>
          </a:custGeom>
          <a:solidFill>
            <a:srgbClr val="FFFF00"/>
          </a:solidFill>
          <a:ln>
            <a:solidFill>
              <a:srgbClr val="FFFF66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ZoneTexte 38"/>
          <p:cNvSpPr txBox="1"/>
          <p:nvPr/>
        </p:nvSpPr>
        <p:spPr>
          <a:xfrm>
            <a:off x="5214942" y="58143"/>
            <a:ext cx="39290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are A1a &amp; A1b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?</a:t>
            </a:r>
            <a:endParaRPr lang="fr-FR" sz="32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429124" y="3357562"/>
            <a:ext cx="1285884" cy="369332"/>
          </a:xfrm>
          <a:prstGeom prst="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r>
              <a:rPr lang="fr-FR" b="1" dirty="0" smtClean="0"/>
              <a:t>A1a</a:t>
            </a:r>
            <a:r>
              <a:rPr lang="fr-FR" b="1" baseline="-25000" dirty="0" smtClean="0"/>
              <a:t>1 </a:t>
            </a:r>
            <a:r>
              <a:rPr lang="fr-FR" b="1" dirty="0" smtClean="0"/>
              <a:t>+A1a</a:t>
            </a:r>
            <a:r>
              <a:rPr lang="fr-FR" b="1" baseline="-25000" dirty="0" smtClean="0"/>
              <a:t> 2</a:t>
            </a:r>
            <a:endParaRPr lang="fr-FR" baseline="-25000" dirty="0"/>
          </a:p>
        </p:txBody>
      </p:sp>
      <p:sp>
        <p:nvSpPr>
          <p:cNvPr id="44" name="Rectangle 43"/>
          <p:cNvSpPr/>
          <p:nvPr/>
        </p:nvSpPr>
        <p:spPr>
          <a:xfrm>
            <a:off x="5715008" y="3357562"/>
            <a:ext cx="785818" cy="369332"/>
          </a:xfrm>
          <a:prstGeom prst="rect">
            <a:avLst/>
          </a:prstGeom>
          <a:solidFill>
            <a:srgbClr val="CCCC00"/>
          </a:solidFill>
        </p:spPr>
        <p:txBody>
          <a:bodyPr wrap="square">
            <a:spAutoFit/>
          </a:bodyPr>
          <a:lstStyle/>
          <a:p>
            <a:r>
              <a:rPr lang="fr-FR" b="1" dirty="0" smtClean="0"/>
              <a:t>&amp; A1b</a:t>
            </a:r>
            <a:endParaRPr lang="fr-FR" baseline="-25000" dirty="0"/>
          </a:p>
        </p:txBody>
      </p:sp>
      <p:sp>
        <p:nvSpPr>
          <p:cNvPr id="46" name="Forme libre 45"/>
          <p:cNvSpPr/>
          <p:nvPr/>
        </p:nvSpPr>
        <p:spPr>
          <a:xfrm>
            <a:off x="921542" y="5703888"/>
            <a:ext cx="207962" cy="284956"/>
          </a:xfrm>
          <a:custGeom>
            <a:avLst/>
            <a:gdLst>
              <a:gd name="connsiteX0" fmla="*/ 0 w 207962"/>
              <a:gd name="connsiteY0" fmla="*/ 284956 h 284956"/>
              <a:gd name="connsiteX1" fmla="*/ 47625 w 207962"/>
              <a:gd name="connsiteY1" fmla="*/ 208756 h 284956"/>
              <a:gd name="connsiteX2" fmla="*/ 73819 w 207962"/>
              <a:gd name="connsiteY2" fmla="*/ 125412 h 284956"/>
              <a:gd name="connsiteX3" fmla="*/ 97631 w 207962"/>
              <a:gd name="connsiteY3" fmla="*/ 44450 h 284956"/>
              <a:gd name="connsiteX4" fmla="*/ 130969 w 207962"/>
              <a:gd name="connsiteY4" fmla="*/ 1587 h 284956"/>
              <a:gd name="connsiteX5" fmla="*/ 161925 w 207962"/>
              <a:gd name="connsiteY5" fmla="*/ 34925 h 284956"/>
              <a:gd name="connsiteX6" fmla="*/ 188119 w 207962"/>
              <a:gd name="connsiteY6" fmla="*/ 89693 h 284956"/>
              <a:gd name="connsiteX7" fmla="*/ 204787 w 207962"/>
              <a:gd name="connsiteY7" fmla="*/ 108743 h 284956"/>
              <a:gd name="connsiteX8" fmla="*/ 207169 w 207962"/>
              <a:gd name="connsiteY8" fmla="*/ 170656 h 284956"/>
              <a:gd name="connsiteX9" fmla="*/ 204787 w 207962"/>
              <a:gd name="connsiteY9" fmla="*/ 280193 h 284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7962" h="284956">
                <a:moveTo>
                  <a:pt x="0" y="284956"/>
                </a:moveTo>
                <a:cubicBezTo>
                  <a:pt x="17661" y="260151"/>
                  <a:pt x="35322" y="235347"/>
                  <a:pt x="47625" y="208756"/>
                </a:cubicBezTo>
                <a:cubicBezTo>
                  <a:pt x="59928" y="182165"/>
                  <a:pt x="65485" y="152796"/>
                  <a:pt x="73819" y="125412"/>
                </a:cubicBezTo>
                <a:cubicBezTo>
                  <a:pt x="82153" y="98028"/>
                  <a:pt x="88106" y="65087"/>
                  <a:pt x="97631" y="44450"/>
                </a:cubicBezTo>
                <a:cubicBezTo>
                  <a:pt x="107156" y="23813"/>
                  <a:pt x="120253" y="3174"/>
                  <a:pt x="130969" y="1587"/>
                </a:cubicBezTo>
                <a:cubicBezTo>
                  <a:pt x="141685" y="0"/>
                  <a:pt x="152400" y="20241"/>
                  <a:pt x="161925" y="34925"/>
                </a:cubicBezTo>
                <a:cubicBezTo>
                  <a:pt x="171450" y="49609"/>
                  <a:pt x="180975" y="77390"/>
                  <a:pt x="188119" y="89693"/>
                </a:cubicBezTo>
                <a:cubicBezTo>
                  <a:pt x="195263" y="101996"/>
                  <a:pt x="201612" y="95249"/>
                  <a:pt x="204787" y="108743"/>
                </a:cubicBezTo>
                <a:cubicBezTo>
                  <a:pt x="207962" y="122237"/>
                  <a:pt x="207169" y="142081"/>
                  <a:pt x="207169" y="170656"/>
                </a:cubicBezTo>
                <a:cubicBezTo>
                  <a:pt x="207169" y="199231"/>
                  <a:pt x="205978" y="239712"/>
                  <a:pt x="204787" y="280193"/>
                </a:cubicBezTo>
              </a:path>
            </a:pathLst>
          </a:custGeom>
          <a:solidFill>
            <a:srgbClr val="7030A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Forme libre 47"/>
          <p:cNvSpPr/>
          <p:nvPr/>
        </p:nvSpPr>
        <p:spPr>
          <a:xfrm>
            <a:off x="1124346" y="5459015"/>
            <a:ext cx="405605" cy="527448"/>
          </a:xfrm>
          <a:custGeom>
            <a:avLst/>
            <a:gdLst>
              <a:gd name="connsiteX0" fmla="*/ 4365 w 405605"/>
              <a:gd name="connsiteY0" fmla="*/ 527448 h 527448"/>
              <a:gd name="connsiteX1" fmla="*/ 4365 w 405605"/>
              <a:gd name="connsiteY1" fmla="*/ 365523 h 527448"/>
              <a:gd name="connsiteX2" fmla="*/ 4365 w 405605"/>
              <a:gd name="connsiteY2" fmla="*/ 353616 h 527448"/>
              <a:gd name="connsiteX3" fmla="*/ 30558 w 405605"/>
              <a:gd name="connsiteY3" fmla="*/ 360760 h 527448"/>
              <a:gd name="connsiteX4" fmla="*/ 71040 w 405605"/>
              <a:gd name="connsiteY4" fmla="*/ 332185 h 527448"/>
              <a:gd name="connsiteX5" fmla="*/ 94852 w 405605"/>
              <a:gd name="connsiteY5" fmla="*/ 234554 h 527448"/>
              <a:gd name="connsiteX6" fmla="*/ 101996 w 405605"/>
              <a:gd name="connsiteY6" fmla="*/ 82154 h 527448"/>
              <a:gd name="connsiteX7" fmla="*/ 123427 w 405605"/>
              <a:gd name="connsiteY7" fmla="*/ 1191 h 527448"/>
              <a:gd name="connsiteX8" fmla="*/ 152002 w 405605"/>
              <a:gd name="connsiteY8" fmla="*/ 75010 h 527448"/>
              <a:gd name="connsiteX9" fmla="*/ 182958 w 405605"/>
              <a:gd name="connsiteY9" fmla="*/ 175023 h 527448"/>
              <a:gd name="connsiteX10" fmla="*/ 213915 w 405605"/>
              <a:gd name="connsiteY10" fmla="*/ 239316 h 527448"/>
              <a:gd name="connsiteX11" fmla="*/ 259158 w 405605"/>
              <a:gd name="connsiteY11" fmla="*/ 263129 h 527448"/>
              <a:gd name="connsiteX12" fmla="*/ 299640 w 405605"/>
              <a:gd name="connsiteY12" fmla="*/ 329804 h 527448"/>
              <a:gd name="connsiteX13" fmla="*/ 347265 w 405605"/>
              <a:gd name="connsiteY13" fmla="*/ 401241 h 527448"/>
              <a:gd name="connsiteX14" fmla="*/ 397271 w 405605"/>
              <a:gd name="connsiteY14" fmla="*/ 429816 h 527448"/>
              <a:gd name="connsiteX15" fmla="*/ 397271 w 405605"/>
              <a:gd name="connsiteY15" fmla="*/ 451248 h 527448"/>
              <a:gd name="connsiteX16" fmla="*/ 399652 w 405605"/>
              <a:gd name="connsiteY16" fmla="*/ 525066 h 527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5605" h="527448">
                <a:moveTo>
                  <a:pt x="4365" y="527448"/>
                </a:moveTo>
                <a:lnTo>
                  <a:pt x="4365" y="365523"/>
                </a:lnTo>
                <a:cubicBezTo>
                  <a:pt x="4365" y="336551"/>
                  <a:pt x="0" y="354410"/>
                  <a:pt x="4365" y="353616"/>
                </a:cubicBezTo>
                <a:cubicBezTo>
                  <a:pt x="8730" y="352822"/>
                  <a:pt x="19446" y="364332"/>
                  <a:pt x="30558" y="360760"/>
                </a:cubicBezTo>
                <a:cubicBezTo>
                  <a:pt x="41670" y="357188"/>
                  <a:pt x="60324" y="353219"/>
                  <a:pt x="71040" y="332185"/>
                </a:cubicBezTo>
                <a:cubicBezTo>
                  <a:pt x="81756" y="311151"/>
                  <a:pt x="89693" y="276226"/>
                  <a:pt x="94852" y="234554"/>
                </a:cubicBezTo>
                <a:cubicBezTo>
                  <a:pt x="100011" y="192882"/>
                  <a:pt x="97234" y="121048"/>
                  <a:pt x="101996" y="82154"/>
                </a:cubicBezTo>
                <a:cubicBezTo>
                  <a:pt x="106758" y="43260"/>
                  <a:pt x="115093" y="2382"/>
                  <a:pt x="123427" y="1191"/>
                </a:cubicBezTo>
                <a:cubicBezTo>
                  <a:pt x="131761" y="0"/>
                  <a:pt x="142080" y="46038"/>
                  <a:pt x="152002" y="75010"/>
                </a:cubicBezTo>
                <a:cubicBezTo>
                  <a:pt x="161924" y="103982"/>
                  <a:pt x="172639" y="147639"/>
                  <a:pt x="182958" y="175023"/>
                </a:cubicBezTo>
                <a:cubicBezTo>
                  <a:pt x="193277" y="202407"/>
                  <a:pt x="201215" y="224632"/>
                  <a:pt x="213915" y="239316"/>
                </a:cubicBezTo>
                <a:cubicBezTo>
                  <a:pt x="226615" y="254000"/>
                  <a:pt x="244871" y="248048"/>
                  <a:pt x="259158" y="263129"/>
                </a:cubicBezTo>
                <a:cubicBezTo>
                  <a:pt x="273446" y="278210"/>
                  <a:pt x="284956" y="306785"/>
                  <a:pt x="299640" y="329804"/>
                </a:cubicBezTo>
                <a:cubicBezTo>
                  <a:pt x="314325" y="352823"/>
                  <a:pt x="330993" y="384572"/>
                  <a:pt x="347265" y="401241"/>
                </a:cubicBezTo>
                <a:cubicBezTo>
                  <a:pt x="363537" y="417910"/>
                  <a:pt x="388937" y="421482"/>
                  <a:pt x="397271" y="429816"/>
                </a:cubicBezTo>
                <a:cubicBezTo>
                  <a:pt x="405605" y="438151"/>
                  <a:pt x="396874" y="435373"/>
                  <a:pt x="397271" y="451248"/>
                </a:cubicBezTo>
                <a:cubicBezTo>
                  <a:pt x="397668" y="467123"/>
                  <a:pt x="398660" y="496094"/>
                  <a:pt x="399652" y="525066"/>
                </a:cubicBezTo>
              </a:path>
            </a:pathLst>
          </a:custGeom>
          <a:solidFill>
            <a:srgbClr val="CCCC0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/>
          <p:cNvSpPr/>
          <p:nvPr/>
        </p:nvSpPr>
        <p:spPr>
          <a:xfrm>
            <a:off x="6034406" y="2591438"/>
            <a:ext cx="1180800" cy="324000"/>
          </a:xfrm>
          <a:prstGeom prst="rect">
            <a:avLst/>
          </a:prstGeom>
          <a:solidFill>
            <a:srgbClr val="7030A0"/>
          </a:solidFill>
        </p:spPr>
        <p:txBody>
          <a:bodyPr wrap="square" anchor="ctr">
            <a:spAutoFit/>
          </a:bodyPr>
          <a:lstStyle/>
          <a:p>
            <a:r>
              <a:rPr lang="fr-FR" b="1" dirty="0" smtClean="0"/>
              <a:t>HbA1a</a:t>
            </a:r>
            <a:r>
              <a:rPr lang="fr-FR" b="1" baseline="-25000" dirty="0" smtClean="0"/>
              <a:t>1</a:t>
            </a:r>
            <a:r>
              <a:rPr lang="fr-FR" b="1" dirty="0" smtClean="0"/>
              <a:t>/a</a:t>
            </a:r>
            <a:r>
              <a:rPr lang="fr-FR" b="1" baseline="-25000" dirty="0" smtClean="0"/>
              <a:t>2</a:t>
            </a:r>
            <a:endParaRPr lang="fr-FR" dirty="0"/>
          </a:p>
        </p:txBody>
      </p:sp>
      <p:sp>
        <p:nvSpPr>
          <p:cNvPr id="50" name="Rectangle 49"/>
          <p:cNvSpPr/>
          <p:nvPr/>
        </p:nvSpPr>
        <p:spPr>
          <a:xfrm>
            <a:off x="7344000" y="2591438"/>
            <a:ext cx="833883" cy="324000"/>
          </a:xfrm>
          <a:prstGeom prst="rect">
            <a:avLst/>
          </a:prstGeom>
          <a:solidFill>
            <a:srgbClr val="CCCC00"/>
          </a:solidFill>
        </p:spPr>
        <p:txBody>
          <a:bodyPr wrap="none" anchor="ctr">
            <a:spAutoFit/>
          </a:bodyPr>
          <a:lstStyle/>
          <a:p>
            <a:r>
              <a:rPr lang="fr-FR" b="1" dirty="0" smtClean="0"/>
              <a:t>HbA1b</a:t>
            </a:r>
            <a:endParaRPr lang="fr-FR" dirty="0"/>
          </a:p>
        </p:txBody>
      </p:sp>
      <p:sp>
        <p:nvSpPr>
          <p:cNvPr id="51" name="ZoneTexte 50"/>
          <p:cNvSpPr txBox="1"/>
          <p:nvPr/>
        </p:nvSpPr>
        <p:spPr>
          <a:xfrm>
            <a:off x="5214942" y="58143"/>
            <a:ext cx="39290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P4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?</a:t>
            </a:r>
            <a:endParaRPr lang="fr-FR" sz="32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214942" y="1500174"/>
            <a:ext cx="39290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800" b="1" dirty="0" smtClean="0"/>
              <a:t>%HbA1c =</a:t>
            </a:r>
          </a:p>
        </p:txBody>
      </p:sp>
      <p:sp>
        <p:nvSpPr>
          <p:cNvPr id="53" name="Rectangle 52"/>
          <p:cNvSpPr/>
          <p:nvPr/>
        </p:nvSpPr>
        <p:spPr>
          <a:xfrm>
            <a:off x="4429124" y="5715016"/>
            <a:ext cx="4714876" cy="369332"/>
          </a:xfrm>
          <a:prstGeom prst="rect">
            <a:avLst/>
          </a:prstGeom>
          <a:solidFill>
            <a:schemeClr val="accent2">
              <a:alpha val="75000"/>
            </a:schemeClr>
          </a:solidFill>
        </p:spPr>
        <p:txBody>
          <a:bodyPr wrap="square">
            <a:spAutoFit/>
          </a:bodyPr>
          <a:lstStyle/>
          <a:p>
            <a:r>
              <a:rPr lang="fr-FR" b="1" dirty="0" smtClean="0"/>
              <a:t>P4 = </a:t>
            </a:r>
            <a:r>
              <a:rPr lang="fr-FR" b="1" dirty="0" err="1" smtClean="0"/>
              <a:t>degradation</a:t>
            </a:r>
            <a:r>
              <a:rPr lang="fr-FR" b="1" dirty="0" smtClean="0"/>
              <a:t> </a:t>
            </a:r>
            <a:r>
              <a:rPr lang="fr-FR" b="1" dirty="0" err="1" smtClean="0"/>
              <a:t>products</a:t>
            </a:r>
            <a:r>
              <a:rPr lang="fr-FR" b="1" dirty="0" smtClean="0"/>
              <a:t>?</a:t>
            </a:r>
            <a:endParaRPr lang="fr-FR" dirty="0"/>
          </a:p>
        </p:txBody>
      </p:sp>
      <p:sp>
        <p:nvSpPr>
          <p:cNvPr id="54" name="Rectangle 53"/>
          <p:cNvSpPr/>
          <p:nvPr/>
        </p:nvSpPr>
        <p:spPr>
          <a:xfrm>
            <a:off x="4643438" y="2857266"/>
            <a:ext cx="806631" cy="324000"/>
          </a:xfrm>
          <a:prstGeom prst="rect">
            <a:avLst/>
          </a:prstGeom>
          <a:solidFill>
            <a:srgbClr val="FF66CC"/>
          </a:solidFill>
        </p:spPr>
        <p:txBody>
          <a:bodyPr wrap="none" anchor="ctr">
            <a:spAutoFit/>
          </a:bodyPr>
          <a:lstStyle/>
          <a:p>
            <a:pPr algn="ctr"/>
            <a:r>
              <a:rPr lang="fr-FR" b="1" dirty="0" smtClean="0"/>
              <a:t>HbA1c</a:t>
            </a:r>
          </a:p>
        </p:txBody>
      </p:sp>
      <p:sp>
        <p:nvSpPr>
          <p:cNvPr id="56" name="Forme libre 55"/>
          <p:cNvSpPr/>
          <p:nvPr/>
        </p:nvSpPr>
        <p:spPr>
          <a:xfrm>
            <a:off x="2851979" y="5599395"/>
            <a:ext cx="206523" cy="368418"/>
          </a:xfrm>
          <a:custGeom>
            <a:avLst/>
            <a:gdLst>
              <a:gd name="connsiteX0" fmla="*/ 1424 w 206523"/>
              <a:gd name="connsiteY0" fmla="*/ 368418 h 368418"/>
              <a:gd name="connsiteX1" fmla="*/ 1424 w 206523"/>
              <a:gd name="connsiteY1" fmla="*/ 117741 h 368418"/>
              <a:gd name="connsiteX2" fmla="*/ 1424 w 206523"/>
              <a:gd name="connsiteY2" fmla="*/ 100650 h 368418"/>
              <a:gd name="connsiteX3" fmla="*/ 9970 w 206523"/>
              <a:gd name="connsiteY3" fmla="*/ 97801 h 368418"/>
              <a:gd name="connsiteX4" fmla="*/ 35607 w 206523"/>
              <a:gd name="connsiteY4" fmla="*/ 72164 h 368418"/>
              <a:gd name="connsiteX5" fmla="*/ 52699 w 206523"/>
              <a:gd name="connsiteY5" fmla="*/ 26586 h 368418"/>
              <a:gd name="connsiteX6" fmla="*/ 81185 w 206523"/>
              <a:gd name="connsiteY6" fmla="*/ 949 h 368418"/>
              <a:gd name="connsiteX7" fmla="*/ 112519 w 206523"/>
              <a:gd name="connsiteY7" fmla="*/ 20889 h 368418"/>
              <a:gd name="connsiteX8" fmla="*/ 132460 w 206523"/>
              <a:gd name="connsiteY8" fmla="*/ 80710 h 368418"/>
              <a:gd name="connsiteX9" fmla="*/ 149551 w 206523"/>
              <a:gd name="connsiteY9" fmla="*/ 134833 h 368418"/>
              <a:gd name="connsiteX10" fmla="*/ 166643 w 206523"/>
              <a:gd name="connsiteY10" fmla="*/ 171865 h 368418"/>
              <a:gd name="connsiteX11" fmla="*/ 200826 w 206523"/>
              <a:gd name="connsiteY11" fmla="*/ 194654 h 368418"/>
              <a:gd name="connsiteX12" fmla="*/ 200826 w 206523"/>
              <a:gd name="connsiteY12" fmla="*/ 211745 h 368418"/>
              <a:gd name="connsiteX13" fmla="*/ 203675 w 206523"/>
              <a:gd name="connsiteY13" fmla="*/ 368418 h 368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6523" h="368418">
                <a:moveTo>
                  <a:pt x="1424" y="368418"/>
                </a:moveTo>
                <a:lnTo>
                  <a:pt x="1424" y="117741"/>
                </a:lnTo>
                <a:cubicBezTo>
                  <a:pt x="1424" y="73113"/>
                  <a:pt x="0" y="103973"/>
                  <a:pt x="1424" y="100650"/>
                </a:cubicBezTo>
                <a:cubicBezTo>
                  <a:pt x="2848" y="97327"/>
                  <a:pt x="4273" y="102549"/>
                  <a:pt x="9970" y="97801"/>
                </a:cubicBezTo>
                <a:cubicBezTo>
                  <a:pt x="15667" y="93053"/>
                  <a:pt x="28486" y="84033"/>
                  <a:pt x="35607" y="72164"/>
                </a:cubicBezTo>
                <a:cubicBezTo>
                  <a:pt x="42728" y="60295"/>
                  <a:pt x="45103" y="38455"/>
                  <a:pt x="52699" y="26586"/>
                </a:cubicBezTo>
                <a:cubicBezTo>
                  <a:pt x="60295" y="14717"/>
                  <a:pt x="71215" y="1898"/>
                  <a:pt x="81185" y="949"/>
                </a:cubicBezTo>
                <a:cubicBezTo>
                  <a:pt x="91155" y="0"/>
                  <a:pt x="103973" y="7596"/>
                  <a:pt x="112519" y="20889"/>
                </a:cubicBezTo>
                <a:cubicBezTo>
                  <a:pt x="121065" y="34182"/>
                  <a:pt x="126288" y="61719"/>
                  <a:pt x="132460" y="80710"/>
                </a:cubicBezTo>
                <a:cubicBezTo>
                  <a:pt x="138632" y="99701"/>
                  <a:pt x="143854" y="119641"/>
                  <a:pt x="149551" y="134833"/>
                </a:cubicBezTo>
                <a:cubicBezTo>
                  <a:pt x="155248" y="150025"/>
                  <a:pt x="158097" y="161895"/>
                  <a:pt x="166643" y="171865"/>
                </a:cubicBezTo>
                <a:cubicBezTo>
                  <a:pt x="175189" y="181835"/>
                  <a:pt x="195129" y="188007"/>
                  <a:pt x="200826" y="194654"/>
                </a:cubicBezTo>
                <a:cubicBezTo>
                  <a:pt x="206523" y="201301"/>
                  <a:pt x="200351" y="182784"/>
                  <a:pt x="200826" y="211745"/>
                </a:cubicBezTo>
                <a:cubicBezTo>
                  <a:pt x="201301" y="240706"/>
                  <a:pt x="202488" y="304562"/>
                  <a:pt x="203675" y="368418"/>
                </a:cubicBezTo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Rectangle 57"/>
          <p:cNvSpPr/>
          <p:nvPr/>
        </p:nvSpPr>
        <p:spPr>
          <a:xfrm>
            <a:off x="5643603" y="4143380"/>
            <a:ext cx="3500429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fr-FR" b="1" dirty="0" smtClean="0"/>
              <a:t>+ Labile </a:t>
            </a:r>
            <a:r>
              <a:rPr lang="fr-FR" b="1" dirty="0" err="1" smtClean="0"/>
              <a:t>Hb</a:t>
            </a:r>
            <a:r>
              <a:rPr lang="fr-FR" b="1" dirty="0" smtClean="0"/>
              <a:t> A1c</a:t>
            </a:r>
            <a:endParaRPr lang="fr-FR" dirty="0"/>
          </a:p>
        </p:txBody>
      </p:sp>
      <p:sp>
        <p:nvSpPr>
          <p:cNvPr id="59" name="Rectangle 58"/>
          <p:cNvSpPr/>
          <p:nvPr/>
        </p:nvSpPr>
        <p:spPr>
          <a:xfrm>
            <a:off x="5643602" y="5929330"/>
            <a:ext cx="3500430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fr-FR" b="1" dirty="0" smtClean="0"/>
              <a:t>+ HbA0</a:t>
            </a:r>
            <a:endParaRPr lang="fr-FR" dirty="0"/>
          </a:p>
        </p:txBody>
      </p:sp>
      <p:sp>
        <p:nvSpPr>
          <p:cNvPr id="60" name="Rectangle 59"/>
          <p:cNvSpPr/>
          <p:nvPr/>
        </p:nvSpPr>
        <p:spPr>
          <a:xfrm>
            <a:off x="5643602" y="6286520"/>
            <a:ext cx="3500430" cy="369332"/>
          </a:xfrm>
          <a:prstGeom prst="rect">
            <a:avLst/>
          </a:prstGeom>
          <a:solidFill>
            <a:srgbClr val="FFFF66"/>
          </a:solidFill>
        </p:spPr>
        <p:txBody>
          <a:bodyPr wrap="square">
            <a:spAutoFit/>
          </a:bodyPr>
          <a:lstStyle/>
          <a:p>
            <a:r>
              <a:rPr lang="fr-FR" b="1" dirty="0" smtClean="0"/>
              <a:t>+ HbA2  )</a:t>
            </a:r>
            <a:endParaRPr lang="fr-FR" dirty="0"/>
          </a:p>
        </p:txBody>
      </p:sp>
      <p:sp>
        <p:nvSpPr>
          <p:cNvPr id="62" name="Rectangle 61"/>
          <p:cNvSpPr/>
          <p:nvPr/>
        </p:nvSpPr>
        <p:spPr>
          <a:xfrm>
            <a:off x="5643602" y="3429000"/>
            <a:ext cx="3500430" cy="369332"/>
          </a:xfrm>
          <a:prstGeom prst="rect">
            <a:avLst/>
          </a:prstGeom>
          <a:solidFill>
            <a:srgbClr val="CCCC00"/>
          </a:solidFill>
        </p:spPr>
        <p:txBody>
          <a:bodyPr wrap="square">
            <a:spAutoFit/>
          </a:bodyPr>
          <a:lstStyle/>
          <a:p>
            <a:r>
              <a:rPr lang="fr-FR" b="1" dirty="0" smtClean="0"/>
              <a:t>+ </a:t>
            </a:r>
            <a:r>
              <a:rPr lang="fr-FR" b="1" dirty="0" err="1" smtClean="0"/>
              <a:t>Hb</a:t>
            </a:r>
            <a:r>
              <a:rPr lang="fr-FR" b="1" dirty="0" smtClean="0"/>
              <a:t> A1b</a:t>
            </a:r>
            <a:endParaRPr lang="fr-FR" baseline="-25000" dirty="0"/>
          </a:p>
        </p:txBody>
      </p:sp>
      <p:sp>
        <p:nvSpPr>
          <p:cNvPr id="63" name="Rectangle 62"/>
          <p:cNvSpPr/>
          <p:nvPr/>
        </p:nvSpPr>
        <p:spPr>
          <a:xfrm>
            <a:off x="5643570" y="2345288"/>
            <a:ext cx="3500430" cy="369332"/>
          </a:xfrm>
          <a:prstGeom prst="rect">
            <a:avLst/>
          </a:prstGeom>
          <a:solidFill>
            <a:srgbClr val="FF66CC"/>
          </a:solidFill>
        </p:spPr>
        <p:txBody>
          <a:bodyPr wrap="square" anchor="ctr">
            <a:spAutoFit/>
          </a:bodyPr>
          <a:lstStyle/>
          <a:p>
            <a:r>
              <a:rPr lang="fr-FR" b="1" dirty="0" smtClean="0"/>
              <a:t>[100 x (HbA1c /</a:t>
            </a:r>
          </a:p>
        </p:txBody>
      </p:sp>
      <p:sp>
        <p:nvSpPr>
          <p:cNvPr id="64" name="ZoneTexte 63"/>
          <p:cNvSpPr txBox="1"/>
          <p:nvPr/>
        </p:nvSpPr>
        <p:spPr>
          <a:xfrm>
            <a:off x="5214942" y="58143"/>
            <a:ext cx="39290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basically</a:t>
            </a:r>
            <a:endParaRPr lang="fr-FR" sz="32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5643602" y="4857760"/>
            <a:ext cx="3500430" cy="369332"/>
          </a:xfrm>
          <a:prstGeom prst="rect">
            <a:avLst/>
          </a:prstGeom>
          <a:solidFill>
            <a:srgbClr val="FF66CC"/>
          </a:solidFill>
        </p:spPr>
        <p:txBody>
          <a:bodyPr wrap="square" anchor="ctr">
            <a:spAutoFit/>
          </a:bodyPr>
          <a:lstStyle/>
          <a:p>
            <a:r>
              <a:rPr lang="fr-FR" b="1" dirty="0" smtClean="0"/>
              <a:t>+ HbA1c</a:t>
            </a:r>
          </a:p>
        </p:txBody>
      </p:sp>
      <p:sp>
        <p:nvSpPr>
          <p:cNvPr id="67" name="Rectangle 66"/>
          <p:cNvSpPr/>
          <p:nvPr/>
        </p:nvSpPr>
        <p:spPr>
          <a:xfrm>
            <a:off x="5643602" y="5572140"/>
            <a:ext cx="3500430" cy="369332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r>
              <a:rPr lang="fr-FR" b="1" dirty="0" smtClean="0"/>
              <a:t>+ HbA0 </a:t>
            </a:r>
            <a:r>
              <a:rPr lang="fr-FR" b="1" dirty="0" err="1" smtClean="0"/>
              <a:t>oxydated</a:t>
            </a:r>
            <a:endParaRPr lang="fr-FR" dirty="0"/>
          </a:p>
        </p:txBody>
      </p:sp>
      <p:sp>
        <p:nvSpPr>
          <p:cNvPr id="68" name="Rectangle 67"/>
          <p:cNvSpPr/>
          <p:nvPr/>
        </p:nvSpPr>
        <p:spPr>
          <a:xfrm>
            <a:off x="5643602" y="3071810"/>
            <a:ext cx="3500430" cy="369332"/>
          </a:xfrm>
          <a:prstGeom prst="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r>
              <a:rPr lang="fr-FR" b="1" dirty="0" smtClean="0"/>
              <a:t>+ </a:t>
            </a:r>
            <a:r>
              <a:rPr lang="fr-FR" b="1" dirty="0" err="1" smtClean="0"/>
              <a:t>Hb</a:t>
            </a:r>
            <a:r>
              <a:rPr lang="fr-FR" b="1" dirty="0" smtClean="0"/>
              <a:t> A1a</a:t>
            </a:r>
            <a:r>
              <a:rPr lang="fr-FR" b="1" baseline="-25000" dirty="0" smtClean="0"/>
              <a:t> 2</a:t>
            </a:r>
            <a:endParaRPr lang="fr-FR" baseline="-25000" dirty="0"/>
          </a:p>
        </p:txBody>
      </p:sp>
      <p:sp>
        <p:nvSpPr>
          <p:cNvPr id="69" name="Rectangle 68"/>
          <p:cNvSpPr/>
          <p:nvPr/>
        </p:nvSpPr>
        <p:spPr>
          <a:xfrm>
            <a:off x="5643602" y="4500570"/>
            <a:ext cx="3500430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fr-FR" b="1" dirty="0" smtClean="0"/>
              <a:t>+ </a:t>
            </a:r>
            <a:r>
              <a:rPr lang="fr-FR" b="1" dirty="0" err="1" smtClean="0"/>
              <a:t>Carbamylated</a:t>
            </a:r>
            <a:r>
              <a:rPr lang="fr-FR" b="1" dirty="0" smtClean="0"/>
              <a:t> </a:t>
            </a:r>
            <a:r>
              <a:rPr lang="fr-FR" b="1" dirty="0" err="1" smtClean="0"/>
              <a:t>Hb</a:t>
            </a:r>
            <a:endParaRPr lang="fr-FR" dirty="0"/>
          </a:p>
        </p:txBody>
      </p:sp>
      <p:sp>
        <p:nvSpPr>
          <p:cNvPr id="57" name="Rectangle 56"/>
          <p:cNvSpPr/>
          <p:nvPr/>
        </p:nvSpPr>
        <p:spPr>
          <a:xfrm>
            <a:off x="5643602" y="5214950"/>
            <a:ext cx="3500430" cy="369332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r>
              <a:rPr lang="fr-FR" b="1" dirty="0" smtClean="0"/>
              <a:t>+ HbA0 </a:t>
            </a:r>
            <a:r>
              <a:rPr lang="fr-FR" b="1" dirty="0" err="1" smtClean="0"/>
              <a:t>Gluthatione</a:t>
            </a:r>
            <a:r>
              <a:rPr lang="fr-FR" b="1" dirty="0" smtClean="0"/>
              <a:t> </a:t>
            </a:r>
            <a:endParaRPr lang="fr-FR" dirty="0"/>
          </a:p>
        </p:txBody>
      </p:sp>
      <p:sp>
        <p:nvSpPr>
          <p:cNvPr id="61" name="Rectangle 60"/>
          <p:cNvSpPr/>
          <p:nvPr/>
        </p:nvSpPr>
        <p:spPr>
          <a:xfrm>
            <a:off x="5643570" y="2714620"/>
            <a:ext cx="3500430" cy="369332"/>
          </a:xfrm>
          <a:prstGeom prst="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r>
              <a:rPr lang="fr-FR" b="1" dirty="0" smtClean="0"/>
              <a:t>(  </a:t>
            </a:r>
            <a:r>
              <a:rPr lang="fr-FR" b="1" dirty="0" err="1" smtClean="0"/>
              <a:t>Hb</a:t>
            </a:r>
            <a:r>
              <a:rPr lang="fr-FR" b="1" dirty="0" smtClean="0"/>
              <a:t> A1a</a:t>
            </a:r>
            <a:r>
              <a:rPr lang="fr-FR" b="1" baseline="-25000" dirty="0" smtClean="0"/>
              <a:t>1 </a:t>
            </a:r>
            <a:endParaRPr lang="fr-FR" baseline="-25000" dirty="0"/>
          </a:p>
        </p:txBody>
      </p:sp>
      <p:sp>
        <p:nvSpPr>
          <p:cNvPr id="79" name="Rectangle 78"/>
          <p:cNvSpPr/>
          <p:nvPr/>
        </p:nvSpPr>
        <p:spPr>
          <a:xfrm>
            <a:off x="0" y="2285992"/>
            <a:ext cx="2285984" cy="500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Rectangle 80"/>
          <p:cNvSpPr/>
          <p:nvPr/>
        </p:nvSpPr>
        <p:spPr>
          <a:xfrm>
            <a:off x="5643570" y="3786190"/>
            <a:ext cx="3500430" cy="369332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fr-FR" b="1" dirty="0" smtClean="0"/>
              <a:t>+ </a:t>
            </a:r>
            <a:r>
              <a:rPr lang="fr-FR" b="1" dirty="0" err="1" smtClean="0"/>
              <a:t>Hb</a:t>
            </a:r>
            <a:r>
              <a:rPr lang="fr-FR" b="1" dirty="0" smtClean="0"/>
              <a:t> F</a:t>
            </a:r>
            <a:endParaRPr lang="fr-FR" baseline="-25000" dirty="0"/>
          </a:p>
        </p:txBody>
      </p:sp>
      <p:sp>
        <p:nvSpPr>
          <p:cNvPr id="89" name="Rectangle 88"/>
          <p:cNvSpPr/>
          <p:nvPr/>
        </p:nvSpPr>
        <p:spPr>
          <a:xfrm>
            <a:off x="4357686" y="3714752"/>
            <a:ext cx="37861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 smtClean="0"/>
              <a:t>in </a:t>
            </a:r>
            <a:r>
              <a:rPr lang="fr-FR" b="1" dirty="0" err="1" smtClean="0"/>
              <a:t>which</a:t>
            </a:r>
            <a:r>
              <a:rPr lang="fr-FR" b="1" dirty="0" smtClean="0"/>
              <a:t>  the                 </a:t>
            </a:r>
            <a:r>
              <a:rPr lang="fr-FR" b="1" dirty="0" err="1" smtClean="0"/>
              <a:t>co</a:t>
            </a:r>
            <a:r>
              <a:rPr lang="fr-FR" b="1" dirty="0" smtClean="0"/>
              <a:t>-</a:t>
            </a:r>
            <a:r>
              <a:rPr lang="fr-FR" b="1" dirty="0" err="1" smtClean="0"/>
              <a:t>elutes</a:t>
            </a:r>
            <a:r>
              <a:rPr lang="fr-FR" b="1" dirty="0" smtClean="0"/>
              <a:t>   </a:t>
            </a:r>
            <a:endParaRPr lang="fr-FR" baseline="-25000" dirty="0"/>
          </a:p>
        </p:txBody>
      </p:sp>
      <p:sp>
        <p:nvSpPr>
          <p:cNvPr id="90" name="Rectangle 89"/>
          <p:cNvSpPr/>
          <p:nvPr/>
        </p:nvSpPr>
        <p:spPr>
          <a:xfrm>
            <a:off x="5715008" y="3714752"/>
            <a:ext cx="785818" cy="369332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fr-FR" b="1" dirty="0" err="1" smtClean="0"/>
              <a:t>HbF</a:t>
            </a:r>
            <a:endParaRPr lang="fr-FR" baseline="-25000" dirty="0"/>
          </a:p>
        </p:txBody>
      </p:sp>
      <p:sp>
        <p:nvSpPr>
          <p:cNvPr id="92" name="Forme libre 91"/>
          <p:cNvSpPr/>
          <p:nvPr/>
        </p:nvSpPr>
        <p:spPr>
          <a:xfrm>
            <a:off x="1243011" y="5709444"/>
            <a:ext cx="280987" cy="277019"/>
          </a:xfrm>
          <a:custGeom>
            <a:avLst/>
            <a:gdLst>
              <a:gd name="connsiteX0" fmla="*/ 0 w 280987"/>
              <a:gd name="connsiteY0" fmla="*/ 277019 h 277019"/>
              <a:gd name="connsiteX1" fmla="*/ 45243 w 280987"/>
              <a:gd name="connsiteY1" fmla="*/ 229394 h 277019"/>
              <a:gd name="connsiteX2" fmla="*/ 85725 w 280987"/>
              <a:gd name="connsiteY2" fmla="*/ 84137 h 277019"/>
              <a:gd name="connsiteX3" fmla="*/ 107156 w 280987"/>
              <a:gd name="connsiteY3" fmla="*/ 22225 h 277019"/>
              <a:gd name="connsiteX4" fmla="*/ 138112 w 280987"/>
              <a:gd name="connsiteY4" fmla="*/ 5556 h 277019"/>
              <a:gd name="connsiteX5" fmla="*/ 171450 w 280987"/>
              <a:gd name="connsiteY5" fmla="*/ 55562 h 277019"/>
              <a:gd name="connsiteX6" fmla="*/ 209550 w 280987"/>
              <a:gd name="connsiteY6" fmla="*/ 119856 h 277019"/>
              <a:gd name="connsiteX7" fmla="*/ 238125 w 280987"/>
              <a:gd name="connsiteY7" fmla="*/ 157956 h 277019"/>
              <a:gd name="connsiteX8" fmla="*/ 273843 w 280987"/>
              <a:gd name="connsiteY8" fmla="*/ 174625 h 277019"/>
              <a:gd name="connsiteX9" fmla="*/ 278606 w 280987"/>
              <a:gd name="connsiteY9" fmla="*/ 177006 h 277019"/>
              <a:gd name="connsiteX10" fmla="*/ 278606 w 280987"/>
              <a:gd name="connsiteY10" fmla="*/ 210344 h 277019"/>
              <a:gd name="connsiteX11" fmla="*/ 280987 w 280987"/>
              <a:gd name="connsiteY11" fmla="*/ 277019 h 277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0987" h="277019">
                <a:moveTo>
                  <a:pt x="0" y="277019"/>
                </a:moveTo>
                <a:cubicBezTo>
                  <a:pt x="15478" y="269280"/>
                  <a:pt x="30956" y="261541"/>
                  <a:pt x="45243" y="229394"/>
                </a:cubicBezTo>
                <a:cubicBezTo>
                  <a:pt x="59530" y="197247"/>
                  <a:pt x="75406" y="118665"/>
                  <a:pt x="85725" y="84137"/>
                </a:cubicBezTo>
                <a:cubicBezTo>
                  <a:pt x="96044" y="49609"/>
                  <a:pt x="98425" y="35322"/>
                  <a:pt x="107156" y="22225"/>
                </a:cubicBezTo>
                <a:cubicBezTo>
                  <a:pt x="115887" y="9128"/>
                  <a:pt x="127396" y="0"/>
                  <a:pt x="138112" y="5556"/>
                </a:cubicBezTo>
                <a:cubicBezTo>
                  <a:pt x="148828" y="11112"/>
                  <a:pt x="159544" y="36512"/>
                  <a:pt x="171450" y="55562"/>
                </a:cubicBezTo>
                <a:cubicBezTo>
                  <a:pt x="183356" y="74612"/>
                  <a:pt x="198438" y="102790"/>
                  <a:pt x="209550" y="119856"/>
                </a:cubicBezTo>
                <a:cubicBezTo>
                  <a:pt x="220662" y="136922"/>
                  <a:pt x="227410" y="148828"/>
                  <a:pt x="238125" y="157956"/>
                </a:cubicBezTo>
                <a:cubicBezTo>
                  <a:pt x="248840" y="167084"/>
                  <a:pt x="267096" y="171450"/>
                  <a:pt x="273843" y="174625"/>
                </a:cubicBezTo>
                <a:cubicBezTo>
                  <a:pt x="280590" y="177800"/>
                  <a:pt x="277812" y="171053"/>
                  <a:pt x="278606" y="177006"/>
                </a:cubicBezTo>
                <a:cubicBezTo>
                  <a:pt x="279400" y="182959"/>
                  <a:pt x="278209" y="193675"/>
                  <a:pt x="278606" y="210344"/>
                </a:cubicBezTo>
                <a:cubicBezTo>
                  <a:pt x="279003" y="227013"/>
                  <a:pt x="279995" y="252016"/>
                  <a:pt x="280987" y="277019"/>
                </a:cubicBezTo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3" name="Rectangle 92"/>
          <p:cNvSpPr/>
          <p:nvPr/>
        </p:nvSpPr>
        <p:spPr>
          <a:xfrm>
            <a:off x="6286512" y="1928802"/>
            <a:ext cx="1116000" cy="428628"/>
          </a:xfrm>
          <a:prstGeom prst="rect">
            <a:avLst/>
          </a:prstGeom>
          <a:solidFill>
            <a:srgbClr val="FF3399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" name="Groupe 66"/>
          <p:cNvGrpSpPr/>
          <p:nvPr/>
        </p:nvGrpSpPr>
        <p:grpSpPr>
          <a:xfrm>
            <a:off x="35496" y="44624"/>
            <a:ext cx="1008000" cy="1008000"/>
            <a:chOff x="611560" y="4077072"/>
            <a:chExt cx="936000" cy="936000"/>
          </a:xfrm>
        </p:grpSpPr>
        <p:sp>
          <p:nvSpPr>
            <p:cNvPr id="94" name="Rectangle à coins arrondis 93"/>
            <p:cNvSpPr/>
            <p:nvPr/>
          </p:nvSpPr>
          <p:spPr>
            <a:xfrm>
              <a:off x="611560" y="4077072"/>
              <a:ext cx="936000" cy="93600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5100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28575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5" name="Forme libre 94"/>
            <p:cNvSpPr/>
            <p:nvPr/>
          </p:nvSpPr>
          <p:spPr>
            <a:xfrm>
              <a:off x="630000" y="4104000"/>
              <a:ext cx="900000" cy="424564"/>
            </a:xfrm>
            <a:custGeom>
              <a:avLst/>
              <a:gdLst>
                <a:gd name="connsiteX0" fmla="*/ 17197 w 2093869"/>
                <a:gd name="connsiteY0" fmla="*/ 394936 h 1027662"/>
                <a:gd name="connsiteX1" fmla="*/ 17197 w 2093869"/>
                <a:gd name="connsiteY1" fmla="*/ 327334 h 1027662"/>
                <a:gd name="connsiteX2" fmla="*/ 27871 w 2093869"/>
                <a:gd name="connsiteY2" fmla="*/ 252617 h 1027662"/>
                <a:gd name="connsiteX3" fmla="*/ 59893 w 2093869"/>
                <a:gd name="connsiteY3" fmla="*/ 174341 h 1027662"/>
                <a:gd name="connsiteX4" fmla="*/ 102588 w 2093869"/>
                <a:gd name="connsiteY4" fmla="*/ 113855 h 1027662"/>
                <a:gd name="connsiteX5" fmla="*/ 148842 w 2093869"/>
                <a:gd name="connsiteY5" fmla="*/ 74718 h 1027662"/>
                <a:gd name="connsiteX6" fmla="*/ 205770 w 2093869"/>
                <a:gd name="connsiteY6" fmla="*/ 39138 h 1027662"/>
                <a:gd name="connsiteX7" fmla="*/ 276929 w 2093869"/>
                <a:gd name="connsiteY7" fmla="*/ 10674 h 1027662"/>
                <a:gd name="connsiteX8" fmla="*/ 365879 w 2093869"/>
                <a:gd name="connsiteY8" fmla="*/ 3558 h 1027662"/>
                <a:gd name="connsiteX9" fmla="*/ 543777 w 2093869"/>
                <a:gd name="connsiteY9" fmla="*/ 0 h 1027662"/>
                <a:gd name="connsiteX10" fmla="*/ 984967 w 2093869"/>
                <a:gd name="connsiteY10" fmla="*/ 0 h 1027662"/>
                <a:gd name="connsiteX11" fmla="*/ 1411924 w 2093869"/>
                <a:gd name="connsiteY11" fmla="*/ 3558 h 1027662"/>
                <a:gd name="connsiteX12" fmla="*/ 1728584 w 2093869"/>
                <a:gd name="connsiteY12" fmla="*/ 3558 h 1027662"/>
                <a:gd name="connsiteX13" fmla="*/ 1824649 w 2093869"/>
                <a:gd name="connsiteY13" fmla="*/ 14232 h 1027662"/>
                <a:gd name="connsiteX14" fmla="*/ 1906483 w 2093869"/>
                <a:gd name="connsiteY14" fmla="*/ 42696 h 1027662"/>
                <a:gd name="connsiteX15" fmla="*/ 1977642 w 2093869"/>
                <a:gd name="connsiteY15" fmla="*/ 96066 h 1027662"/>
                <a:gd name="connsiteX16" fmla="*/ 2027454 w 2093869"/>
                <a:gd name="connsiteY16" fmla="*/ 160109 h 1027662"/>
                <a:gd name="connsiteX17" fmla="*/ 2059476 w 2093869"/>
                <a:gd name="connsiteY17" fmla="*/ 220595 h 1027662"/>
                <a:gd name="connsiteX18" fmla="*/ 2084381 w 2093869"/>
                <a:gd name="connsiteY18" fmla="*/ 320218 h 1027662"/>
                <a:gd name="connsiteX19" fmla="*/ 2087939 w 2093869"/>
                <a:gd name="connsiteY19" fmla="*/ 441189 h 1027662"/>
                <a:gd name="connsiteX20" fmla="*/ 2048802 w 2093869"/>
                <a:gd name="connsiteY20" fmla="*/ 519465 h 1027662"/>
                <a:gd name="connsiteX21" fmla="*/ 1885135 w 2093869"/>
                <a:gd name="connsiteY21" fmla="*/ 665342 h 1027662"/>
                <a:gd name="connsiteX22" fmla="*/ 1451062 w 2093869"/>
                <a:gd name="connsiteY22" fmla="*/ 953538 h 1027662"/>
                <a:gd name="connsiteX23" fmla="*/ 1116612 w 2093869"/>
                <a:gd name="connsiteY23" fmla="*/ 1024697 h 1027662"/>
                <a:gd name="connsiteX24" fmla="*/ 636285 w 2093869"/>
                <a:gd name="connsiteY24" fmla="*/ 935748 h 1027662"/>
                <a:gd name="connsiteX25" fmla="*/ 269813 w 2093869"/>
                <a:gd name="connsiteY25" fmla="*/ 747175 h 1027662"/>
                <a:gd name="connsiteX26" fmla="*/ 42103 w 2093869"/>
                <a:gd name="connsiteY26" fmla="*/ 572834 h 1027662"/>
                <a:gd name="connsiteX27" fmla="*/ 17197 w 2093869"/>
                <a:gd name="connsiteY27" fmla="*/ 394936 h 1027662"/>
                <a:gd name="connsiteX0" fmla="*/ 17197 w 2093869"/>
                <a:gd name="connsiteY0" fmla="*/ 394936 h 997417"/>
                <a:gd name="connsiteX1" fmla="*/ 17197 w 2093869"/>
                <a:gd name="connsiteY1" fmla="*/ 327334 h 997417"/>
                <a:gd name="connsiteX2" fmla="*/ 27871 w 2093869"/>
                <a:gd name="connsiteY2" fmla="*/ 252617 h 997417"/>
                <a:gd name="connsiteX3" fmla="*/ 59893 w 2093869"/>
                <a:gd name="connsiteY3" fmla="*/ 174341 h 997417"/>
                <a:gd name="connsiteX4" fmla="*/ 102588 w 2093869"/>
                <a:gd name="connsiteY4" fmla="*/ 113855 h 997417"/>
                <a:gd name="connsiteX5" fmla="*/ 148842 w 2093869"/>
                <a:gd name="connsiteY5" fmla="*/ 74718 h 997417"/>
                <a:gd name="connsiteX6" fmla="*/ 205770 w 2093869"/>
                <a:gd name="connsiteY6" fmla="*/ 39138 h 997417"/>
                <a:gd name="connsiteX7" fmla="*/ 276929 w 2093869"/>
                <a:gd name="connsiteY7" fmla="*/ 10674 h 997417"/>
                <a:gd name="connsiteX8" fmla="*/ 365879 w 2093869"/>
                <a:gd name="connsiteY8" fmla="*/ 3558 h 997417"/>
                <a:gd name="connsiteX9" fmla="*/ 543777 w 2093869"/>
                <a:gd name="connsiteY9" fmla="*/ 0 h 997417"/>
                <a:gd name="connsiteX10" fmla="*/ 984967 w 2093869"/>
                <a:gd name="connsiteY10" fmla="*/ 0 h 997417"/>
                <a:gd name="connsiteX11" fmla="*/ 1411924 w 2093869"/>
                <a:gd name="connsiteY11" fmla="*/ 3558 h 997417"/>
                <a:gd name="connsiteX12" fmla="*/ 1728584 w 2093869"/>
                <a:gd name="connsiteY12" fmla="*/ 3558 h 997417"/>
                <a:gd name="connsiteX13" fmla="*/ 1824649 w 2093869"/>
                <a:gd name="connsiteY13" fmla="*/ 14232 h 997417"/>
                <a:gd name="connsiteX14" fmla="*/ 1906483 w 2093869"/>
                <a:gd name="connsiteY14" fmla="*/ 42696 h 997417"/>
                <a:gd name="connsiteX15" fmla="*/ 1977642 w 2093869"/>
                <a:gd name="connsiteY15" fmla="*/ 96066 h 997417"/>
                <a:gd name="connsiteX16" fmla="*/ 2027454 w 2093869"/>
                <a:gd name="connsiteY16" fmla="*/ 160109 h 997417"/>
                <a:gd name="connsiteX17" fmla="*/ 2059476 w 2093869"/>
                <a:gd name="connsiteY17" fmla="*/ 220595 h 997417"/>
                <a:gd name="connsiteX18" fmla="*/ 2084381 w 2093869"/>
                <a:gd name="connsiteY18" fmla="*/ 320218 h 997417"/>
                <a:gd name="connsiteX19" fmla="*/ 2087939 w 2093869"/>
                <a:gd name="connsiteY19" fmla="*/ 441189 h 997417"/>
                <a:gd name="connsiteX20" fmla="*/ 2048802 w 2093869"/>
                <a:gd name="connsiteY20" fmla="*/ 519465 h 997417"/>
                <a:gd name="connsiteX21" fmla="*/ 1885135 w 2093869"/>
                <a:gd name="connsiteY21" fmla="*/ 665342 h 997417"/>
                <a:gd name="connsiteX22" fmla="*/ 1451062 w 2093869"/>
                <a:gd name="connsiteY22" fmla="*/ 953538 h 997417"/>
                <a:gd name="connsiteX23" fmla="*/ 1086231 w 2093869"/>
                <a:gd name="connsiteY23" fmla="*/ 928619 h 997417"/>
                <a:gd name="connsiteX24" fmla="*/ 636285 w 2093869"/>
                <a:gd name="connsiteY24" fmla="*/ 935748 h 997417"/>
                <a:gd name="connsiteX25" fmla="*/ 269813 w 2093869"/>
                <a:gd name="connsiteY25" fmla="*/ 747175 h 997417"/>
                <a:gd name="connsiteX26" fmla="*/ 42103 w 2093869"/>
                <a:gd name="connsiteY26" fmla="*/ 572834 h 997417"/>
                <a:gd name="connsiteX27" fmla="*/ 17197 w 2093869"/>
                <a:gd name="connsiteY27" fmla="*/ 394936 h 997417"/>
                <a:gd name="connsiteX0" fmla="*/ 17197 w 2093869"/>
                <a:gd name="connsiteY0" fmla="*/ 394936 h 965989"/>
                <a:gd name="connsiteX1" fmla="*/ 17197 w 2093869"/>
                <a:gd name="connsiteY1" fmla="*/ 327334 h 965989"/>
                <a:gd name="connsiteX2" fmla="*/ 27871 w 2093869"/>
                <a:gd name="connsiteY2" fmla="*/ 252617 h 965989"/>
                <a:gd name="connsiteX3" fmla="*/ 59893 w 2093869"/>
                <a:gd name="connsiteY3" fmla="*/ 174341 h 965989"/>
                <a:gd name="connsiteX4" fmla="*/ 102588 w 2093869"/>
                <a:gd name="connsiteY4" fmla="*/ 113855 h 965989"/>
                <a:gd name="connsiteX5" fmla="*/ 148842 w 2093869"/>
                <a:gd name="connsiteY5" fmla="*/ 74718 h 965989"/>
                <a:gd name="connsiteX6" fmla="*/ 205770 w 2093869"/>
                <a:gd name="connsiteY6" fmla="*/ 39138 h 965989"/>
                <a:gd name="connsiteX7" fmla="*/ 276929 w 2093869"/>
                <a:gd name="connsiteY7" fmla="*/ 10674 h 965989"/>
                <a:gd name="connsiteX8" fmla="*/ 365879 w 2093869"/>
                <a:gd name="connsiteY8" fmla="*/ 3558 h 965989"/>
                <a:gd name="connsiteX9" fmla="*/ 543777 w 2093869"/>
                <a:gd name="connsiteY9" fmla="*/ 0 h 965989"/>
                <a:gd name="connsiteX10" fmla="*/ 984967 w 2093869"/>
                <a:gd name="connsiteY10" fmla="*/ 0 h 965989"/>
                <a:gd name="connsiteX11" fmla="*/ 1411924 w 2093869"/>
                <a:gd name="connsiteY11" fmla="*/ 3558 h 965989"/>
                <a:gd name="connsiteX12" fmla="*/ 1728584 w 2093869"/>
                <a:gd name="connsiteY12" fmla="*/ 3558 h 965989"/>
                <a:gd name="connsiteX13" fmla="*/ 1824649 w 2093869"/>
                <a:gd name="connsiteY13" fmla="*/ 14232 h 965989"/>
                <a:gd name="connsiteX14" fmla="*/ 1906483 w 2093869"/>
                <a:gd name="connsiteY14" fmla="*/ 42696 h 965989"/>
                <a:gd name="connsiteX15" fmla="*/ 1977642 w 2093869"/>
                <a:gd name="connsiteY15" fmla="*/ 96066 h 965989"/>
                <a:gd name="connsiteX16" fmla="*/ 2027454 w 2093869"/>
                <a:gd name="connsiteY16" fmla="*/ 160109 h 965989"/>
                <a:gd name="connsiteX17" fmla="*/ 2059476 w 2093869"/>
                <a:gd name="connsiteY17" fmla="*/ 220595 h 965989"/>
                <a:gd name="connsiteX18" fmla="*/ 2084381 w 2093869"/>
                <a:gd name="connsiteY18" fmla="*/ 320218 h 965989"/>
                <a:gd name="connsiteX19" fmla="*/ 2087939 w 2093869"/>
                <a:gd name="connsiteY19" fmla="*/ 441189 h 965989"/>
                <a:gd name="connsiteX20" fmla="*/ 2048802 w 2093869"/>
                <a:gd name="connsiteY20" fmla="*/ 519465 h 965989"/>
                <a:gd name="connsiteX21" fmla="*/ 1885135 w 2093869"/>
                <a:gd name="connsiteY21" fmla="*/ 665342 h 965989"/>
                <a:gd name="connsiteX22" fmla="*/ 1590287 w 2093869"/>
                <a:gd name="connsiteY22" fmla="*/ 856612 h 965989"/>
                <a:gd name="connsiteX23" fmla="*/ 1086231 w 2093869"/>
                <a:gd name="connsiteY23" fmla="*/ 928619 h 965989"/>
                <a:gd name="connsiteX24" fmla="*/ 636285 w 2093869"/>
                <a:gd name="connsiteY24" fmla="*/ 935748 h 965989"/>
                <a:gd name="connsiteX25" fmla="*/ 269813 w 2093869"/>
                <a:gd name="connsiteY25" fmla="*/ 747175 h 965989"/>
                <a:gd name="connsiteX26" fmla="*/ 42103 w 2093869"/>
                <a:gd name="connsiteY26" fmla="*/ 572834 h 965989"/>
                <a:gd name="connsiteX27" fmla="*/ 17197 w 2093869"/>
                <a:gd name="connsiteY27" fmla="*/ 394936 h 965989"/>
                <a:gd name="connsiteX0" fmla="*/ 17197 w 2093869"/>
                <a:gd name="connsiteY0" fmla="*/ 394936 h 928619"/>
                <a:gd name="connsiteX1" fmla="*/ 17197 w 2093869"/>
                <a:gd name="connsiteY1" fmla="*/ 327334 h 928619"/>
                <a:gd name="connsiteX2" fmla="*/ 27871 w 2093869"/>
                <a:gd name="connsiteY2" fmla="*/ 252617 h 928619"/>
                <a:gd name="connsiteX3" fmla="*/ 59893 w 2093869"/>
                <a:gd name="connsiteY3" fmla="*/ 174341 h 928619"/>
                <a:gd name="connsiteX4" fmla="*/ 102588 w 2093869"/>
                <a:gd name="connsiteY4" fmla="*/ 113855 h 928619"/>
                <a:gd name="connsiteX5" fmla="*/ 148842 w 2093869"/>
                <a:gd name="connsiteY5" fmla="*/ 74718 h 928619"/>
                <a:gd name="connsiteX6" fmla="*/ 205770 w 2093869"/>
                <a:gd name="connsiteY6" fmla="*/ 39138 h 928619"/>
                <a:gd name="connsiteX7" fmla="*/ 276929 w 2093869"/>
                <a:gd name="connsiteY7" fmla="*/ 10674 h 928619"/>
                <a:gd name="connsiteX8" fmla="*/ 365879 w 2093869"/>
                <a:gd name="connsiteY8" fmla="*/ 3558 h 928619"/>
                <a:gd name="connsiteX9" fmla="*/ 543777 w 2093869"/>
                <a:gd name="connsiteY9" fmla="*/ 0 h 928619"/>
                <a:gd name="connsiteX10" fmla="*/ 984967 w 2093869"/>
                <a:gd name="connsiteY10" fmla="*/ 0 h 928619"/>
                <a:gd name="connsiteX11" fmla="*/ 1411924 w 2093869"/>
                <a:gd name="connsiteY11" fmla="*/ 3558 h 928619"/>
                <a:gd name="connsiteX12" fmla="*/ 1728584 w 2093869"/>
                <a:gd name="connsiteY12" fmla="*/ 3558 h 928619"/>
                <a:gd name="connsiteX13" fmla="*/ 1824649 w 2093869"/>
                <a:gd name="connsiteY13" fmla="*/ 14232 h 928619"/>
                <a:gd name="connsiteX14" fmla="*/ 1906483 w 2093869"/>
                <a:gd name="connsiteY14" fmla="*/ 42696 h 928619"/>
                <a:gd name="connsiteX15" fmla="*/ 1977642 w 2093869"/>
                <a:gd name="connsiteY15" fmla="*/ 96066 h 928619"/>
                <a:gd name="connsiteX16" fmla="*/ 2027454 w 2093869"/>
                <a:gd name="connsiteY16" fmla="*/ 160109 h 928619"/>
                <a:gd name="connsiteX17" fmla="*/ 2059476 w 2093869"/>
                <a:gd name="connsiteY17" fmla="*/ 220595 h 928619"/>
                <a:gd name="connsiteX18" fmla="*/ 2084381 w 2093869"/>
                <a:gd name="connsiteY18" fmla="*/ 320218 h 928619"/>
                <a:gd name="connsiteX19" fmla="*/ 2087939 w 2093869"/>
                <a:gd name="connsiteY19" fmla="*/ 441189 h 928619"/>
                <a:gd name="connsiteX20" fmla="*/ 2048802 w 2093869"/>
                <a:gd name="connsiteY20" fmla="*/ 519465 h 928619"/>
                <a:gd name="connsiteX21" fmla="*/ 1885135 w 2093869"/>
                <a:gd name="connsiteY21" fmla="*/ 665342 h 928619"/>
                <a:gd name="connsiteX22" fmla="*/ 1590287 w 2093869"/>
                <a:gd name="connsiteY22" fmla="*/ 856612 h 928619"/>
                <a:gd name="connsiteX23" fmla="*/ 1086231 w 2093869"/>
                <a:gd name="connsiteY23" fmla="*/ 928619 h 928619"/>
                <a:gd name="connsiteX24" fmla="*/ 654183 w 2093869"/>
                <a:gd name="connsiteY24" fmla="*/ 856612 h 928619"/>
                <a:gd name="connsiteX25" fmla="*/ 269813 w 2093869"/>
                <a:gd name="connsiteY25" fmla="*/ 747175 h 928619"/>
                <a:gd name="connsiteX26" fmla="*/ 42103 w 2093869"/>
                <a:gd name="connsiteY26" fmla="*/ 572834 h 928619"/>
                <a:gd name="connsiteX27" fmla="*/ 17197 w 2093869"/>
                <a:gd name="connsiteY27" fmla="*/ 394936 h 928619"/>
                <a:gd name="connsiteX0" fmla="*/ 21252 w 2097924"/>
                <a:gd name="connsiteY0" fmla="*/ 394936 h 928619"/>
                <a:gd name="connsiteX1" fmla="*/ 21252 w 2097924"/>
                <a:gd name="connsiteY1" fmla="*/ 327334 h 928619"/>
                <a:gd name="connsiteX2" fmla="*/ 31926 w 2097924"/>
                <a:gd name="connsiteY2" fmla="*/ 252617 h 928619"/>
                <a:gd name="connsiteX3" fmla="*/ 63948 w 2097924"/>
                <a:gd name="connsiteY3" fmla="*/ 174341 h 928619"/>
                <a:gd name="connsiteX4" fmla="*/ 106643 w 2097924"/>
                <a:gd name="connsiteY4" fmla="*/ 113855 h 928619"/>
                <a:gd name="connsiteX5" fmla="*/ 152897 w 2097924"/>
                <a:gd name="connsiteY5" fmla="*/ 74718 h 928619"/>
                <a:gd name="connsiteX6" fmla="*/ 209825 w 2097924"/>
                <a:gd name="connsiteY6" fmla="*/ 39138 h 928619"/>
                <a:gd name="connsiteX7" fmla="*/ 280984 w 2097924"/>
                <a:gd name="connsiteY7" fmla="*/ 10674 h 928619"/>
                <a:gd name="connsiteX8" fmla="*/ 369934 w 2097924"/>
                <a:gd name="connsiteY8" fmla="*/ 3558 h 928619"/>
                <a:gd name="connsiteX9" fmla="*/ 547832 w 2097924"/>
                <a:gd name="connsiteY9" fmla="*/ 0 h 928619"/>
                <a:gd name="connsiteX10" fmla="*/ 989022 w 2097924"/>
                <a:gd name="connsiteY10" fmla="*/ 0 h 928619"/>
                <a:gd name="connsiteX11" fmla="*/ 1415979 w 2097924"/>
                <a:gd name="connsiteY11" fmla="*/ 3558 h 928619"/>
                <a:gd name="connsiteX12" fmla="*/ 1732639 w 2097924"/>
                <a:gd name="connsiteY12" fmla="*/ 3558 h 928619"/>
                <a:gd name="connsiteX13" fmla="*/ 1828704 w 2097924"/>
                <a:gd name="connsiteY13" fmla="*/ 14232 h 928619"/>
                <a:gd name="connsiteX14" fmla="*/ 1910538 w 2097924"/>
                <a:gd name="connsiteY14" fmla="*/ 42696 h 928619"/>
                <a:gd name="connsiteX15" fmla="*/ 1981697 w 2097924"/>
                <a:gd name="connsiteY15" fmla="*/ 96066 h 928619"/>
                <a:gd name="connsiteX16" fmla="*/ 2031509 w 2097924"/>
                <a:gd name="connsiteY16" fmla="*/ 160109 h 928619"/>
                <a:gd name="connsiteX17" fmla="*/ 2063531 w 2097924"/>
                <a:gd name="connsiteY17" fmla="*/ 220595 h 928619"/>
                <a:gd name="connsiteX18" fmla="*/ 2088436 w 2097924"/>
                <a:gd name="connsiteY18" fmla="*/ 320218 h 928619"/>
                <a:gd name="connsiteX19" fmla="*/ 2091994 w 2097924"/>
                <a:gd name="connsiteY19" fmla="*/ 441189 h 928619"/>
                <a:gd name="connsiteX20" fmla="*/ 2052857 w 2097924"/>
                <a:gd name="connsiteY20" fmla="*/ 519465 h 928619"/>
                <a:gd name="connsiteX21" fmla="*/ 1889190 w 2097924"/>
                <a:gd name="connsiteY21" fmla="*/ 665342 h 928619"/>
                <a:gd name="connsiteX22" fmla="*/ 1594342 w 2097924"/>
                <a:gd name="connsiteY22" fmla="*/ 856612 h 928619"/>
                <a:gd name="connsiteX23" fmla="*/ 1090286 w 2097924"/>
                <a:gd name="connsiteY23" fmla="*/ 928619 h 928619"/>
                <a:gd name="connsiteX24" fmla="*/ 658238 w 2097924"/>
                <a:gd name="connsiteY24" fmla="*/ 856612 h 928619"/>
                <a:gd name="connsiteX25" fmla="*/ 298198 w 2097924"/>
                <a:gd name="connsiteY25" fmla="*/ 712596 h 928619"/>
                <a:gd name="connsiteX26" fmla="*/ 46158 w 2097924"/>
                <a:gd name="connsiteY26" fmla="*/ 572834 h 928619"/>
                <a:gd name="connsiteX27" fmla="*/ 21252 w 2097924"/>
                <a:gd name="connsiteY27" fmla="*/ 394936 h 928619"/>
                <a:gd name="connsiteX0" fmla="*/ 21252 w 2097924"/>
                <a:gd name="connsiteY0" fmla="*/ 394936 h 928619"/>
                <a:gd name="connsiteX1" fmla="*/ 21252 w 2097924"/>
                <a:gd name="connsiteY1" fmla="*/ 327334 h 928619"/>
                <a:gd name="connsiteX2" fmla="*/ 31926 w 2097924"/>
                <a:gd name="connsiteY2" fmla="*/ 252617 h 928619"/>
                <a:gd name="connsiteX3" fmla="*/ 63948 w 2097924"/>
                <a:gd name="connsiteY3" fmla="*/ 174341 h 928619"/>
                <a:gd name="connsiteX4" fmla="*/ 106643 w 2097924"/>
                <a:gd name="connsiteY4" fmla="*/ 113855 h 928619"/>
                <a:gd name="connsiteX5" fmla="*/ 152897 w 2097924"/>
                <a:gd name="connsiteY5" fmla="*/ 74718 h 928619"/>
                <a:gd name="connsiteX6" fmla="*/ 209825 w 2097924"/>
                <a:gd name="connsiteY6" fmla="*/ 39138 h 928619"/>
                <a:gd name="connsiteX7" fmla="*/ 280984 w 2097924"/>
                <a:gd name="connsiteY7" fmla="*/ 10674 h 928619"/>
                <a:gd name="connsiteX8" fmla="*/ 369934 w 2097924"/>
                <a:gd name="connsiteY8" fmla="*/ 3558 h 928619"/>
                <a:gd name="connsiteX9" fmla="*/ 547832 w 2097924"/>
                <a:gd name="connsiteY9" fmla="*/ 0 h 928619"/>
                <a:gd name="connsiteX10" fmla="*/ 989022 w 2097924"/>
                <a:gd name="connsiteY10" fmla="*/ 0 h 928619"/>
                <a:gd name="connsiteX11" fmla="*/ 1415979 w 2097924"/>
                <a:gd name="connsiteY11" fmla="*/ 3558 h 928619"/>
                <a:gd name="connsiteX12" fmla="*/ 1732639 w 2097924"/>
                <a:gd name="connsiteY12" fmla="*/ 3558 h 928619"/>
                <a:gd name="connsiteX13" fmla="*/ 1828704 w 2097924"/>
                <a:gd name="connsiteY13" fmla="*/ 14232 h 928619"/>
                <a:gd name="connsiteX14" fmla="*/ 1910538 w 2097924"/>
                <a:gd name="connsiteY14" fmla="*/ 42696 h 928619"/>
                <a:gd name="connsiteX15" fmla="*/ 1981697 w 2097924"/>
                <a:gd name="connsiteY15" fmla="*/ 96066 h 928619"/>
                <a:gd name="connsiteX16" fmla="*/ 2031509 w 2097924"/>
                <a:gd name="connsiteY16" fmla="*/ 160109 h 928619"/>
                <a:gd name="connsiteX17" fmla="*/ 2063531 w 2097924"/>
                <a:gd name="connsiteY17" fmla="*/ 220595 h 928619"/>
                <a:gd name="connsiteX18" fmla="*/ 2088436 w 2097924"/>
                <a:gd name="connsiteY18" fmla="*/ 320218 h 928619"/>
                <a:gd name="connsiteX19" fmla="*/ 2091994 w 2097924"/>
                <a:gd name="connsiteY19" fmla="*/ 441189 h 928619"/>
                <a:gd name="connsiteX20" fmla="*/ 2052857 w 2097924"/>
                <a:gd name="connsiteY20" fmla="*/ 519465 h 928619"/>
                <a:gd name="connsiteX21" fmla="*/ 1889190 w 2097924"/>
                <a:gd name="connsiteY21" fmla="*/ 665342 h 928619"/>
                <a:gd name="connsiteX22" fmla="*/ 1522334 w 2097924"/>
                <a:gd name="connsiteY22" fmla="*/ 856612 h 928619"/>
                <a:gd name="connsiteX23" fmla="*/ 1090286 w 2097924"/>
                <a:gd name="connsiteY23" fmla="*/ 928619 h 928619"/>
                <a:gd name="connsiteX24" fmla="*/ 658238 w 2097924"/>
                <a:gd name="connsiteY24" fmla="*/ 856612 h 928619"/>
                <a:gd name="connsiteX25" fmla="*/ 298198 w 2097924"/>
                <a:gd name="connsiteY25" fmla="*/ 712596 h 928619"/>
                <a:gd name="connsiteX26" fmla="*/ 46158 w 2097924"/>
                <a:gd name="connsiteY26" fmla="*/ 572834 h 928619"/>
                <a:gd name="connsiteX27" fmla="*/ 21252 w 2097924"/>
                <a:gd name="connsiteY27" fmla="*/ 394936 h 928619"/>
                <a:gd name="connsiteX0" fmla="*/ 21252 w 2099795"/>
                <a:gd name="connsiteY0" fmla="*/ 394936 h 928619"/>
                <a:gd name="connsiteX1" fmla="*/ 21252 w 2099795"/>
                <a:gd name="connsiteY1" fmla="*/ 327334 h 928619"/>
                <a:gd name="connsiteX2" fmla="*/ 31926 w 2099795"/>
                <a:gd name="connsiteY2" fmla="*/ 252617 h 928619"/>
                <a:gd name="connsiteX3" fmla="*/ 63948 w 2099795"/>
                <a:gd name="connsiteY3" fmla="*/ 174341 h 928619"/>
                <a:gd name="connsiteX4" fmla="*/ 106643 w 2099795"/>
                <a:gd name="connsiteY4" fmla="*/ 113855 h 928619"/>
                <a:gd name="connsiteX5" fmla="*/ 152897 w 2099795"/>
                <a:gd name="connsiteY5" fmla="*/ 74718 h 928619"/>
                <a:gd name="connsiteX6" fmla="*/ 209825 w 2099795"/>
                <a:gd name="connsiteY6" fmla="*/ 39138 h 928619"/>
                <a:gd name="connsiteX7" fmla="*/ 280984 w 2099795"/>
                <a:gd name="connsiteY7" fmla="*/ 10674 h 928619"/>
                <a:gd name="connsiteX8" fmla="*/ 369934 w 2099795"/>
                <a:gd name="connsiteY8" fmla="*/ 3558 h 928619"/>
                <a:gd name="connsiteX9" fmla="*/ 547832 w 2099795"/>
                <a:gd name="connsiteY9" fmla="*/ 0 h 928619"/>
                <a:gd name="connsiteX10" fmla="*/ 989022 w 2099795"/>
                <a:gd name="connsiteY10" fmla="*/ 0 h 928619"/>
                <a:gd name="connsiteX11" fmla="*/ 1415979 w 2099795"/>
                <a:gd name="connsiteY11" fmla="*/ 3558 h 928619"/>
                <a:gd name="connsiteX12" fmla="*/ 1732639 w 2099795"/>
                <a:gd name="connsiteY12" fmla="*/ 3558 h 928619"/>
                <a:gd name="connsiteX13" fmla="*/ 1828704 w 2099795"/>
                <a:gd name="connsiteY13" fmla="*/ 14232 h 928619"/>
                <a:gd name="connsiteX14" fmla="*/ 1910538 w 2099795"/>
                <a:gd name="connsiteY14" fmla="*/ 42696 h 928619"/>
                <a:gd name="connsiteX15" fmla="*/ 1981697 w 2099795"/>
                <a:gd name="connsiteY15" fmla="*/ 96066 h 928619"/>
                <a:gd name="connsiteX16" fmla="*/ 2031509 w 2099795"/>
                <a:gd name="connsiteY16" fmla="*/ 160109 h 928619"/>
                <a:gd name="connsiteX17" fmla="*/ 2063531 w 2099795"/>
                <a:gd name="connsiteY17" fmla="*/ 220595 h 928619"/>
                <a:gd name="connsiteX18" fmla="*/ 2088436 w 2099795"/>
                <a:gd name="connsiteY18" fmla="*/ 320218 h 928619"/>
                <a:gd name="connsiteX19" fmla="*/ 2091994 w 2099795"/>
                <a:gd name="connsiteY19" fmla="*/ 441189 h 928619"/>
                <a:gd name="connsiteX20" fmla="*/ 2052857 w 2099795"/>
                <a:gd name="connsiteY20" fmla="*/ 519465 h 928619"/>
                <a:gd name="connsiteX21" fmla="*/ 1810366 w 2099795"/>
                <a:gd name="connsiteY21" fmla="*/ 712596 h 928619"/>
                <a:gd name="connsiteX22" fmla="*/ 1522334 w 2099795"/>
                <a:gd name="connsiteY22" fmla="*/ 856612 h 928619"/>
                <a:gd name="connsiteX23" fmla="*/ 1090286 w 2099795"/>
                <a:gd name="connsiteY23" fmla="*/ 928619 h 928619"/>
                <a:gd name="connsiteX24" fmla="*/ 658238 w 2099795"/>
                <a:gd name="connsiteY24" fmla="*/ 856612 h 928619"/>
                <a:gd name="connsiteX25" fmla="*/ 298198 w 2099795"/>
                <a:gd name="connsiteY25" fmla="*/ 712596 h 928619"/>
                <a:gd name="connsiteX26" fmla="*/ 46158 w 2099795"/>
                <a:gd name="connsiteY26" fmla="*/ 572834 h 928619"/>
                <a:gd name="connsiteX27" fmla="*/ 21252 w 2099795"/>
                <a:gd name="connsiteY27" fmla="*/ 394936 h 92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99795" h="928619">
                  <a:moveTo>
                    <a:pt x="21252" y="394936"/>
                  </a:moveTo>
                  <a:cubicBezTo>
                    <a:pt x="17101" y="354019"/>
                    <a:pt x="19473" y="351054"/>
                    <a:pt x="21252" y="327334"/>
                  </a:cubicBezTo>
                  <a:cubicBezTo>
                    <a:pt x="23031" y="303614"/>
                    <a:pt x="24810" y="278116"/>
                    <a:pt x="31926" y="252617"/>
                  </a:cubicBezTo>
                  <a:cubicBezTo>
                    <a:pt x="39042" y="227118"/>
                    <a:pt x="51495" y="197468"/>
                    <a:pt x="63948" y="174341"/>
                  </a:cubicBezTo>
                  <a:cubicBezTo>
                    <a:pt x="76401" y="151214"/>
                    <a:pt x="91818" y="130459"/>
                    <a:pt x="106643" y="113855"/>
                  </a:cubicBezTo>
                  <a:cubicBezTo>
                    <a:pt x="121468" y="97251"/>
                    <a:pt x="135700" y="87171"/>
                    <a:pt x="152897" y="74718"/>
                  </a:cubicBezTo>
                  <a:cubicBezTo>
                    <a:pt x="170094" y="62265"/>
                    <a:pt x="188477" y="49812"/>
                    <a:pt x="209825" y="39138"/>
                  </a:cubicBezTo>
                  <a:cubicBezTo>
                    <a:pt x="231173" y="28464"/>
                    <a:pt x="254299" y="16604"/>
                    <a:pt x="280984" y="10674"/>
                  </a:cubicBezTo>
                  <a:cubicBezTo>
                    <a:pt x="307669" y="4744"/>
                    <a:pt x="325459" y="5337"/>
                    <a:pt x="369934" y="3558"/>
                  </a:cubicBezTo>
                  <a:cubicBezTo>
                    <a:pt x="414409" y="1779"/>
                    <a:pt x="547832" y="0"/>
                    <a:pt x="547832" y="0"/>
                  </a:cubicBezTo>
                  <a:lnTo>
                    <a:pt x="989022" y="0"/>
                  </a:lnTo>
                  <a:lnTo>
                    <a:pt x="1415979" y="3558"/>
                  </a:lnTo>
                  <a:lnTo>
                    <a:pt x="1732639" y="3558"/>
                  </a:lnTo>
                  <a:cubicBezTo>
                    <a:pt x="1801426" y="5337"/>
                    <a:pt x="1799054" y="7709"/>
                    <a:pt x="1828704" y="14232"/>
                  </a:cubicBezTo>
                  <a:cubicBezTo>
                    <a:pt x="1858354" y="20755"/>
                    <a:pt x="1885039" y="29057"/>
                    <a:pt x="1910538" y="42696"/>
                  </a:cubicBezTo>
                  <a:cubicBezTo>
                    <a:pt x="1936037" y="56335"/>
                    <a:pt x="1961535" y="76497"/>
                    <a:pt x="1981697" y="96066"/>
                  </a:cubicBezTo>
                  <a:cubicBezTo>
                    <a:pt x="2001859" y="115635"/>
                    <a:pt x="2017870" y="139354"/>
                    <a:pt x="2031509" y="160109"/>
                  </a:cubicBezTo>
                  <a:cubicBezTo>
                    <a:pt x="2045148" y="180864"/>
                    <a:pt x="2054043" y="193910"/>
                    <a:pt x="2063531" y="220595"/>
                  </a:cubicBezTo>
                  <a:cubicBezTo>
                    <a:pt x="2073019" y="247280"/>
                    <a:pt x="2083692" y="283452"/>
                    <a:pt x="2088436" y="320218"/>
                  </a:cubicBezTo>
                  <a:cubicBezTo>
                    <a:pt x="2093180" y="356984"/>
                    <a:pt x="2097924" y="407981"/>
                    <a:pt x="2091994" y="441189"/>
                  </a:cubicBezTo>
                  <a:cubicBezTo>
                    <a:pt x="2086064" y="474397"/>
                    <a:pt x="2099795" y="474231"/>
                    <a:pt x="2052857" y="519465"/>
                  </a:cubicBezTo>
                  <a:cubicBezTo>
                    <a:pt x="2005919" y="564699"/>
                    <a:pt x="1898787" y="656405"/>
                    <a:pt x="1810366" y="712596"/>
                  </a:cubicBezTo>
                  <a:cubicBezTo>
                    <a:pt x="1721946" y="768787"/>
                    <a:pt x="1642347" y="820608"/>
                    <a:pt x="1522334" y="856612"/>
                  </a:cubicBezTo>
                  <a:cubicBezTo>
                    <a:pt x="1402321" y="892616"/>
                    <a:pt x="1234302" y="928619"/>
                    <a:pt x="1090286" y="928619"/>
                  </a:cubicBezTo>
                  <a:cubicBezTo>
                    <a:pt x="946270" y="928619"/>
                    <a:pt x="790253" y="892616"/>
                    <a:pt x="658238" y="856612"/>
                  </a:cubicBezTo>
                  <a:cubicBezTo>
                    <a:pt x="526223" y="820608"/>
                    <a:pt x="400211" y="759892"/>
                    <a:pt x="298198" y="712596"/>
                  </a:cubicBezTo>
                  <a:cubicBezTo>
                    <a:pt x="196185" y="665300"/>
                    <a:pt x="92316" y="625777"/>
                    <a:pt x="46158" y="572834"/>
                  </a:cubicBezTo>
                  <a:cubicBezTo>
                    <a:pt x="0" y="519891"/>
                    <a:pt x="25403" y="435853"/>
                    <a:pt x="21252" y="394936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3" name="Groupe 22"/>
            <p:cNvGrpSpPr/>
            <p:nvPr/>
          </p:nvGrpSpPr>
          <p:grpSpPr>
            <a:xfrm>
              <a:off x="666000" y="4122000"/>
              <a:ext cx="806897" cy="755999"/>
              <a:chOff x="864000" y="180000"/>
              <a:chExt cx="7979850" cy="6475203"/>
            </a:xfrm>
            <a:effectLst>
              <a:outerShdw blurRad="25400" dist="12700" dir="2700000" sx="104000" sy="104000" algn="tl" rotWithShape="0">
                <a:prstClr val="black"/>
              </a:outerShdw>
            </a:effectLst>
          </p:grpSpPr>
          <p:sp>
            <p:nvSpPr>
              <p:cNvPr id="97" name="Forme libre 96"/>
              <p:cNvSpPr/>
              <p:nvPr/>
            </p:nvSpPr>
            <p:spPr>
              <a:xfrm>
                <a:off x="864000" y="3600000"/>
                <a:ext cx="4824537" cy="3055203"/>
              </a:xfrm>
              <a:custGeom>
                <a:avLst/>
                <a:gdLst>
                  <a:gd name="connsiteX0" fmla="*/ 0 w 2004695"/>
                  <a:gd name="connsiteY0" fmla="*/ 1517015 h 1517015"/>
                  <a:gd name="connsiteX1" fmla="*/ 41910 w 2004695"/>
                  <a:gd name="connsiteY1" fmla="*/ 1475105 h 1517015"/>
                  <a:gd name="connsiteX2" fmla="*/ 72390 w 2004695"/>
                  <a:gd name="connsiteY2" fmla="*/ 1490345 h 1517015"/>
                  <a:gd name="connsiteX3" fmla="*/ 106680 w 2004695"/>
                  <a:gd name="connsiteY3" fmla="*/ 1463675 h 1517015"/>
                  <a:gd name="connsiteX4" fmla="*/ 163830 w 2004695"/>
                  <a:gd name="connsiteY4" fmla="*/ 1288415 h 1517015"/>
                  <a:gd name="connsiteX5" fmla="*/ 209550 w 2004695"/>
                  <a:gd name="connsiteY5" fmla="*/ 1235075 h 1517015"/>
                  <a:gd name="connsiteX6" fmla="*/ 251460 w 2004695"/>
                  <a:gd name="connsiteY6" fmla="*/ 1311275 h 1517015"/>
                  <a:gd name="connsiteX7" fmla="*/ 278130 w 2004695"/>
                  <a:gd name="connsiteY7" fmla="*/ 1341755 h 1517015"/>
                  <a:gd name="connsiteX8" fmla="*/ 308610 w 2004695"/>
                  <a:gd name="connsiteY8" fmla="*/ 1349375 h 1517015"/>
                  <a:gd name="connsiteX9" fmla="*/ 342900 w 2004695"/>
                  <a:gd name="connsiteY9" fmla="*/ 1318895 h 1517015"/>
                  <a:gd name="connsiteX10" fmla="*/ 365760 w 2004695"/>
                  <a:gd name="connsiteY10" fmla="*/ 1246505 h 1517015"/>
                  <a:gd name="connsiteX11" fmla="*/ 377190 w 2004695"/>
                  <a:gd name="connsiteY11" fmla="*/ 1105535 h 1517015"/>
                  <a:gd name="connsiteX12" fmla="*/ 381000 w 2004695"/>
                  <a:gd name="connsiteY12" fmla="*/ 1025525 h 1517015"/>
                  <a:gd name="connsiteX13" fmla="*/ 400050 w 2004695"/>
                  <a:gd name="connsiteY13" fmla="*/ 991235 h 1517015"/>
                  <a:gd name="connsiteX14" fmla="*/ 430530 w 2004695"/>
                  <a:gd name="connsiteY14" fmla="*/ 1075055 h 1517015"/>
                  <a:gd name="connsiteX15" fmla="*/ 476250 w 2004695"/>
                  <a:gd name="connsiteY15" fmla="*/ 1212215 h 1517015"/>
                  <a:gd name="connsiteX16" fmla="*/ 533400 w 2004695"/>
                  <a:gd name="connsiteY16" fmla="*/ 1250315 h 1517015"/>
                  <a:gd name="connsiteX17" fmla="*/ 552450 w 2004695"/>
                  <a:gd name="connsiteY17" fmla="*/ 1276985 h 1517015"/>
                  <a:gd name="connsiteX18" fmla="*/ 590550 w 2004695"/>
                  <a:gd name="connsiteY18" fmla="*/ 1345565 h 1517015"/>
                  <a:gd name="connsiteX19" fmla="*/ 636270 w 2004695"/>
                  <a:gd name="connsiteY19" fmla="*/ 1402715 h 1517015"/>
                  <a:gd name="connsiteX20" fmla="*/ 704850 w 2004695"/>
                  <a:gd name="connsiteY20" fmla="*/ 1414145 h 1517015"/>
                  <a:gd name="connsiteX21" fmla="*/ 792480 w 2004695"/>
                  <a:gd name="connsiteY21" fmla="*/ 1364615 h 1517015"/>
                  <a:gd name="connsiteX22" fmla="*/ 838200 w 2004695"/>
                  <a:gd name="connsiteY22" fmla="*/ 1273175 h 1517015"/>
                  <a:gd name="connsiteX23" fmla="*/ 880110 w 2004695"/>
                  <a:gd name="connsiteY23" fmla="*/ 1181735 h 1517015"/>
                  <a:gd name="connsiteX24" fmla="*/ 944880 w 2004695"/>
                  <a:gd name="connsiteY24" fmla="*/ 1177925 h 1517015"/>
                  <a:gd name="connsiteX25" fmla="*/ 975360 w 2004695"/>
                  <a:gd name="connsiteY25" fmla="*/ 1200785 h 1517015"/>
                  <a:gd name="connsiteX26" fmla="*/ 994410 w 2004695"/>
                  <a:gd name="connsiteY26" fmla="*/ 1200785 h 1517015"/>
                  <a:gd name="connsiteX27" fmla="*/ 1024890 w 2004695"/>
                  <a:gd name="connsiteY27" fmla="*/ 1166495 h 1517015"/>
                  <a:gd name="connsiteX28" fmla="*/ 1062990 w 2004695"/>
                  <a:gd name="connsiteY28" fmla="*/ 998855 h 1517015"/>
                  <a:gd name="connsiteX29" fmla="*/ 1089660 w 2004695"/>
                  <a:gd name="connsiteY29" fmla="*/ 732155 h 1517015"/>
                  <a:gd name="connsiteX30" fmla="*/ 1104900 w 2004695"/>
                  <a:gd name="connsiteY30" fmla="*/ 427355 h 1517015"/>
                  <a:gd name="connsiteX31" fmla="*/ 1120140 w 2004695"/>
                  <a:gd name="connsiteY31" fmla="*/ 191135 h 1517015"/>
                  <a:gd name="connsiteX32" fmla="*/ 1150620 w 2004695"/>
                  <a:gd name="connsiteY32" fmla="*/ 15875 h 1517015"/>
                  <a:gd name="connsiteX33" fmla="*/ 1196340 w 2004695"/>
                  <a:gd name="connsiteY33" fmla="*/ 286385 h 1517015"/>
                  <a:gd name="connsiteX34" fmla="*/ 1264920 w 2004695"/>
                  <a:gd name="connsiteY34" fmla="*/ 854075 h 1517015"/>
                  <a:gd name="connsiteX35" fmla="*/ 1306830 w 2004695"/>
                  <a:gd name="connsiteY35" fmla="*/ 1094105 h 1517015"/>
                  <a:gd name="connsiteX36" fmla="*/ 1390650 w 2004695"/>
                  <a:gd name="connsiteY36" fmla="*/ 1246505 h 1517015"/>
                  <a:gd name="connsiteX37" fmla="*/ 1508760 w 2004695"/>
                  <a:gd name="connsiteY37" fmla="*/ 1337945 h 1517015"/>
                  <a:gd name="connsiteX38" fmla="*/ 1588770 w 2004695"/>
                  <a:gd name="connsiteY38" fmla="*/ 1364615 h 1517015"/>
                  <a:gd name="connsiteX39" fmla="*/ 1657350 w 2004695"/>
                  <a:gd name="connsiteY39" fmla="*/ 1318895 h 1517015"/>
                  <a:gd name="connsiteX40" fmla="*/ 1729740 w 2004695"/>
                  <a:gd name="connsiteY40" fmla="*/ 1189355 h 1517015"/>
                  <a:gd name="connsiteX41" fmla="*/ 1779270 w 2004695"/>
                  <a:gd name="connsiteY41" fmla="*/ 1033145 h 1517015"/>
                  <a:gd name="connsiteX42" fmla="*/ 1832610 w 2004695"/>
                  <a:gd name="connsiteY42" fmla="*/ 968375 h 1517015"/>
                  <a:gd name="connsiteX43" fmla="*/ 1885950 w 2004695"/>
                  <a:gd name="connsiteY43" fmla="*/ 1014095 h 1517015"/>
                  <a:gd name="connsiteX44" fmla="*/ 1939290 w 2004695"/>
                  <a:gd name="connsiteY44" fmla="*/ 1151255 h 1517015"/>
                  <a:gd name="connsiteX45" fmla="*/ 1981200 w 2004695"/>
                  <a:gd name="connsiteY45" fmla="*/ 1216025 h 1517015"/>
                  <a:gd name="connsiteX46" fmla="*/ 2000250 w 2004695"/>
                  <a:gd name="connsiteY46" fmla="*/ 1227455 h 1517015"/>
                  <a:gd name="connsiteX47" fmla="*/ 2004060 w 2004695"/>
                  <a:gd name="connsiteY47" fmla="*/ 1303655 h 1517015"/>
                  <a:gd name="connsiteX48" fmla="*/ 2004060 w 2004695"/>
                  <a:gd name="connsiteY48" fmla="*/ 1414145 h 1517015"/>
                  <a:gd name="connsiteX49" fmla="*/ 2000250 w 2004695"/>
                  <a:gd name="connsiteY49" fmla="*/ 1501775 h 1517015"/>
                  <a:gd name="connsiteX0" fmla="*/ 0 w 2004695"/>
                  <a:gd name="connsiteY0" fmla="*/ 1517015 h 1517015"/>
                  <a:gd name="connsiteX1" fmla="*/ 41910 w 2004695"/>
                  <a:gd name="connsiteY1" fmla="*/ 1475105 h 1517015"/>
                  <a:gd name="connsiteX2" fmla="*/ 72390 w 2004695"/>
                  <a:gd name="connsiteY2" fmla="*/ 1490345 h 1517015"/>
                  <a:gd name="connsiteX3" fmla="*/ 106680 w 2004695"/>
                  <a:gd name="connsiteY3" fmla="*/ 1463675 h 1517015"/>
                  <a:gd name="connsiteX4" fmla="*/ 163830 w 2004695"/>
                  <a:gd name="connsiteY4" fmla="*/ 1288415 h 1517015"/>
                  <a:gd name="connsiteX5" fmla="*/ 209550 w 2004695"/>
                  <a:gd name="connsiteY5" fmla="*/ 1235075 h 1517015"/>
                  <a:gd name="connsiteX6" fmla="*/ 251460 w 2004695"/>
                  <a:gd name="connsiteY6" fmla="*/ 1311275 h 1517015"/>
                  <a:gd name="connsiteX7" fmla="*/ 278130 w 2004695"/>
                  <a:gd name="connsiteY7" fmla="*/ 1341755 h 1517015"/>
                  <a:gd name="connsiteX8" fmla="*/ 308610 w 2004695"/>
                  <a:gd name="connsiteY8" fmla="*/ 1349375 h 1517015"/>
                  <a:gd name="connsiteX9" fmla="*/ 342900 w 2004695"/>
                  <a:gd name="connsiteY9" fmla="*/ 1318895 h 1517015"/>
                  <a:gd name="connsiteX10" fmla="*/ 365760 w 2004695"/>
                  <a:gd name="connsiteY10" fmla="*/ 1246505 h 1517015"/>
                  <a:gd name="connsiteX11" fmla="*/ 377190 w 2004695"/>
                  <a:gd name="connsiteY11" fmla="*/ 1105535 h 1517015"/>
                  <a:gd name="connsiteX12" fmla="*/ 381000 w 2004695"/>
                  <a:gd name="connsiteY12" fmla="*/ 1025525 h 1517015"/>
                  <a:gd name="connsiteX13" fmla="*/ 400050 w 2004695"/>
                  <a:gd name="connsiteY13" fmla="*/ 991235 h 1517015"/>
                  <a:gd name="connsiteX14" fmla="*/ 430530 w 2004695"/>
                  <a:gd name="connsiteY14" fmla="*/ 1075055 h 1517015"/>
                  <a:gd name="connsiteX15" fmla="*/ 476250 w 2004695"/>
                  <a:gd name="connsiteY15" fmla="*/ 1212215 h 1517015"/>
                  <a:gd name="connsiteX16" fmla="*/ 533400 w 2004695"/>
                  <a:gd name="connsiteY16" fmla="*/ 1250315 h 1517015"/>
                  <a:gd name="connsiteX17" fmla="*/ 552450 w 2004695"/>
                  <a:gd name="connsiteY17" fmla="*/ 1276985 h 1517015"/>
                  <a:gd name="connsiteX18" fmla="*/ 590550 w 2004695"/>
                  <a:gd name="connsiteY18" fmla="*/ 1345565 h 1517015"/>
                  <a:gd name="connsiteX19" fmla="*/ 636270 w 2004695"/>
                  <a:gd name="connsiteY19" fmla="*/ 1402715 h 1517015"/>
                  <a:gd name="connsiteX20" fmla="*/ 704850 w 2004695"/>
                  <a:gd name="connsiteY20" fmla="*/ 1414145 h 1517015"/>
                  <a:gd name="connsiteX21" fmla="*/ 792480 w 2004695"/>
                  <a:gd name="connsiteY21" fmla="*/ 1364615 h 1517015"/>
                  <a:gd name="connsiteX22" fmla="*/ 838200 w 2004695"/>
                  <a:gd name="connsiteY22" fmla="*/ 1273175 h 1517015"/>
                  <a:gd name="connsiteX23" fmla="*/ 880110 w 2004695"/>
                  <a:gd name="connsiteY23" fmla="*/ 1181735 h 1517015"/>
                  <a:gd name="connsiteX24" fmla="*/ 944880 w 2004695"/>
                  <a:gd name="connsiteY24" fmla="*/ 1177925 h 1517015"/>
                  <a:gd name="connsiteX25" fmla="*/ 975360 w 2004695"/>
                  <a:gd name="connsiteY25" fmla="*/ 1200785 h 1517015"/>
                  <a:gd name="connsiteX26" fmla="*/ 994410 w 2004695"/>
                  <a:gd name="connsiteY26" fmla="*/ 1200785 h 1517015"/>
                  <a:gd name="connsiteX27" fmla="*/ 1024890 w 2004695"/>
                  <a:gd name="connsiteY27" fmla="*/ 1166495 h 1517015"/>
                  <a:gd name="connsiteX28" fmla="*/ 1062990 w 2004695"/>
                  <a:gd name="connsiteY28" fmla="*/ 998855 h 1517015"/>
                  <a:gd name="connsiteX29" fmla="*/ 1089660 w 2004695"/>
                  <a:gd name="connsiteY29" fmla="*/ 732155 h 1517015"/>
                  <a:gd name="connsiteX30" fmla="*/ 1104900 w 2004695"/>
                  <a:gd name="connsiteY30" fmla="*/ 427355 h 1517015"/>
                  <a:gd name="connsiteX31" fmla="*/ 1120140 w 2004695"/>
                  <a:gd name="connsiteY31" fmla="*/ 191135 h 1517015"/>
                  <a:gd name="connsiteX32" fmla="*/ 1150620 w 2004695"/>
                  <a:gd name="connsiteY32" fmla="*/ 15875 h 1517015"/>
                  <a:gd name="connsiteX33" fmla="*/ 1196340 w 2004695"/>
                  <a:gd name="connsiteY33" fmla="*/ 286385 h 1517015"/>
                  <a:gd name="connsiteX34" fmla="*/ 1264920 w 2004695"/>
                  <a:gd name="connsiteY34" fmla="*/ 854075 h 1517015"/>
                  <a:gd name="connsiteX35" fmla="*/ 1306830 w 2004695"/>
                  <a:gd name="connsiteY35" fmla="*/ 1094105 h 1517015"/>
                  <a:gd name="connsiteX36" fmla="*/ 1390650 w 2004695"/>
                  <a:gd name="connsiteY36" fmla="*/ 1246505 h 1517015"/>
                  <a:gd name="connsiteX37" fmla="*/ 1508760 w 2004695"/>
                  <a:gd name="connsiteY37" fmla="*/ 1337945 h 1517015"/>
                  <a:gd name="connsiteX38" fmla="*/ 1588770 w 2004695"/>
                  <a:gd name="connsiteY38" fmla="*/ 1364615 h 1517015"/>
                  <a:gd name="connsiteX39" fmla="*/ 1657350 w 2004695"/>
                  <a:gd name="connsiteY39" fmla="*/ 1318895 h 1517015"/>
                  <a:gd name="connsiteX40" fmla="*/ 1729740 w 2004695"/>
                  <a:gd name="connsiteY40" fmla="*/ 1189355 h 1517015"/>
                  <a:gd name="connsiteX41" fmla="*/ 1779270 w 2004695"/>
                  <a:gd name="connsiteY41" fmla="*/ 1033145 h 1517015"/>
                  <a:gd name="connsiteX42" fmla="*/ 1832610 w 2004695"/>
                  <a:gd name="connsiteY42" fmla="*/ 968375 h 1517015"/>
                  <a:gd name="connsiteX43" fmla="*/ 1885950 w 2004695"/>
                  <a:gd name="connsiteY43" fmla="*/ 1014095 h 1517015"/>
                  <a:gd name="connsiteX44" fmla="*/ 1939290 w 2004695"/>
                  <a:gd name="connsiteY44" fmla="*/ 1151255 h 1517015"/>
                  <a:gd name="connsiteX45" fmla="*/ 1981200 w 2004695"/>
                  <a:gd name="connsiteY45" fmla="*/ 1216025 h 1517015"/>
                  <a:gd name="connsiteX46" fmla="*/ 2000250 w 2004695"/>
                  <a:gd name="connsiteY46" fmla="*/ 1227455 h 1517015"/>
                  <a:gd name="connsiteX47" fmla="*/ 2004060 w 2004695"/>
                  <a:gd name="connsiteY47" fmla="*/ 1303655 h 1517015"/>
                  <a:gd name="connsiteX48" fmla="*/ 2004060 w 2004695"/>
                  <a:gd name="connsiteY48" fmla="*/ 1414145 h 1517015"/>
                  <a:gd name="connsiteX0" fmla="*/ 0 w 2004060"/>
                  <a:gd name="connsiteY0" fmla="*/ 1517015 h 1517015"/>
                  <a:gd name="connsiteX1" fmla="*/ 41910 w 2004060"/>
                  <a:gd name="connsiteY1" fmla="*/ 1475105 h 1517015"/>
                  <a:gd name="connsiteX2" fmla="*/ 72390 w 2004060"/>
                  <a:gd name="connsiteY2" fmla="*/ 1490345 h 1517015"/>
                  <a:gd name="connsiteX3" fmla="*/ 106680 w 2004060"/>
                  <a:gd name="connsiteY3" fmla="*/ 1463675 h 1517015"/>
                  <a:gd name="connsiteX4" fmla="*/ 163830 w 2004060"/>
                  <a:gd name="connsiteY4" fmla="*/ 1288415 h 1517015"/>
                  <a:gd name="connsiteX5" fmla="*/ 209550 w 2004060"/>
                  <a:gd name="connsiteY5" fmla="*/ 1235075 h 1517015"/>
                  <a:gd name="connsiteX6" fmla="*/ 251460 w 2004060"/>
                  <a:gd name="connsiteY6" fmla="*/ 1311275 h 1517015"/>
                  <a:gd name="connsiteX7" fmla="*/ 278130 w 2004060"/>
                  <a:gd name="connsiteY7" fmla="*/ 1341755 h 1517015"/>
                  <a:gd name="connsiteX8" fmla="*/ 308610 w 2004060"/>
                  <a:gd name="connsiteY8" fmla="*/ 1349375 h 1517015"/>
                  <a:gd name="connsiteX9" fmla="*/ 342900 w 2004060"/>
                  <a:gd name="connsiteY9" fmla="*/ 1318895 h 1517015"/>
                  <a:gd name="connsiteX10" fmla="*/ 365760 w 2004060"/>
                  <a:gd name="connsiteY10" fmla="*/ 1246505 h 1517015"/>
                  <a:gd name="connsiteX11" fmla="*/ 377190 w 2004060"/>
                  <a:gd name="connsiteY11" fmla="*/ 1105535 h 1517015"/>
                  <a:gd name="connsiteX12" fmla="*/ 381000 w 2004060"/>
                  <a:gd name="connsiteY12" fmla="*/ 1025525 h 1517015"/>
                  <a:gd name="connsiteX13" fmla="*/ 400050 w 2004060"/>
                  <a:gd name="connsiteY13" fmla="*/ 991235 h 1517015"/>
                  <a:gd name="connsiteX14" fmla="*/ 430530 w 2004060"/>
                  <a:gd name="connsiteY14" fmla="*/ 1075055 h 1517015"/>
                  <a:gd name="connsiteX15" fmla="*/ 476250 w 2004060"/>
                  <a:gd name="connsiteY15" fmla="*/ 1212215 h 1517015"/>
                  <a:gd name="connsiteX16" fmla="*/ 533400 w 2004060"/>
                  <a:gd name="connsiteY16" fmla="*/ 1250315 h 1517015"/>
                  <a:gd name="connsiteX17" fmla="*/ 552450 w 2004060"/>
                  <a:gd name="connsiteY17" fmla="*/ 1276985 h 1517015"/>
                  <a:gd name="connsiteX18" fmla="*/ 590550 w 2004060"/>
                  <a:gd name="connsiteY18" fmla="*/ 1345565 h 1517015"/>
                  <a:gd name="connsiteX19" fmla="*/ 636270 w 2004060"/>
                  <a:gd name="connsiteY19" fmla="*/ 1402715 h 1517015"/>
                  <a:gd name="connsiteX20" fmla="*/ 704850 w 2004060"/>
                  <a:gd name="connsiteY20" fmla="*/ 1414145 h 1517015"/>
                  <a:gd name="connsiteX21" fmla="*/ 792480 w 2004060"/>
                  <a:gd name="connsiteY21" fmla="*/ 1364615 h 1517015"/>
                  <a:gd name="connsiteX22" fmla="*/ 838200 w 2004060"/>
                  <a:gd name="connsiteY22" fmla="*/ 1273175 h 1517015"/>
                  <a:gd name="connsiteX23" fmla="*/ 880110 w 2004060"/>
                  <a:gd name="connsiteY23" fmla="*/ 1181735 h 1517015"/>
                  <a:gd name="connsiteX24" fmla="*/ 944880 w 2004060"/>
                  <a:gd name="connsiteY24" fmla="*/ 1177925 h 1517015"/>
                  <a:gd name="connsiteX25" fmla="*/ 975360 w 2004060"/>
                  <a:gd name="connsiteY25" fmla="*/ 1200785 h 1517015"/>
                  <a:gd name="connsiteX26" fmla="*/ 994410 w 2004060"/>
                  <a:gd name="connsiteY26" fmla="*/ 1200785 h 1517015"/>
                  <a:gd name="connsiteX27" fmla="*/ 1024890 w 2004060"/>
                  <a:gd name="connsiteY27" fmla="*/ 1166495 h 1517015"/>
                  <a:gd name="connsiteX28" fmla="*/ 1062990 w 2004060"/>
                  <a:gd name="connsiteY28" fmla="*/ 998855 h 1517015"/>
                  <a:gd name="connsiteX29" fmla="*/ 1089660 w 2004060"/>
                  <a:gd name="connsiteY29" fmla="*/ 732155 h 1517015"/>
                  <a:gd name="connsiteX30" fmla="*/ 1104900 w 2004060"/>
                  <a:gd name="connsiteY30" fmla="*/ 427355 h 1517015"/>
                  <a:gd name="connsiteX31" fmla="*/ 1120140 w 2004060"/>
                  <a:gd name="connsiteY31" fmla="*/ 191135 h 1517015"/>
                  <a:gd name="connsiteX32" fmla="*/ 1150620 w 2004060"/>
                  <a:gd name="connsiteY32" fmla="*/ 15875 h 1517015"/>
                  <a:gd name="connsiteX33" fmla="*/ 1196340 w 2004060"/>
                  <a:gd name="connsiteY33" fmla="*/ 286385 h 1517015"/>
                  <a:gd name="connsiteX34" fmla="*/ 1264920 w 2004060"/>
                  <a:gd name="connsiteY34" fmla="*/ 854075 h 1517015"/>
                  <a:gd name="connsiteX35" fmla="*/ 1306830 w 2004060"/>
                  <a:gd name="connsiteY35" fmla="*/ 1094105 h 1517015"/>
                  <a:gd name="connsiteX36" fmla="*/ 1390650 w 2004060"/>
                  <a:gd name="connsiteY36" fmla="*/ 1246505 h 1517015"/>
                  <a:gd name="connsiteX37" fmla="*/ 1508760 w 2004060"/>
                  <a:gd name="connsiteY37" fmla="*/ 1337945 h 1517015"/>
                  <a:gd name="connsiteX38" fmla="*/ 1588770 w 2004060"/>
                  <a:gd name="connsiteY38" fmla="*/ 1364615 h 1517015"/>
                  <a:gd name="connsiteX39" fmla="*/ 1657350 w 2004060"/>
                  <a:gd name="connsiteY39" fmla="*/ 1318895 h 1517015"/>
                  <a:gd name="connsiteX40" fmla="*/ 1729740 w 2004060"/>
                  <a:gd name="connsiteY40" fmla="*/ 1189355 h 1517015"/>
                  <a:gd name="connsiteX41" fmla="*/ 1779270 w 2004060"/>
                  <a:gd name="connsiteY41" fmla="*/ 1033145 h 1517015"/>
                  <a:gd name="connsiteX42" fmla="*/ 1832610 w 2004060"/>
                  <a:gd name="connsiteY42" fmla="*/ 968375 h 1517015"/>
                  <a:gd name="connsiteX43" fmla="*/ 1885950 w 2004060"/>
                  <a:gd name="connsiteY43" fmla="*/ 1014095 h 1517015"/>
                  <a:gd name="connsiteX44" fmla="*/ 1939290 w 2004060"/>
                  <a:gd name="connsiteY44" fmla="*/ 1151255 h 1517015"/>
                  <a:gd name="connsiteX45" fmla="*/ 1981200 w 2004060"/>
                  <a:gd name="connsiteY45" fmla="*/ 1216025 h 1517015"/>
                  <a:gd name="connsiteX46" fmla="*/ 2000250 w 2004060"/>
                  <a:gd name="connsiteY46" fmla="*/ 1227455 h 1517015"/>
                  <a:gd name="connsiteX47" fmla="*/ 2004060 w 2004060"/>
                  <a:gd name="connsiteY47" fmla="*/ 1303655 h 1517015"/>
                  <a:gd name="connsiteX0" fmla="*/ 0 w 2000250"/>
                  <a:gd name="connsiteY0" fmla="*/ 1517015 h 1517015"/>
                  <a:gd name="connsiteX1" fmla="*/ 41910 w 2000250"/>
                  <a:gd name="connsiteY1" fmla="*/ 1475105 h 1517015"/>
                  <a:gd name="connsiteX2" fmla="*/ 72390 w 2000250"/>
                  <a:gd name="connsiteY2" fmla="*/ 1490345 h 1517015"/>
                  <a:gd name="connsiteX3" fmla="*/ 106680 w 2000250"/>
                  <a:gd name="connsiteY3" fmla="*/ 1463675 h 1517015"/>
                  <a:gd name="connsiteX4" fmla="*/ 163830 w 2000250"/>
                  <a:gd name="connsiteY4" fmla="*/ 1288415 h 1517015"/>
                  <a:gd name="connsiteX5" fmla="*/ 209550 w 2000250"/>
                  <a:gd name="connsiteY5" fmla="*/ 1235075 h 1517015"/>
                  <a:gd name="connsiteX6" fmla="*/ 251460 w 2000250"/>
                  <a:gd name="connsiteY6" fmla="*/ 1311275 h 1517015"/>
                  <a:gd name="connsiteX7" fmla="*/ 278130 w 2000250"/>
                  <a:gd name="connsiteY7" fmla="*/ 1341755 h 1517015"/>
                  <a:gd name="connsiteX8" fmla="*/ 308610 w 2000250"/>
                  <a:gd name="connsiteY8" fmla="*/ 1349375 h 1517015"/>
                  <a:gd name="connsiteX9" fmla="*/ 342900 w 2000250"/>
                  <a:gd name="connsiteY9" fmla="*/ 1318895 h 1517015"/>
                  <a:gd name="connsiteX10" fmla="*/ 365760 w 2000250"/>
                  <a:gd name="connsiteY10" fmla="*/ 1246505 h 1517015"/>
                  <a:gd name="connsiteX11" fmla="*/ 377190 w 2000250"/>
                  <a:gd name="connsiteY11" fmla="*/ 1105535 h 1517015"/>
                  <a:gd name="connsiteX12" fmla="*/ 381000 w 2000250"/>
                  <a:gd name="connsiteY12" fmla="*/ 1025525 h 1517015"/>
                  <a:gd name="connsiteX13" fmla="*/ 400050 w 2000250"/>
                  <a:gd name="connsiteY13" fmla="*/ 991235 h 1517015"/>
                  <a:gd name="connsiteX14" fmla="*/ 430530 w 2000250"/>
                  <a:gd name="connsiteY14" fmla="*/ 1075055 h 1517015"/>
                  <a:gd name="connsiteX15" fmla="*/ 476250 w 2000250"/>
                  <a:gd name="connsiteY15" fmla="*/ 1212215 h 1517015"/>
                  <a:gd name="connsiteX16" fmla="*/ 533400 w 2000250"/>
                  <a:gd name="connsiteY16" fmla="*/ 1250315 h 1517015"/>
                  <a:gd name="connsiteX17" fmla="*/ 552450 w 2000250"/>
                  <a:gd name="connsiteY17" fmla="*/ 1276985 h 1517015"/>
                  <a:gd name="connsiteX18" fmla="*/ 590550 w 2000250"/>
                  <a:gd name="connsiteY18" fmla="*/ 1345565 h 1517015"/>
                  <a:gd name="connsiteX19" fmla="*/ 636270 w 2000250"/>
                  <a:gd name="connsiteY19" fmla="*/ 1402715 h 1517015"/>
                  <a:gd name="connsiteX20" fmla="*/ 704850 w 2000250"/>
                  <a:gd name="connsiteY20" fmla="*/ 1414145 h 1517015"/>
                  <a:gd name="connsiteX21" fmla="*/ 792480 w 2000250"/>
                  <a:gd name="connsiteY21" fmla="*/ 1364615 h 1517015"/>
                  <a:gd name="connsiteX22" fmla="*/ 838200 w 2000250"/>
                  <a:gd name="connsiteY22" fmla="*/ 1273175 h 1517015"/>
                  <a:gd name="connsiteX23" fmla="*/ 880110 w 2000250"/>
                  <a:gd name="connsiteY23" fmla="*/ 1181735 h 1517015"/>
                  <a:gd name="connsiteX24" fmla="*/ 944880 w 2000250"/>
                  <a:gd name="connsiteY24" fmla="*/ 1177925 h 1517015"/>
                  <a:gd name="connsiteX25" fmla="*/ 975360 w 2000250"/>
                  <a:gd name="connsiteY25" fmla="*/ 1200785 h 1517015"/>
                  <a:gd name="connsiteX26" fmla="*/ 994410 w 2000250"/>
                  <a:gd name="connsiteY26" fmla="*/ 1200785 h 1517015"/>
                  <a:gd name="connsiteX27" fmla="*/ 1024890 w 2000250"/>
                  <a:gd name="connsiteY27" fmla="*/ 1166495 h 1517015"/>
                  <a:gd name="connsiteX28" fmla="*/ 1062990 w 2000250"/>
                  <a:gd name="connsiteY28" fmla="*/ 998855 h 1517015"/>
                  <a:gd name="connsiteX29" fmla="*/ 1089660 w 2000250"/>
                  <a:gd name="connsiteY29" fmla="*/ 732155 h 1517015"/>
                  <a:gd name="connsiteX30" fmla="*/ 1104900 w 2000250"/>
                  <a:gd name="connsiteY30" fmla="*/ 427355 h 1517015"/>
                  <a:gd name="connsiteX31" fmla="*/ 1120140 w 2000250"/>
                  <a:gd name="connsiteY31" fmla="*/ 191135 h 1517015"/>
                  <a:gd name="connsiteX32" fmla="*/ 1150620 w 2000250"/>
                  <a:gd name="connsiteY32" fmla="*/ 15875 h 1517015"/>
                  <a:gd name="connsiteX33" fmla="*/ 1196340 w 2000250"/>
                  <a:gd name="connsiteY33" fmla="*/ 286385 h 1517015"/>
                  <a:gd name="connsiteX34" fmla="*/ 1264920 w 2000250"/>
                  <a:gd name="connsiteY34" fmla="*/ 854075 h 1517015"/>
                  <a:gd name="connsiteX35" fmla="*/ 1306830 w 2000250"/>
                  <a:gd name="connsiteY35" fmla="*/ 1094105 h 1517015"/>
                  <a:gd name="connsiteX36" fmla="*/ 1390650 w 2000250"/>
                  <a:gd name="connsiteY36" fmla="*/ 1246505 h 1517015"/>
                  <a:gd name="connsiteX37" fmla="*/ 1508760 w 2000250"/>
                  <a:gd name="connsiteY37" fmla="*/ 1337945 h 1517015"/>
                  <a:gd name="connsiteX38" fmla="*/ 1588770 w 2000250"/>
                  <a:gd name="connsiteY38" fmla="*/ 1364615 h 1517015"/>
                  <a:gd name="connsiteX39" fmla="*/ 1657350 w 2000250"/>
                  <a:gd name="connsiteY39" fmla="*/ 1318895 h 1517015"/>
                  <a:gd name="connsiteX40" fmla="*/ 1729740 w 2000250"/>
                  <a:gd name="connsiteY40" fmla="*/ 1189355 h 1517015"/>
                  <a:gd name="connsiteX41" fmla="*/ 1779270 w 2000250"/>
                  <a:gd name="connsiteY41" fmla="*/ 1033145 h 1517015"/>
                  <a:gd name="connsiteX42" fmla="*/ 1832610 w 2000250"/>
                  <a:gd name="connsiteY42" fmla="*/ 968375 h 1517015"/>
                  <a:gd name="connsiteX43" fmla="*/ 1885950 w 2000250"/>
                  <a:gd name="connsiteY43" fmla="*/ 1014095 h 1517015"/>
                  <a:gd name="connsiteX44" fmla="*/ 1939290 w 2000250"/>
                  <a:gd name="connsiteY44" fmla="*/ 1151255 h 1517015"/>
                  <a:gd name="connsiteX45" fmla="*/ 1981200 w 2000250"/>
                  <a:gd name="connsiteY45" fmla="*/ 1216025 h 1517015"/>
                  <a:gd name="connsiteX46" fmla="*/ 2000250 w 2000250"/>
                  <a:gd name="connsiteY46" fmla="*/ 1227455 h 1517015"/>
                  <a:gd name="connsiteX0" fmla="*/ 0 w 1981200"/>
                  <a:gd name="connsiteY0" fmla="*/ 1517015 h 1517015"/>
                  <a:gd name="connsiteX1" fmla="*/ 41910 w 1981200"/>
                  <a:gd name="connsiteY1" fmla="*/ 1475105 h 1517015"/>
                  <a:gd name="connsiteX2" fmla="*/ 72390 w 1981200"/>
                  <a:gd name="connsiteY2" fmla="*/ 1490345 h 1517015"/>
                  <a:gd name="connsiteX3" fmla="*/ 106680 w 1981200"/>
                  <a:gd name="connsiteY3" fmla="*/ 1463675 h 1517015"/>
                  <a:gd name="connsiteX4" fmla="*/ 163830 w 1981200"/>
                  <a:gd name="connsiteY4" fmla="*/ 1288415 h 1517015"/>
                  <a:gd name="connsiteX5" fmla="*/ 209550 w 1981200"/>
                  <a:gd name="connsiteY5" fmla="*/ 1235075 h 1517015"/>
                  <a:gd name="connsiteX6" fmla="*/ 251460 w 1981200"/>
                  <a:gd name="connsiteY6" fmla="*/ 1311275 h 1517015"/>
                  <a:gd name="connsiteX7" fmla="*/ 278130 w 1981200"/>
                  <a:gd name="connsiteY7" fmla="*/ 1341755 h 1517015"/>
                  <a:gd name="connsiteX8" fmla="*/ 308610 w 1981200"/>
                  <a:gd name="connsiteY8" fmla="*/ 1349375 h 1517015"/>
                  <a:gd name="connsiteX9" fmla="*/ 342900 w 1981200"/>
                  <a:gd name="connsiteY9" fmla="*/ 1318895 h 1517015"/>
                  <a:gd name="connsiteX10" fmla="*/ 365760 w 1981200"/>
                  <a:gd name="connsiteY10" fmla="*/ 1246505 h 1517015"/>
                  <a:gd name="connsiteX11" fmla="*/ 377190 w 1981200"/>
                  <a:gd name="connsiteY11" fmla="*/ 1105535 h 1517015"/>
                  <a:gd name="connsiteX12" fmla="*/ 381000 w 1981200"/>
                  <a:gd name="connsiteY12" fmla="*/ 1025525 h 1517015"/>
                  <a:gd name="connsiteX13" fmla="*/ 400050 w 1981200"/>
                  <a:gd name="connsiteY13" fmla="*/ 991235 h 1517015"/>
                  <a:gd name="connsiteX14" fmla="*/ 430530 w 1981200"/>
                  <a:gd name="connsiteY14" fmla="*/ 1075055 h 1517015"/>
                  <a:gd name="connsiteX15" fmla="*/ 476250 w 1981200"/>
                  <a:gd name="connsiteY15" fmla="*/ 1212215 h 1517015"/>
                  <a:gd name="connsiteX16" fmla="*/ 533400 w 1981200"/>
                  <a:gd name="connsiteY16" fmla="*/ 1250315 h 1517015"/>
                  <a:gd name="connsiteX17" fmla="*/ 552450 w 1981200"/>
                  <a:gd name="connsiteY17" fmla="*/ 1276985 h 1517015"/>
                  <a:gd name="connsiteX18" fmla="*/ 590550 w 1981200"/>
                  <a:gd name="connsiteY18" fmla="*/ 1345565 h 1517015"/>
                  <a:gd name="connsiteX19" fmla="*/ 636270 w 1981200"/>
                  <a:gd name="connsiteY19" fmla="*/ 1402715 h 1517015"/>
                  <a:gd name="connsiteX20" fmla="*/ 704850 w 1981200"/>
                  <a:gd name="connsiteY20" fmla="*/ 1414145 h 1517015"/>
                  <a:gd name="connsiteX21" fmla="*/ 792480 w 1981200"/>
                  <a:gd name="connsiteY21" fmla="*/ 1364615 h 1517015"/>
                  <a:gd name="connsiteX22" fmla="*/ 838200 w 1981200"/>
                  <a:gd name="connsiteY22" fmla="*/ 1273175 h 1517015"/>
                  <a:gd name="connsiteX23" fmla="*/ 880110 w 1981200"/>
                  <a:gd name="connsiteY23" fmla="*/ 1181735 h 1517015"/>
                  <a:gd name="connsiteX24" fmla="*/ 944880 w 1981200"/>
                  <a:gd name="connsiteY24" fmla="*/ 1177925 h 1517015"/>
                  <a:gd name="connsiteX25" fmla="*/ 975360 w 1981200"/>
                  <a:gd name="connsiteY25" fmla="*/ 1200785 h 1517015"/>
                  <a:gd name="connsiteX26" fmla="*/ 994410 w 1981200"/>
                  <a:gd name="connsiteY26" fmla="*/ 1200785 h 1517015"/>
                  <a:gd name="connsiteX27" fmla="*/ 1024890 w 1981200"/>
                  <a:gd name="connsiteY27" fmla="*/ 1166495 h 1517015"/>
                  <a:gd name="connsiteX28" fmla="*/ 1062990 w 1981200"/>
                  <a:gd name="connsiteY28" fmla="*/ 998855 h 1517015"/>
                  <a:gd name="connsiteX29" fmla="*/ 1089660 w 1981200"/>
                  <a:gd name="connsiteY29" fmla="*/ 732155 h 1517015"/>
                  <a:gd name="connsiteX30" fmla="*/ 1104900 w 1981200"/>
                  <a:gd name="connsiteY30" fmla="*/ 427355 h 1517015"/>
                  <a:gd name="connsiteX31" fmla="*/ 1120140 w 1981200"/>
                  <a:gd name="connsiteY31" fmla="*/ 191135 h 1517015"/>
                  <a:gd name="connsiteX32" fmla="*/ 1150620 w 1981200"/>
                  <a:gd name="connsiteY32" fmla="*/ 15875 h 1517015"/>
                  <a:gd name="connsiteX33" fmla="*/ 1196340 w 1981200"/>
                  <a:gd name="connsiteY33" fmla="*/ 286385 h 1517015"/>
                  <a:gd name="connsiteX34" fmla="*/ 1264920 w 1981200"/>
                  <a:gd name="connsiteY34" fmla="*/ 854075 h 1517015"/>
                  <a:gd name="connsiteX35" fmla="*/ 1306830 w 1981200"/>
                  <a:gd name="connsiteY35" fmla="*/ 1094105 h 1517015"/>
                  <a:gd name="connsiteX36" fmla="*/ 1390650 w 1981200"/>
                  <a:gd name="connsiteY36" fmla="*/ 1246505 h 1517015"/>
                  <a:gd name="connsiteX37" fmla="*/ 1508760 w 1981200"/>
                  <a:gd name="connsiteY37" fmla="*/ 1337945 h 1517015"/>
                  <a:gd name="connsiteX38" fmla="*/ 1588770 w 1981200"/>
                  <a:gd name="connsiteY38" fmla="*/ 1364615 h 1517015"/>
                  <a:gd name="connsiteX39" fmla="*/ 1657350 w 1981200"/>
                  <a:gd name="connsiteY39" fmla="*/ 1318895 h 1517015"/>
                  <a:gd name="connsiteX40" fmla="*/ 1729740 w 1981200"/>
                  <a:gd name="connsiteY40" fmla="*/ 1189355 h 1517015"/>
                  <a:gd name="connsiteX41" fmla="*/ 1779270 w 1981200"/>
                  <a:gd name="connsiteY41" fmla="*/ 1033145 h 1517015"/>
                  <a:gd name="connsiteX42" fmla="*/ 1832610 w 1981200"/>
                  <a:gd name="connsiteY42" fmla="*/ 968375 h 1517015"/>
                  <a:gd name="connsiteX43" fmla="*/ 1885950 w 1981200"/>
                  <a:gd name="connsiteY43" fmla="*/ 1014095 h 1517015"/>
                  <a:gd name="connsiteX44" fmla="*/ 1939290 w 1981200"/>
                  <a:gd name="connsiteY44" fmla="*/ 1151255 h 1517015"/>
                  <a:gd name="connsiteX45" fmla="*/ 1981200 w 1981200"/>
                  <a:gd name="connsiteY45" fmla="*/ 1216025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005209" h="1517015">
                    <a:moveTo>
                      <a:pt x="0" y="1517015"/>
                    </a:moveTo>
                    <a:cubicBezTo>
                      <a:pt x="14922" y="1498282"/>
                      <a:pt x="29845" y="1479550"/>
                      <a:pt x="41910" y="1475105"/>
                    </a:cubicBezTo>
                    <a:cubicBezTo>
                      <a:pt x="53975" y="1470660"/>
                      <a:pt x="61595" y="1492250"/>
                      <a:pt x="72390" y="1490345"/>
                    </a:cubicBezTo>
                    <a:cubicBezTo>
                      <a:pt x="83185" y="1488440"/>
                      <a:pt x="91440" y="1497330"/>
                      <a:pt x="106680" y="1463675"/>
                    </a:cubicBezTo>
                    <a:cubicBezTo>
                      <a:pt x="121920" y="1430020"/>
                      <a:pt x="146685" y="1326515"/>
                      <a:pt x="163830" y="1288415"/>
                    </a:cubicBezTo>
                    <a:cubicBezTo>
                      <a:pt x="180975" y="1250315"/>
                      <a:pt x="194945" y="1231265"/>
                      <a:pt x="209550" y="1235075"/>
                    </a:cubicBezTo>
                    <a:cubicBezTo>
                      <a:pt x="224155" y="1238885"/>
                      <a:pt x="240030" y="1293495"/>
                      <a:pt x="251460" y="1311275"/>
                    </a:cubicBezTo>
                    <a:cubicBezTo>
                      <a:pt x="262890" y="1329055"/>
                      <a:pt x="268605" y="1335405"/>
                      <a:pt x="278130" y="1341755"/>
                    </a:cubicBezTo>
                    <a:cubicBezTo>
                      <a:pt x="287655" y="1348105"/>
                      <a:pt x="297815" y="1353185"/>
                      <a:pt x="308610" y="1349375"/>
                    </a:cubicBezTo>
                    <a:cubicBezTo>
                      <a:pt x="319405" y="1345565"/>
                      <a:pt x="333375" y="1336040"/>
                      <a:pt x="342900" y="1318895"/>
                    </a:cubicBezTo>
                    <a:cubicBezTo>
                      <a:pt x="352425" y="1301750"/>
                      <a:pt x="360045" y="1282065"/>
                      <a:pt x="365760" y="1246505"/>
                    </a:cubicBezTo>
                    <a:cubicBezTo>
                      <a:pt x="371475" y="1210945"/>
                      <a:pt x="374650" y="1142365"/>
                      <a:pt x="377190" y="1105535"/>
                    </a:cubicBezTo>
                    <a:cubicBezTo>
                      <a:pt x="379730" y="1068705"/>
                      <a:pt x="377190" y="1044575"/>
                      <a:pt x="381000" y="1025525"/>
                    </a:cubicBezTo>
                    <a:cubicBezTo>
                      <a:pt x="384810" y="1006475"/>
                      <a:pt x="391795" y="982980"/>
                      <a:pt x="400050" y="991235"/>
                    </a:cubicBezTo>
                    <a:cubicBezTo>
                      <a:pt x="408305" y="999490"/>
                      <a:pt x="417830" y="1038225"/>
                      <a:pt x="430530" y="1075055"/>
                    </a:cubicBezTo>
                    <a:cubicBezTo>
                      <a:pt x="443230" y="1111885"/>
                      <a:pt x="459105" y="1183005"/>
                      <a:pt x="476250" y="1212215"/>
                    </a:cubicBezTo>
                    <a:cubicBezTo>
                      <a:pt x="493395" y="1241425"/>
                      <a:pt x="520700" y="1239520"/>
                      <a:pt x="533400" y="1250315"/>
                    </a:cubicBezTo>
                    <a:cubicBezTo>
                      <a:pt x="546100" y="1261110"/>
                      <a:pt x="542925" y="1261110"/>
                      <a:pt x="552450" y="1276985"/>
                    </a:cubicBezTo>
                    <a:cubicBezTo>
                      <a:pt x="561975" y="1292860"/>
                      <a:pt x="576580" y="1324610"/>
                      <a:pt x="590550" y="1345565"/>
                    </a:cubicBezTo>
                    <a:cubicBezTo>
                      <a:pt x="604520" y="1366520"/>
                      <a:pt x="617220" y="1391285"/>
                      <a:pt x="636270" y="1402715"/>
                    </a:cubicBezTo>
                    <a:cubicBezTo>
                      <a:pt x="655320" y="1414145"/>
                      <a:pt x="678815" y="1420495"/>
                      <a:pt x="704850" y="1414145"/>
                    </a:cubicBezTo>
                    <a:cubicBezTo>
                      <a:pt x="730885" y="1407795"/>
                      <a:pt x="770255" y="1388110"/>
                      <a:pt x="792480" y="1364615"/>
                    </a:cubicBezTo>
                    <a:cubicBezTo>
                      <a:pt x="814705" y="1341120"/>
                      <a:pt x="823595" y="1303655"/>
                      <a:pt x="838200" y="1273175"/>
                    </a:cubicBezTo>
                    <a:cubicBezTo>
                      <a:pt x="852805" y="1242695"/>
                      <a:pt x="862330" y="1197610"/>
                      <a:pt x="880110" y="1181735"/>
                    </a:cubicBezTo>
                    <a:cubicBezTo>
                      <a:pt x="897890" y="1165860"/>
                      <a:pt x="929005" y="1174750"/>
                      <a:pt x="944880" y="1177925"/>
                    </a:cubicBezTo>
                    <a:cubicBezTo>
                      <a:pt x="960755" y="1181100"/>
                      <a:pt x="967105" y="1196975"/>
                      <a:pt x="975360" y="1200785"/>
                    </a:cubicBezTo>
                    <a:cubicBezTo>
                      <a:pt x="983615" y="1204595"/>
                      <a:pt x="986155" y="1206500"/>
                      <a:pt x="994410" y="1200785"/>
                    </a:cubicBezTo>
                    <a:cubicBezTo>
                      <a:pt x="1002665" y="1195070"/>
                      <a:pt x="1013460" y="1200150"/>
                      <a:pt x="1024890" y="1166495"/>
                    </a:cubicBezTo>
                    <a:cubicBezTo>
                      <a:pt x="1036320" y="1132840"/>
                      <a:pt x="1052195" y="1071245"/>
                      <a:pt x="1062990" y="998855"/>
                    </a:cubicBezTo>
                    <a:cubicBezTo>
                      <a:pt x="1073785" y="926465"/>
                      <a:pt x="1082675" y="827405"/>
                      <a:pt x="1089660" y="732155"/>
                    </a:cubicBezTo>
                    <a:cubicBezTo>
                      <a:pt x="1096645" y="636905"/>
                      <a:pt x="1099820" y="517525"/>
                      <a:pt x="1104900" y="427355"/>
                    </a:cubicBezTo>
                    <a:cubicBezTo>
                      <a:pt x="1109980" y="337185"/>
                      <a:pt x="1112520" y="259715"/>
                      <a:pt x="1120140" y="191135"/>
                    </a:cubicBezTo>
                    <a:cubicBezTo>
                      <a:pt x="1127760" y="122555"/>
                      <a:pt x="1137920" y="0"/>
                      <a:pt x="1150620" y="15875"/>
                    </a:cubicBezTo>
                    <a:cubicBezTo>
                      <a:pt x="1163320" y="31750"/>
                      <a:pt x="1177290" y="146685"/>
                      <a:pt x="1196340" y="286385"/>
                    </a:cubicBezTo>
                    <a:cubicBezTo>
                      <a:pt x="1215390" y="426085"/>
                      <a:pt x="1246505" y="719455"/>
                      <a:pt x="1264920" y="854075"/>
                    </a:cubicBezTo>
                    <a:cubicBezTo>
                      <a:pt x="1283335" y="988695"/>
                      <a:pt x="1285875" y="1028700"/>
                      <a:pt x="1306830" y="1094105"/>
                    </a:cubicBezTo>
                    <a:cubicBezTo>
                      <a:pt x="1327785" y="1159510"/>
                      <a:pt x="1356995" y="1205865"/>
                      <a:pt x="1390650" y="1246505"/>
                    </a:cubicBezTo>
                    <a:cubicBezTo>
                      <a:pt x="1424305" y="1287145"/>
                      <a:pt x="1475740" y="1318260"/>
                      <a:pt x="1508760" y="1337945"/>
                    </a:cubicBezTo>
                    <a:cubicBezTo>
                      <a:pt x="1541780" y="1357630"/>
                      <a:pt x="1564005" y="1367790"/>
                      <a:pt x="1588770" y="1364615"/>
                    </a:cubicBezTo>
                    <a:cubicBezTo>
                      <a:pt x="1613535" y="1361440"/>
                      <a:pt x="1633855" y="1348105"/>
                      <a:pt x="1657350" y="1318895"/>
                    </a:cubicBezTo>
                    <a:cubicBezTo>
                      <a:pt x="1680845" y="1289685"/>
                      <a:pt x="1709420" y="1236980"/>
                      <a:pt x="1729740" y="1189355"/>
                    </a:cubicBezTo>
                    <a:cubicBezTo>
                      <a:pt x="1750060" y="1141730"/>
                      <a:pt x="1762125" y="1069975"/>
                      <a:pt x="1779270" y="1033145"/>
                    </a:cubicBezTo>
                    <a:cubicBezTo>
                      <a:pt x="1796415" y="996315"/>
                      <a:pt x="1814830" y="971550"/>
                      <a:pt x="1832610" y="968375"/>
                    </a:cubicBezTo>
                    <a:cubicBezTo>
                      <a:pt x="1850390" y="965200"/>
                      <a:pt x="1869682" y="987033"/>
                      <a:pt x="1885950" y="1014095"/>
                    </a:cubicBezTo>
                    <a:cubicBezTo>
                      <a:pt x="1902218" y="1041157"/>
                      <a:pt x="1909532" y="1086288"/>
                      <a:pt x="1930216" y="1130745"/>
                    </a:cubicBezTo>
                    <a:cubicBezTo>
                      <a:pt x="1946663" y="1167608"/>
                      <a:pt x="1949480" y="1227589"/>
                      <a:pt x="2005209" y="1230980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8" name="Forme libre 97"/>
              <p:cNvSpPr/>
              <p:nvPr/>
            </p:nvSpPr>
            <p:spPr>
              <a:xfrm>
                <a:off x="5659918" y="5880082"/>
                <a:ext cx="459200" cy="402221"/>
              </a:xfrm>
              <a:custGeom>
                <a:avLst/>
                <a:gdLst>
                  <a:gd name="connsiteX0" fmla="*/ 1424 w 206523"/>
                  <a:gd name="connsiteY0" fmla="*/ 368418 h 368418"/>
                  <a:gd name="connsiteX1" fmla="*/ 1424 w 206523"/>
                  <a:gd name="connsiteY1" fmla="*/ 117741 h 368418"/>
                  <a:gd name="connsiteX2" fmla="*/ 1424 w 206523"/>
                  <a:gd name="connsiteY2" fmla="*/ 100650 h 368418"/>
                  <a:gd name="connsiteX3" fmla="*/ 9970 w 206523"/>
                  <a:gd name="connsiteY3" fmla="*/ 97801 h 368418"/>
                  <a:gd name="connsiteX4" fmla="*/ 35607 w 206523"/>
                  <a:gd name="connsiteY4" fmla="*/ 72164 h 368418"/>
                  <a:gd name="connsiteX5" fmla="*/ 52699 w 206523"/>
                  <a:gd name="connsiteY5" fmla="*/ 26586 h 368418"/>
                  <a:gd name="connsiteX6" fmla="*/ 81185 w 206523"/>
                  <a:gd name="connsiteY6" fmla="*/ 949 h 368418"/>
                  <a:gd name="connsiteX7" fmla="*/ 112519 w 206523"/>
                  <a:gd name="connsiteY7" fmla="*/ 20889 h 368418"/>
                  <a:gd name="connsiteX8" fmla="*/ 132460 w 206523"/>
                  <a:gd name="connsiteY8" fmla="*/ 80710 h 368418"/>
                  <a:gd name="connsiteX9" fmla="*/ 149551 w 206523"/>
                  <a:gd name="connsiteY9" fmla="*/ 134833 h 368418"/>
                  <a:gd name="connsiteX10" fmla="*/ 166643 w 206523"/>
                  <a:gd name="connsiteY10" fmla="*/ 171865 h 368418"/>
                  <a:gd name="connsiteX11" fmla="*/ 200826 w 206523"/>
                  <a:gd name="connsiteY11" fmla="*/ 194654 h 368418"/>
                  <a:gd name="connsiteX12" fmla="*/ 200826 w 206523"/>
                  <a:gd name="connsiteY12" fmla="*/ 211745 h 368418"/>
                  <a:gd name="connsiteX13" fmla="*/ 203675 w 206523"/>
                  <a:gd name="connsiteY13" fmla="*/ 368418 h 368418"/>
                  <a:gd name="connsiteX0" fmla="*/ 1424 w 206523"/>
                  <a:gd name="connsiteY0" fmla="*/ 117741 h 368418"/>
                  <a:gd name="connsiteX1" fmla="*/ 1424 w 206523"/>
                  <a:gd name="connsiteY1" fmla="*/ 100650 h 368418"/>
                  <a:gd name="connsiteX2" fmla="*/ 9970 w 206523"/>
                  <a:gd name="connsiteY2" fmla="*/ 97801 h 368418"/>
                  <a:gd name="connsiteX3" fmla="*/ 35607 w 206523"/>
                  <a:gd name="connsiteY3" fmla="*/ 72164 h 368418"/>
                  <a:gd name="connsiteX4" fmla="*/ 52699 w 206523"/>
                  <a:gd name="connsiteY4" fmla="*/ 26586 h 368418"/>
                  <a:gd name="connsiteX5" fmla="*/ 81185 w 206523"/>
                  <a:gd name="connsiteY5" fmla="*/ 949 h 368418"/>
                  <a:gd name="connsiteX6" fmla="*/ 112519 w 206523"/>
                  <a:gd name="connsiteY6" fmla="*/ 20889 h 368418"/>
                  <a:gd name="connsiteX7" fmla="*/ 132460 w 206523"/>
                  <a:gd name="connsiteY7" fmla="*/ 80710 h 368418"/>
                  <a:gd name="connsiteX8" fmla="*/ 149551 w 206523"/>
                  <a:gd name="connsiteY8" fmla="*/ 134833 h 368418"/>
                  <a:gd name="connsiteX9" fmla="*/ 166643 w 206523"/>
                  <a:gd name="connsiteY9" fmla="*/ 171865 h 368418"/>
                  <a:gd name="connsiteX10" fmla="*/ 200826 w 206523"/>
                  <a:gd name="connsiteY10" fmla="*/ 194654 h 368418"/>
                  <a:gd name="connsiteX11" fmla="*/ 200826 w 206523"/>
                  <a:gd name="connsiteY11" fmla="*/ 211745 h 368418"/>
                  <a:gd name="connsiteX12" fmla="*/ 203675 w 206523"/>
                  <a:gd name="connsiteY12" fmla="*/ 368418 h 368418"/>
                  <a:gd name="connsiteX0" fmla="*/ 0 w 205099"/>
                  <a:gd name="connsiteY0" fmla="*/ 100650 h 368418"/>
                  <a:gd name="connsiteX1" fmla="*/ 8546 w 205099"/>
                  <a:gd name="connsiteY1" fmla="*/ 97801 h 368418"/>
                  <a:gd name="connsiteX2" fmla="*/ 34183 w 205099"/>
                  <a:gd name="connsiteY2" fmla="*/ 72164 h 368418"/>
                  <a:gd name="connsiteX3" fmla="*/ 51275 w 205099"/>
                  <a:gd name="connsiteY3" fmla="*/ 26586 h 368418"/>
                  <a:gd name="connsiteX4" fmla="*/ 79761 w 205099"/>
                  <a:gd name="connsiteY4" fmla="*/ 949 h 368418"/>
                  <a:gd name="connsiteX5" fmla="*/ 111095 w 205099"/>
                  <a:gd name="connsiteY5" fmla="*/ 20889 h 368418"/>
                  <a:gd name="connsiteX6" fmla="*/ 131036 w 205099"/>
                  <a:gd name="connsiteY6" fmla="*/ 80710 h 368418"/>
                  <a:gd name="connsiteX7" fmla="*/ 148127 w 205099"/>
                  <a:gd name="connsiteY7" fmla="*/ 134833 h 368418"/>
                  <a:gd name="connsiteX8" fmla="*/ 165219 w 205099"/>
                  <a:gd name="connsiteY8" fmla="*/ 171865 h 368418"/>
                  <a:gd name="connsiteX9" fmla="*/ 199402 w 205099"/>
                  <a:gd name="connsiteY9" fmla="*/ 194654 h 368418"/>
                  <a:gd name="connsiteX10" fmla="*/ 199402 w 205099"/>
                  <a:gd name="connsiteY10" fmla="*/ 211745 h 368418"/>
                  <a:gd name="connsiteX11" fmla="*/ 202251 w 205099"/>
                  <a:gd name="connsiteY11" fmla="*/ 368418 h 368418"/>
                  <a:gd name="connsiteX0" fmla="*/ 0 w 196553"/>
                  <a:gd name="connsiteY0" fmla="*/ 97801 h 368418"/>
                  <a:gd name="connsiteX1" fmla="*/ 25637 w 196553"/>
                  <a:gd name="connsiteY1" fmla="*/ 72164 h 368418"/>
                  <a:gd name="connsiteX2" fmla="*/ 42729 w 196553"/>
                  <a:gd name="connsiteY2" fmla="*/ 26586 h 368418"/>
                  <a:gd name="connsiteX3" fmla="*/ 71215 w 196553"/>
                  <a:gd name="connsiteY3" fmla="*/ 949 h 368418"/>
                  <a:gd name="connsiteX4" fmla="*/ 102549 w 196553"/>
                  <a:gd name="connsiteY4" fmla="*/ 20889 h 368418"/>
                  <a:gd name="connsiteX5" fmla="*/ 122490 w 196553"/>
                  <a:gd name="connsiteY5" fmla="*/ 80710 h 368418"/>
                  <a:gd name="connsiteX6" fmla="*/ 139581 w 196553"/>
                  <a:gd name="connsiteY6" fmla="*/ 134833 h 368418"/>
                  <a:gd name="connsiteX7" fmla="*/ 156673 w 196553"/>
                  <a:gd name="connsiteY7" fmla="*/ 171865 h 368418"/>
                  <a:gd name="connsiteX8" fmla="*/ 190856 w 196553"/>
                  <a:gd name="connsiteY8" fmla="*/ 194654 h 368418"/>
                  <a:gd name="connsiteX9" fmla="*/ 190856 w 196553"/>
                  <a:gd name="connsiteY9" fmla="*/ 211745 h 368418"/>
                  <a:gd name="connsiteX10" fmla="*/ 193705 w 196553"/>
                  <a:gd name="connsiteY10" fmla="*/ 368418 h 368418"/>
                  <a:gd name="connsiteX0" fmla="*/ 0 w 196553"/>
                  <a:gd name="connsiteY0" fmla="*/ 97801 h 211745"/>
                  <a:gd name="connsiteX1" fmla="*/ 25637 w 196553"/>
                  <a:gd name="connsiteY1" fmla="*/ 72164 h 211745"/>
                  <a:gd name="connsiteX2" fmla="*/ 42729 w 196553"/>
                  <a:gd name="connsiteY2" fmla="*/ 26586 h 211745"/>
                  <a:gd name="connsiteX3" fmla="*/ 71215 w 196553"/>
                  <a:gd name="connsiteY3" fmla="*/ 949 h 211745"/>
                  <a:gd name="connsiteX4" fmla="*/ 102549 w 196553"/>
                  <a:gd name="connsiteY4" fmla="*/ 20889 h 211745"/>
                  <a:gd name="connsiteX5" fmla="*/ 122490 w 196553"/>
                  <a:gd name="connsiteY5" fmla="*/ 80710 h 211745"/>
                  <a:gd name="connsiteX6" fmla="*/ 139581 w 196553"/>
                  <a:gd name="connsiteY6" fmla="*/ 134833 h 211745"/>
                  <a:gd name="connsiteX7" fmla="*/ 156673 w 196553"/>
                  <a:gd name="connsiteY7" fmla="*/ 171865 h 211745"/>
                  <a:gd name="connsiteX8" fmla="*/ 190856 w 196553"/>
                  <a:gd name="connsiteY8" fmla="*/ 194654 h 211745"/>
                  <a:gd name="connsiteX9" fmla="*/ 190856 w 196553"/>
                  <a:gd name="connsiteY9" fmla="*/ 211745 h 211745"/>
                  <a:gd name="connsiteX0" fmla="*/ 0 w 190856"/>
                  <a:gd name="connsiteY0" fmla="*/ 97801 h 194654"/>
                  <a:gd name="connsiteX1" fmla="*/ 25637 w 190856"/>
                  <a:gd name="connsiteY1" fmla="*/ 72164 h 194654"/>
                  <a:gd name="connsiteX2" fmla="*/ 42729 w 190856"/>
                  <a:gd name="connsiteY2" fmla="*/ 26586 h 194654"/>
                  <a:gd name="connsiteX3" fmla="*/ 71215 w 190856"/>
                  <a:gd name="connsiteY3" fmla="*/ 949 h 194654"/>
                  <a:gd name="connsiteX4" fmla="*/ 102549 w 190856"/>
                  <a:gd name="connsiteY4" fmla="*/ 20889 h 194654"/>
                  <a:gd name="connsiteX5" fmla="*/ 122490 w 190856"/>
                  <a:gd name="connsiteY5" fmla="*/ 80710 h 194654"/>
                  <a:gd name="connsiteX6" fmla="*/ 139581 w 190856"/>
                  <a:gd name="connsiteY6" fmla="*/ 134833 h 194654"/>
                  <a:gd name="connsiteX7" fmla="*/ 156673 w 190856"/>
                  <a:gd name="connsiteY7" fmla="*/ 171865 h 194654"/>
                  <a:gd name="connsiteX8" fmla="*/ 190856 w 190856"/>
                  <a:gd name="connsiteY8" fmla="*/ 194654 h 194654"/>
                  <a:gd name="connsiteX0" fmla="*/ 0 w 190856"/>
                  <a:gd name="connsiteY0" fmla="*/ 97801 h 194654"/>
                  <a:gd name="connsiteX1" fmla="*/ 25637 w 190856"/>
                  <a:gd name="connsiteY1" fmla="*/ 72164 h 194654"/>
                  <a:gd name="connsiteX2" fmla="*/ 42729 w 190856"/>
                  <a:gd name="connsiteY2" fmla="*/ 26586 h 194654"/>
                  <a:gd name="connsiteX3" fmla="*/ 71215 w 190856"/>
                  <a:gd name="connsiteY3" fmla="*/ 949 h 194654"/>
                  <a:gd name="connsiteX4" fmla="*/ 102549 w 190856"/>
                  <a:gd name="connsiteY4" fmla="*/ 20889 h 194654"/>
                  <a:gd name="connsiteX5" fmla="*/ 122490 w 190856"/>
                  <a:gd name="connsiteY5" fmla="*/ 80710 h 194654"/>
                  <a:gd name="connsiteX6" fmla="*/ 139581 w 190856"/>
                  <a:gd name="connsiteY6" fmla="*/ 134833 h 194654"/>
                  <a:gd name="connsiteX7" fmla="*/ 156673 w 190856"/>
                  <a:gd name="connsiteY7" fmla="*/ 171865 h 194654"/>
                  <a:gd name="connsiteX8" fmla="*/ 190856 w 190856"/>
                  <a:gd name="connsiteY8" fmla="*/ 194654 h 194654"/>
                  <a:gd name="connsiteX0" fmla="*/ 0 w 190856"/>
                  <a:gd name="connsiteY0" fmla="*/ 97801 h 194654"/>
                  <a:gd name="connsiteX1" fmla="*/ 25637 w 190856"/>
                  <a:gd name="connsiteY1" fmla="*/ 72164 h 194654"/>
                  <a:gd name="connsiteX2" fmla="*/ 42729 w 190856"/>
                  <a:gd name="connsiteY2" fmla="*/ 26586 h 194654"/>
                  <a:gd name="connsiteX3" fmla="*/ 71215 w 190856"/>
                  <a:gd name="connsiteY3" fmla="*/ 949 h 194654"/>
                  <a:gd name="connsiteX4" fmla="*/ 102549 w 190856"/>
                  <a:gd name="connsiteY4" fmla="*/ 20889 h 194654"/>
                  <a:gd name="connsiteX5" fmla="*/ 122490 w 190856"/>
                  <a:gd name="connsiteY5" fmla="*/ 80710 h 194654"/>
                  <a:gd name="connsiteX6" fmla="*/ 139581 w 190856"/>
                  <a:gd name="connsiteY6" fmla="*/ 134833 h 194654"/>
                  <a:gd name="connsiteX7" fmla="*/ 156673 w 190856"/>
                  <a:gd name="connsiteY7" fmla="*/ 171865 h 194654"/>
                  <a:gd name="connsiteX8" fmla="*/ 190856 w 190856"/>
                  <a:gd name="connsiteY8" fmla="*/ 194654 h 194654"/>
                  <a:gd name="connsiteX0" fmla="*/ 0 w 190856"/>
                  <a:gd name="connsiteY0" fmla="*/ 97801 h 194654"/>
                  <a:gd name="connsiteX1" fmla="*/ 25637 w 190856"/>
                  <a:gd name="connsiteY1" fmla="*/ 72164 h 194654"/>
                  <a:gd name="connsiteX2" fmla="*/ 42729 w 190856"/>
                  <a:gd name="connsiteY2" fmla="*/ 26586 h 194654"/>
                  <a:gd name="connsiteX3" fmla="*/ 71215 w 190856"/>
                  <a:gd name="connsiteY3" fmla="*/ 949 h 194654"/>
                  <a:gd name="connsiteX4" fmla="*/ 102549 w 190856"/>
                  <a:gd name="connsiteY4" fmla="*/ 20889 h 194654"/>
                  <a:gd name="connsiteX5" fmla="*/ 122490 w 190856"/>
                  <a:gd name="connsiteY5" fmla="*/ 80710 h 194654"/>
                  <a:gd name="connsiteX6" fmla="*/ 139581 w 190856"/>
                  <a:gd name="connsiteY6" fmla="*/ 134833 h 194654"/>
                  <a:gd name="connsiteX7" fmla="*/ 156673 w 190856"/>
                  <a:gd name="connsiteY7" fmla="*/ 171865 h 194654"/>
                  <a:gd name="connsiteX8" fmla="*/ 190856 w 190856"/>
                  <a:gd name="connsiteY8" fmla="*/ 194654 h 1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856" h="194654">
                    <a:moveTo>
                      <a:pt x="0" y="97801"/>
                    </a:moveTo>
                    <a:cubicBezTo>
                      <a:pt x="19158" y="95671"/>
                      <a:pt x="18516" y="84033"/>
                      <a:pt x="25637" y="72164"/>
                    </a:cubicBezTo>
                    <a:cubicBezTo>
                      <a:pt x="32758" y="60295"/>
                      <a:pt x="35133" y="38455"/>
                      <a:pt x="42729" y="26586"/>
                    </a:cubicBezTo>
                    <a:cubicBezTo>
                      <a:pt x="50325" y="14717"/>
                      <a:pt x="61245" y="1898"/>
                      <a:pt x="71215" y="949"/>
                    </a:cubicBezTo>
                    <a:cubicBezTo>
                      <a:pt x="81185" y="0"/>
                      <a:pt x="94003" y="7596"/>
                      <a:pt x="102549" y="20889"/>
                    </a:cubicBezTo>
                    <a:cubicBezTo>
                      <a:pt x="111095" y="34182"/>
                      <a:pt x="116318" y="61719"/>
                      <a:pt x="122490" y="80710"/>
                    </a:cubicBezTo>
                    <a:cubicBezTo>
                      <a:pt x="128662" y="99701"/>
                      <a:pt x="133884" y="119641"/>
                      <a:pt x="139581" y="134833"/>
                    </a:cubicBezTo>
                    <a:cubicBezTo>
                      <a:pt x="145278" y="150025"/>
                      <a:pt x="148127" y="161895"/>
                      <a:pt x="156673" y="171865"/>
                    </a:cubicBezTo>
                    <a:cubicBezTo>
                      <a:pt x="165219" y="181835"/>
                      <a:pt x="172317" y="192684"/>
                      <a:pt x="190856" y="194654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9" name="Forme libre 98"/>
              <p:cNvSpPr/>
              <p:nvPr/>
            </p:nvSpPr>
            <p:spPr>
              <a:xfrm>
                <a:off x="6102000" y="180000"/>
                <a:ext cx="2741850" cy="6438676"/>
              </a:xfrm>
              <a:custGeom>
                <a:avLst/>
                <a:gdLst>
                  <a:gd name="connsiteX0" fmla="*/ 2275 w 1155511"/>
                  <a:gd name="connsiteY0" fmla="*/ 3135574 h 3135574"/>
                  <a:gd name="connsiteX1" fmla="*/ 2275 w 1155511"/>
                  <a:gd name="connsiteY1" fmla="*/ 2978624 h 3135574"/>
                  <a:gd name="connsiteX2" fmla="*/ 15923 w 1155511"/>
                  <a:gd name="connsiteY2" fmla="*/ 2964977 h 3135574"/>
                  <a:gd name="connsiteX3" fmla="*/ 70514 w 1155511"/>
                  <a:gd name="connsiteY3" fmla="*/ 2917209 h 3135574"/>
                  <a:gd name="connsiteX4" fmla="*/ 138753 w 1155511"/>
                  <a:gd name="connsiteY4" fmla="*/ 2773908 h 3135574"/>
                  <a:gd name="connsiteX5" fmla="*/ 186520 w 1155511"/>
                  <a:gd name="connsiteY5" fmla="*/ 2528248 h 3135574"/>
                  <a:gd name="connsiteX6" fmla="*/ 213816 w 1155511"/>
                  <a:gd name="connsiteY6" fmla="*/ 2132463 h 3135574"/>
                  <a:gd name="connsiteX7" fmla="*/ 234287 w 1155511"/>
                  <a:gd name="connsiteY7" fmla="*/ 1252183 h 3135574"/>
                  <a:gd name="connsiteX8" fmla="*/ 241111 w 1155511"/>
                  <a:gd name="connsiteY8" fmla="*/ 624386 h 3135574"/>
                  <a:gd name="connsiteX9" fmla="*/ 247935 w 1155511"/>
                  <a:gd name="connsiteY9" fmla="*/ 133066 h 3135574"/>
                  <a:gd name="connsiteX10" fmla="*/ 241111 w 1155511"/>
                  <a:gd name="connsiteY10" fmla="*/ 23884 h 3135574"/>
                  <a:gd name="connsiteX11" fmla="*/ 275231 w 1155511"/>
                  <a:gd name="connsiteY11" fmla="*/ 10236 h 3135574"/>
                  <a:gd name="connsiteX12" fmla="*/ 514067 w 1155511"/>
                  <a:gd name="connsiteY12" fmla="*/ 10236 h 3135574"/>
                  <a:gd name="connsiteX13" fmla="*/ 520890 w 1155511"/>
                  <a:gd name="connsiteY13" fmla="*/ 10236 h 3135574"/>
                  <a:gd name="connsiteX14" fmla="*/ 527714 w 1155511"/>
                  <a:gd name="connsiteY14" fmla="*/ 58003 h 3135574"/>
                  <a:gd name="connsiteX15" fmla="*/ 527714 w 1155511"/>
                  <a:gd name="connsiteY15" fmla="*/ 358254 h 3135574"/>
                  <a:gd name="connsiteX16" fmla="*/ 527714 w 1155511"/>
                  <a:gd name="connsiteY16" fmla="*/ 624386 h 3135574"/>
                  <a:gd name="connsiteX17" fmla="*/ 534538 w 1155511"/>
                  <a:gd name="connsiteY17" fmla="*/ 849574 h 3135574"/>
                  <a:gd name="connsiteX18" fmla="*/ 555010 w 1155511"/>
                  <a:gd name="connsiteY18" fmla="*/ 1204415 h 3135574"/>
                  <a:gd name="connsiteX19" fmla="*/ 582305 w 1155511"/>
                  <a:gd name="connsiteY19" fmla="*/ 440141 h 3135574"/>
                  <a:gd name="connsiteX20" fmla="*/ 595953 w 1155511"/>
                  <a:gd name="connsiteY20" fmla="*/ 1354541 h 3135574"/>
                  <a:gd name="connsiteX21" fmla="*/ 623249 w 1155511"/>
                  <a:gd name="connsiteY21" fmla="*/ 1914099 h 3135574"/>
                  <a:gd name="connsiteX22" fmla="*/ 657368 w 1155511"/>
                  <a:gd name="connsiteY22" fmla="*/ 2398595 h 3135574"/>
                  <a:gd name="connsiteX23" fmla="*/ 739255 w 1155511"/>
                  <a:gd name="connsiteY23" fmla="*/ 2732965 h 3135574"/>
                  <a:gd name="connsiteX24" fmla="*/ 841613 w 1155511"/>
                  <a:gd name="connsiteY24" fmla="*/ 2964977 h 3135574"/>
                  <a:gd name="connsiteX25" fmla="*/ 1005386 w 1155511"/>
                  <a:gd name="connsiteY25" fmla="*/ 3094630 h 3135574"/>
                  <a:gd name="connsiteX26" fmla="*/ 1155511 w 1155511"/>
                  <a:gd name="connsiteY26" fmla="*/ 3128750 h 3135574"/>
                  <a:gd name="connsiteX0" fmla="*/ 0 w 1153236"/>
                  <a:gd name="connsiteY0" fmla="*/ 2978624 h 3128750"/>
                  <a:gd name="connsiteX1" fmla="*/ 13648 w 1153236"/>
                  <a:gd name="connsiteY1" fmla="*/ 2964977 h 3128750"/>
                  <a:gd name="connsiteX2" fmla="*/ 68239 w 1153236"/>
                  <a:gd name="connsiteY2" fmla="*/ 2917209 h 3128750"/>
                  <a:gd name="connsiteX3" fmla="*/ 136478 w 1153236"/>
                  <a:gd name="connsiteY3" fmla="*/ 2773908 h 3128750"/>
                  <a:gd name="connsiteX4" fmla="*/ 184245 w 1153236"/>
                  <a:gd name="connsiteY4" fmla="*/ 2528248 h 3128750"/>
                  <a:gd name="connsiteX5" fmla="*/ 211541 w 1153236"/>
                  <a:gd name="connsiteY5" fmla="*/ 2132463 h 3128750"/>
                  <a:gd name="connsiteX6" fmla="*/ 232012 w 1153236"/>
                  <a:gd name="connsiteY6" fmla="*/ 1252183 h 3128750"/>
                  <a:gd name="connsiteX7" fmla="*/ 238836 w 1153236"/>
                  <a:gd name="connsiteY7" fmla="*/ 624386 h 3128750"/>
                  <a:gd name="connsiteX8" fmla="*/ 245660 w 1153236"/>
                  <a:gd name="connsiteY8" fmla="*/ 133066 h 3128750"/>
                  <a:gd name="connsiteX9" fmla="*/ 238836 w 1153236"/>
                  <a:gd name="connsiteY9" fmla="*/ 23884 h 3128750"/>
                  <a:gd name="connsiteX10" fmla="*/ 272956 w 1153236"/>
                  <a:gd name="connsiteY10" fmla="*/ 10236 h 3128750"/>
                  <a:gd name="connsiteX11" fmla="*/ 511792 w 1153236"/>
                  <a:gd name="connsiteY11" fmla="*/ 10236 h 3128750"/>
                  <a:gd name="connsiteX12" fmla="*/ 518615 w 1153236"/>
                  <a:gd name="connsiteY12" fmla="*/ 10236 h 3128750"/>
                  <a:gd name="connsiteX13" fmla="*/ 525439 w 1153236"/>
                  <a:gd name="connsiteY13" fmla="*/ 58003 h 3128750"/>
                  <a:gd name="connsiteX14" fmla="*/ 525439 w 1153236"/>
                  <a:gd name="connsiteY14" fmla="*/ 358254 h 3128750"/>
                  <a:gd name="connsiteX15" fmla="*/ 525439 w 1153236"/>
                  <a:gd name="connsiteY15" fmla="*/ 624386 h 3128750"/>
                  <a:gd name="connsiteX16" fmla="*/ 532263 w 1153236"/>
                  <a:gd name="connsiteY16" fmla="*/ 849574 h 3128750"/>
                  <a:gd name="connsiteX17" fmla="*/ 552735 w 1153236"/>
                  <a:gd name="connsiteY17" fmla="*/ 1204415 h 3128750"/>
                  <a:gd name="connsiteX18" fmla="*/ 580030 w 1153236"/>
                  <a:gd name="connsiteY18" fmla="*/ 440141 h 3128750"/>
                  <a:gd name="connsiteX19" fmla="*/ 593678 w 1153236"/>
                  <a:gd name="connsiteY19" fmla="*/ 1354541 h 3128750"/>
                  <a:gd name="connsiteX20" fmla="*/ 620974 w 1153236"/>
                  <a:gd name="connsiteY20" fmla="*/ 1914099 h 3128750"/>
                  <a:gd name="connsiteX21" fmla="*/ 655093 w 1153236"/>
                  <a:gd name="connsiteY21" fmla="*/ 2398595 h 3128750"/>
                  <a:gd name="connsiteX22" fmla="*/ 736980 w 1153236"/>
                  <a:gd name="connsiteY22" fmla="*/ 2732965 h 3128750"/>
                  <a:gd name="connsiteX23" fmla="*/ 839338 w 1153236"/>
                  <a:gd name="connsiteY23" fmla="*/ 2964977 h 3128750"/>
                  <a:gd name="connsiteX24" fmla="*/ 1003111 w 1153236"/>
                  <a:gd name="connsiteY24" fmla="*/ 3094630 h 3128750"/>
                  <a:gd name="connsiteX25" fmla="*/ 1153236 w 1153236"/>
                  <a:gd name="connsiteY25" fmla="*/ 3128750 h 3128750"/>
                  <a:gd name="connsiteX0" fmla="*/ 0 w 1139588"/>
                  <a:gd name="connsiteY0" fmla="*/ 2964977 h 3128750"/>
                  <a:gd name="connsiteX1" fmla="*/ 54591 w 1139588"/>
                  <a:gd name="connsiteY1" fmla="*/ 2917209 h 3128750"/>
                  <a:gd name="connsiteX2" fmla="*/ 122830 w 1139588"/>
                  <a:gd name="connsiteY2" fmla="*/ 2773908 h 3128750"/>
                  <a:gd name="connsiteX3" fmla="*/ 170597 w 1139588"/>
                  <a:gd name="connsiteY3" fmla="*/ 2528248 h 3128750"/>
                  <a:gd name="connsiteX4" fmla="*/ 197893 w 1139588"/>
                  <a:gd name="connsiteY4" fmla="*/ 2132463 h 3128750"/>
                  <a:gd name="connsiteX5" fmla="*/ 218364 w 1139588"/>
                  <a:gd name="connsiteY5" fmla="*/ 1252183 h 3128750"/>
                  <a:gd name="connsiteX6" fmla="*/ 225188 w 1139588"/>
                  <a:gd name="connsiteY6" fmla="*/ 624386 h 3128750"/>
                  <a:gd name="connsiteX7" fmla="*/ 232012 w 1139588"/>
                  <a:gd name="connsiteY7" fmla="*/ 133066 h 3128750"/>
                  <a:gd name="connsiteX8" fmla="*/ 225188 w 1139588"/>
                  <a:gd name="connsiteY8" fmla="*/ 23884 h 3128750"/>
                  <a:gd name="connsiteX9" fmla="*/ 259308 w 1139588"/>
                  <a:gd name="connsiteY9" fmla="*/ 10236 h 3128750"/>
                  <a:gd name="connsiteX10" fmla="*/ 498144 w 1139588"/>
                  <a:gd name="connsiteY10" fmla="*/ 10236 h 3128750"/>
                  <a:gd name="connsiteX11" fmla="*/ 504967 w 1139588"/>
                  <a:gd name="connsiteY11" fmla="*/ 10236 h 3128750"/>
                  <a:gd name="connsiteX12" fmla="*/ 511791 w 1139588"/>
                  <a:gd name="connsiteY12" fmla="*/ 58003 h 3128750"/>
                  <a:gd name="connsiteX13" fmla="*/ 511791 w 1139588"/>
                  <a:gd name="connsiteY13" fmla="*/ 358254 h 3128750"/>
                  <a:gd name="connsiteX14" fmla="*/ 511791 w 1139588"/>
                  <a:gd name="connsiteY14" fmla="*/ 624386 h 3128750"/>
                  <a:gd name="connsiteX15" fmla="*/ 518615 w 1139588"/>
                  <a:gd name="connsiteY15" fmla="*/ 849574 h 3128750"/>
                  <a:gd name="connsiteX16" fmla="*/ 539087 w 1139588"/>
                  <a:gd name="connsiteY16" fmla="*/ 1204415 h 3128750"/>
                  <a:gd name="connsiteX17" fmla="*/ 566382 w 1139588"/>
                  <a:gd name="connsiteY17" fmla="*/ 440141 h 3128750"/>
                  <a:gd name="connsiteX18" fmla="*/ 580030 w 1139588"/>
                  <a:gd name="connsiteY18" fmla="*/ 1354541 h 3128750"/>
                  <a:gd name="connsiteX19" fmla="*/ 607326 w 1139588"/>
                  <a:gd name="connsiteY19" fmla="*/ 1914099 h 3128750"/>
                  <a:gd name="connsiteX20" fmla="*/ 641445 w 1139588"/>
                  <a:gd name="connsiteY20" fmla="*/ 2398595 h 3128750"/>
                  <a:gd name="connsiteX21" fmla="*/ 723332 w 1139588"/>
                  <a:gd name="connsiteY21" fmla="*/ 2732965 h 3128750"/>
                  <a:gd name="connsiteX22" fmla="*/ 825690 w 1139588"/>
                  <a:gd name="connsiteY22" fmla="*/ 2964977 h 3128750"/>
                  <a:gd name="connsiteX23" fmla="*/ 989463 w 1139588"/>
                  <a:gd name="connsiteY23" fmla="*/ 3094630 h 3128750"/>
                  <a:gd name="connsiteX24" fmla="*/ 1139588 w 1139588"/>
                  <a:gd name="connsiteY24" fmla="*/ 3128750 h 3128750"/>
                  <a:gd name="connsiteX0" fmla="*/ 0 w 1139588"/>
                  <a:gd name="connsiteY0" fmla="*/ 2964977 h 3128750"/>
                  <a:gd name="connsiteX1" fmla="*/ 54591 w 1139588"/>
                  <a:gd name="connsiteY1" fmla="*/ 2917209 h 3128750"/>
                  <a:gd name="connsiteX2" fmla="*/ 122830 w 1139588"/>
                  <a:gd name="connsiteY2" fmla="*/ 2773908 h 3128750"/>
                  <a:gd name="connsiteX3" fmla="*/ 170597 w 1139588"/>
                  <a:gd name="connsiteY3" fmla="*/ 2528248 h 3128750"/>
                  <a:gd name="connsiteX4" fmla="*/ 197893 w 1139588"/>
                  <a:gd name="connsiteY4" fmla="*/ 2132463 h 3128750"/>
                  <a:gd name="connsiteX5" fmla="*/ 218364 w 1139588"/>
                  <a:gd name="connsiteY5" fmla="*/ 1252183 h 3128750"/>
                  <a:gd name="connsiteX6" fmla="*/ 225188 w 1139588"/>
                  <a:gd name="connsiteY6" fmla="*/ 624386 h 3128750"/>
                  <a:gd name="connsiteX7" fmla="*/ 232012 w 1139588"/>
                  <a:gd name="connsiteY7" fmla="*/ 133066 h 3128750"/>
                  <a:gd name="connsiteX8" fmla="*/ 225188 w 1139588"/>
                  <a:gd name="connsiteY8" fmla="*/ 23884 h 3128750"/>
                  <a:gd name="connsiteX9" fmla="*/ 259308 w 1139588"/>
                  <a:gd name="connsiteY9" fmla="*/ 10236 h 3128750"/>
                  <a:gd name="connsiteX10" fmla="*/ 498144 w 1139588"/>
                  <a:gd name="connsiteY10" fmla="*/ 10236 h 3128750"/>
                  <a:gd name="connsiteX11" fmla="*/ 504967 w 1139588"/>
                  <a:gd name="connsiteY11" fmla="*/ 10236 h 3128750"/>
                  <a:gd name="connsiteX12" fmla="*/ 511791 w 1139588"/>
                  <a:gd name="connsiteY12" fmla="*/ 58003 h 3128750"/>
                  <a:gd name="connsiteX13" fmla="*/ 511791 w 1139588"/>
                  <a:gd name="connsiteY13" fmla="*/ 358254 h 3128750"/>
                  <a:gd name="connsiteX14" fmla="*/ 511791 w 1139588"/>
                  <a:gd name="connsiteY14" fmla="*/ 624386 h 3128750"/>
                  <a:gd name="connsiteX15" fmla="*/ 518615 w 1139588"/>
                  <a:gd name="connsiteY15" fmla="*/ 849574 h 3128750"/>
                  <a:gd name="connsiteX16" fmla="*/ 539087 w 1139588"/>
                  <a:gd name="connsiteY16" fmla="*/ 1204415 h 3128750"/>
                  <a:gd name="connsiteX17" fmla="*/ 566382 w 1139588"/>
                  <a:gd name="connsiteY17" fmla="*/ 440141 h 3128750"/>
                  <a:gd name="connsiteX18" fmla="*/ 580030 w 1139588"/>
                  <a:gd name="connsiteY18" fmla="*/ 1354541 h 3128750"/>
                  <a:gd name="connsiteX19" fmla="*/ 607326 w 1139588"/>
                  <a:gd name="connsiteY19" fmla="*/ 1914099 h 3128750"/>
                  <a:gd name="connsiteX20" fmla="*/ 641445 w 1139588"/>
                  <a:gd name="connsiteY20" fmla="*/ 2398595 h 3128750"/>
                  <a:gd name="connsiteX21" fmla="*/ 723332 w 1139588"/>
                  <a:gd name="connsiteY21" fmla="*/ 2732965 h 3128750"/>
                  <a:gd name="connsiteX22" fmla="*/ 825690 w 1139588"/>
                  <a:gd name="connsiteY22" fmla="*/ 2964977 h 3128750"/>
                  <a:gd name="connsiteX23" fmla="*/ 989463 w 1139588"/>
                  <a:gd name="connsiteY23" fmla="*/ 3094630 h 3128750"/>
                  <a:gd name="connsiteX24" fmla="*/ 1139588 w 1139588"/>
                  <a:gd name="connsiteY24" fmla="*/ 3128750 h 312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39588" h="3128750">
                    <a:moveTo>
                      <a:pt x="0" y="2964977"/>
                    </a:moveTo>
                    <a:cubicBezTo>
                      <a:pt x="13594" y="2963589"/>
                      <a:pt x="34119" y="2949054"/>
                      <a:pt x="54591" y="2917209"/>
                    </a:cubicBezTo>
                    <a:cubicBezTo>
                      <a:pt x="75063" y="2885364"/>
                      <a:pt x="103496" y="2838735"/>
                      <a:pt x="122830" y="2773908"/>
                    </a:cubicBezTo>
                    <a:cubicBezTo>
                      <a:pt x="142164" y="2709081"/>
                      <a:pt x="158087" y="2635156"/>
                      <a:pt x="170597" y="2528248"/>
                    </a:cubicBezTo>
                    <a:cubicBezTo>
                      <a:pt x="183108" y="2421341"/>
                      <a:pt x="189932" y="2345140"/>
                      <a:pt x="197893" y="2132463"/>
                    </a:cubicBezTo>
                    <a:cubicBezTo>
                      <a:pt x="205854" y="1919786"/>
                      <a:pt x="213815" y="1503529"/>
                      <a:pt x="218364" y="1252183"/>
                    </a:cubicBezTo>
                    <a:cubicBezTo>
                      <a:pt x="222913" y="1000837"/>
                      <a:pt x="222913" y="810905"/>
                      <a:pt x="225188" y="624386"/>
                    </a:cubicBezTo>
                    <a:cubicBezTo>
                      <a:pt x="227463" y="437867"/>
                      <a:pt x="232012" y="233150"/>
                      <a:pt x="232012" y="133066"/>
                    </a:cubicBezTo>
                    <a:cubicBezTo>
                      <a:pt x="232012" y="32982"/>
                      <a:pt x="220639" y="44356"/>
                      <a:pt x="225188" y="23884"/>
                    </a:cubicBezTo>
                    <a:cubicBezTo>
                      <a:pt x="229737" y="3412"/>
                      <a:pt x="213815" y="12511"/>
                      <a:pt x="259308" y="10236"/>
                    </a:cubicBezTo>
                    <a:cubicBezTo>
                      <a:pt x="304801" y="7961"/>
                      <a:pt x="498144" y="10236"/>
                      <a:pt x="498144" y="10236"/>
                    </a:cubicBezTo>
                    <a:cubicBezTo>
                      <a:pt x="539087" y="10236"/>
                      <a:pt x="502693" y="2275"/>
                      <a:pt x="504967" y="10236"/>
                    </a:cubicBezTo>
                    <a:cubicBezTo>
                      <a:pt x="507241" y="18197"/>
                      <a:pt x="510654" y="0"/>
                      <a:pt x="511791" y="58003"/>
                    </a:cubicBezTo>
                    <a:cubicBezTo>
                      <a:pt x="512928" y="116006"/>
                      <a:pt x="511791" y="358254"/>
                      <a:pt x="511791" y="358254"/>
                    </a:cubicBezTo>
                    <a:cubicBezTo>
                      <a:pt x="511791" y="452651"/>
                      <a:pt x="510654" y="542499"/>
                      <a:pt x="511791" y="624386"/>
                    </a:cubicBezTo>
                    <a:cubicBezTo>
                      <a:pt x="512928" y="706273"/>
                      <a:pt x="514066" y="752903"/>
                      <a:pt x="518615" y="849574"/>
                    </a:cubicBezTo>
                    <a:cubicBezTo>
                      <a:pt x="523164" y="946245"/>
                      <a:pt x="531126" y="1272654"/>
                      <a:pt x="539087" y="1204415"/>
                    </a:cubicBezTo>
                    <a:cubicBezTo>
                      <a:pt x="547048" y="1136176"/>
                      <a:pt x="559558" y="415120"/>
                      <a:pt x="566382" y="440141"/>
                    </a:cubicBezTo>
                    <a:cubicBezTo>
                      <a:pt x="573206" y="465162"/>
                      <a:pt x="573206" y="1108881"/>
                      <a:pt x="580030" y="1354541"/>
                    </a:cubicBezTo>
                    <a:cubicBezTo>
                      <a:pt x="586854" y="1600201"/>
                      <a:pt x="597090" y="1740090"/>
                      <a:pt x="607326" y="1914099"/>
                    </a:cubicBezTo>
                    <a:cubicBezTo>
                      <a:pt x="617562" y="2088108"/>
                      <a:pt x="622111" y="2262117"/>
                      <a:pt x="641445" y="2398595"/>
                    </a:cubicBezTo>
                    <a:cubicBezTo>
                      <a:pt x="660779" y="2535073"/>
                      <a:pt x="692625" y="2638568"/>
                      <a:pt x="723332" y="2732965"/>
                    </a:cubicBezTo>
                    <a:cubicBezTo>
                      <a:pt x="754039" y="2827362"/>
                      <a:pt x="781335" y="2904700"/>
                      <a:pt x="825690" y="2964977"/>
                    </a:cubicBezTo>
                    <a:cubicBezTo>
                      <a:pt x="870045" y="3025255"/>
                      <a:pt x="937147" y="3067335"/>
                      <a:pt x="989463" y="3094630"/>
                    </a:cubicBezTo>
                    <a:cubicBezTo>
                      <a:pt x="1041779" y="3121925"/>
                      <a:pt x="1090683" y="3125337"/>
                      <a:pt x="1139588" y="3128750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100" name="ZoneTexte 99"/>
          <p:cNvSpPr txBox="1"/>
          <p:nvPr/>
        </p:nvSpPr>
        <p:spPr>
          <a:xfrm>
            <a:off x="1080119" y="-15190"/>
            <a:ext cx="810039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fr-FR" sz="40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HPLC </a:t>
            </a:r>
            <a:r>
              <a:rPr lang="fr-FR" sz="4000" b="1" dirty="0" err="1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Calculation</a:t>
            </a:r>
            <a:endParaRPr lang="fr-FR" sz="40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02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CC31"/>
              </a:clrFrom>
              <a:clrTo>
                <a:srgbClr val="FFCC31">
                  <a:alpha val="0"/>
                </a:srgbClr>
              </a:clrTo>
            </a:clrChange>
          </a:blip>
          <a:srcRect r="21539" b="28047"/>
          <a:stretch>
            <a:fillRect/>
          </a:stretch>
        </p:blipFill>
        <p:spPr bwMode="auto">
          <a:xfrm>
            <a:off x="0" y="1069621"/>
            <a:ext cx="4427984" cy="1567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" name="ZoneTexte 102"/>
          <p:cNvSpPr txBox="1"/>
          <p:nvPr/>
        </p:nvSpPr>
        <p:spPr>
          <a:xfrm>
            <a:off x="4429124" y="2564904"/>
            <a:ext cx="4714876" cy="163121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fr-FR" sz="2000" b="1" dirty="0" smtClean="0"/>
              <a:t>[100 x (HbA1c area / (HbA1a</a:t>
            </a:r>
            <a:r>
              <a:rPr lang="fr-FR" sz="2000" b="1" baseline="-25000" dirty="0" smtClean="0"/>
              <a:t>1</a:t>
            </a:r>
            <a:r>
              <a:rPr lang="fr-FR" sz="2000" b="1" dirty="0" smtClean="0"/>
              <a:t> + HbA1a</a:t>
            </a:r>
            <a:r>
              <a:rPr lang="fr-FR" sz="2000" b="1" baseline="-25000" dirty="0" smtClean="0"/>
              <a:t>2</a:t>
            </a:r>
            <a:r>
              <a:rPr lang="fr-FR" sz="2000" b="1" dirty="0" smtClean="0"/>
              <a:t> + HbA1b + HbF + Labile A1c + </a:t>
            </a:r>
            <a:r>
              <a:rPr lang="fr-FR" sz="2000" b="1" dirty="0" err="1" smtClean="0"/>
              <a:t>Carbamylated</a:t>
            </a:r>
            <a:r>
              <a:rPr lang="fr-FR" sz="2000" b="1" dirty="0" smtClean="0"/>
              <a:t> Hb + HbA1c + HbA0 </a:t>
            </a:r>
            <a:r>
              <a:rPr lang="fr-FR" sz="2000" b="1" dirty="0" err="1" smtClean="0"/>
              <a:t>Gluthatione</a:t>
            </a:r>
            <a:r>
              <a:rPr lang="fr-FR" sz="2000" b="1" dirty="0" smtClean="0"/>
              <a:t> + HbA0 </a:t>
            </a:r>
            <a:r>
              <a:rPr lang="fr-FR" sz="2000" b="1" dirty="0" err="1" smtClean="0"/>
              <a:t>oxydated</a:t>
            </a:r>
            <a:r>
              <a:rPr lang="fr-FR" sz="2000" b="1" dirty="0" smtClean="0"/>
              <a:t> + HbA0 + HbA2) area) x </a:t>
            </a:r>
            <a:r>
              <a:rPr lang="fr-FR" sz="2000" b="1" u="sng" dirty="0" err="1" smtClean="0"/>
              <a:t>slope</a:t>
            </a:r>
            <a:r>
              <a:rPr lang="fr-FR" sz="2000" b="1" u="sng" dirty="0" smtClean="0"/>
              <a:t> + </a:t>
            </a:r>
            <a:r>
              <a:rPr lang="fr-FR" sz="2000" b="1" u="sng" dirty="0" err="1" smtClean="0"/>
              <a:t>Intercept</a:t>
            </a:r>
            <a:r>
              <a:rPr lang="fr-FR" sz="2000" b="1" u="sng" dirty="0" smtClean="0"/>
              <a:t>] </a:t>
            </a:r>
            <a:endParaRPr lang="fr-FR" sz="2000" u="sng" dirty="0"/>
          </a:p>
        </p:txBody>
      </p:sp>
    </p:spTree>
    <p:extLst>
      <p:ext uri="{BB962C8B-B14F-4D97-AF65-F5344CB8AC3E}">
        <p14:creationId xmlns:p14="http://schemas.microsoft.com/office/powerpoint/2010/main" val="17346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5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35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35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35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00"/>
                            </p:stCondLst>
                            <p:childTnLst>
                              <p:par>
                                <p:cTn id="2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1000"/>
                            </p:stCondLst>
                            <p:childTnLst>
                              <p:par>
                                <p:cTn id="2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1500"/>
                            </p:stCondLst>
                            <p:childTnLst>
                              <p:par>
                                <p:cTn id="2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2000"/>
                            </p:stCondLst>
                            <p:childTnLst>
                              <p:par>
                                <p:cTn id="2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2500"/>
                            </p:stCondLst>
                            <p:childTnLst>
                              <p:par>
                                <p:cTn id="3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3000"/>
                            </p:stCondLst>
                            <p:childTnLst>
                              <p:par>
                                <p:cTn id="3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3500"/>
                            </p:stCondLst>
                            <p:childTnLst>
                              <p:par>
                                <p:cTn id="3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4000"/>
                            </p:stCondLst>
                            <p:childTnLst>
                              <p:par>
                                <p:cTn id="3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4500"/>
                            </p:stCondLst>
                            <p:childTnLst>
                              <p:par>
                                <p:cTn id="3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5500"/>
                            </p:stCondLst>
                            <p:childTnLst>
                              <p:par>
                                <p:cTn id="3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5" grpId="1"/>
      <p:bldP spid="21" grpId="0" animBg="1"/>
      <p:bldP spid="23" grpId="0" animBg="1"/>
      <p:bldP spid="27" grpId="0" animBg="1"/>
      <p:bldP spid="31" grpId="0" animBg="1"/>
      <p:bldP spid="7" grpId="0"/>
      <p:bldP spid="7" grpId="1"/>
      <p:bldP spid="9" grpId="0"/>
      <p:bldP spid="10" grpId="0"/>
      <p:bldP spid="10" grpId="1"/>
      <p:bldP spid="13" grpId="0"/>
      <p:bldP spid="13" grpId="1"/>
      <p:bldP spid="14" grpId="0" animBg="1"/>
      <p:bldP spid="14" grpId="1" animBg="1"/>
      <p:bldP spid="14" grpId="2" animBg="1"/>
      <p:bldP spid="16" grpId="0" animBg="1"/>
      <p:bldP spid="16" grpId="1" animBg="1"/>
      <p:bldP spid="24" grpId="0"/>
      <p:bldP spid="25" grpId="0" animBg="1"/>
      <p:bldP spid="25" grpId="1" animBg="1"/>
      <p:bldP spid="25" grpId="2" animBg="1"/>
      <p:bldP spid="26" grpId="0" animBg="1"/>
      <p:bldP spid="26" grpId="1" animBg="1"/>
      <p:bldP spid="28" grpId="0"/>
      <p:bldP spid="28" grpId="1"/>
      <p:bldP spid="29" grpId="0" animBg="1"/>
      <p:bldP spid="29" grpId="1" animBg="1"/>
      <p:bldP spid="29" grpId="2" animBg="1"/>
      <p:bldP spid="30" grpId="0" animBg="1"/>
      <p:bldP spid="30" grpId="1" animBg="1"/>
      <p:bldP spid="34" grpId="0" animBg="1"/>
      <p:bldP spid="35" grpId="0"/>
      <p:bldP spid="35" grpId="1"/>
      <p:bldP spid="36" grpId="0" animBg="1"/>
      <p:bldP spid="36" grpId="1" animBg="1"/>
      <p:bldP spid="37" grpId="0" animBg="1"/>
      <p:bldP spid="37" grpId="1" animBg="1"/>
      <p:bldP spid="38" grpId="0" animBg="1"/>
      <p:bldP spid="39" grpId="0"/>
      <p:bldP spid="39" grpId="1"/>
      <p:bldP spid="40" grpId="0" animBg="1"/>
      <p:bldP spid="40" grpId="1" animBg="1"/>
      <p:bldP spid="44" grpId="0" animBg="1"/>
      <p:bldP spid="44" grpId="1" animBg="1"/>
      <p:bldP spid="46" grpId="0" animBg="1"/>
      <p:bldP spid="48" grpId="0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/>
      <p:bldP spid="51" grpId="1"/>
      <p:bldP spid="52" grpId="0"/>
      <p:bldP spid="53" grpId="0" animBg="1"/>
      <p:bldP spid="53" grpId="1" animBg="1"/>
      <p:bldP spid="54" grpId="0" animBg="1"/>
      <p:bldP spid="54" grpId="1" animBg="1"/>
      <p:bldP spid="56" grpId="0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2" grpId="0" animBg="1"/>
      <p:bldP spid="62" grpId="1" animBg="1"/>
      <p:bldP spid="63" grpId="0" animBg="1"/>
      <p:bldP spid="63" grpId="1" animBg="1"/>
      <p:bldP spid="64" grpId="0"/>
      <p:bldP spid="64" grpId="1"/>
      <p:bldP spid="65" grpId="0" animBg="1"/>
      <p:bldP spid="65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57" grpId="0" animBg="1"/>
      <p:bldP spid="57" grpId="1" animBg="1"/>
      <p:bldP spid="61" grpId="0" animBg="1"/>
      <p:bldP spid="61" grpId="1" animBg="1"/>
      <p:bldP spid="79" grpId="0" animBg="1"/>
      <p:bldP spid="81" grpId="0" animBg="1"/>
      <p:bldP spid="81" grpId="1" animBg="1"/>
      <p:bldP spid="89" grpId="0"/>
      <p:bldP spid="89" grpId="1"/>
      <p:bldP spid="90" grpId="0" animBg="1"/>
      <p:bldP spid="90" grpId="1" animBg="1"/>
      <p:bldP spid="92" grpId="0" animBg="1"/>
      <p:bldP spid="93" grpId="0" animBg="1"/>
      <p:bldP spid="93" grpId="1" animBg="1"/>
      <p:bldP spid="93" grpId="2" animBg="1"/>
      <p:bldP spid="10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3" cstate="print"/>
          <a:srcRect l="4019" t="59002" r="66926" b="18323"/>
          <a:stretch>
            <a:fillRect/>
          </a:stretch>
        </p:blipFill>
        <p:spPr bwMode="auto">
          <a:xfrm rot="16200000">
            <a:off x="4560751" y="1091370"/>
            <a:ext cx="6286519" cy="41037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/>
          <a:srcRect l="4019" t="56809" r="66926" b="18323"/>
          <a:stretch>
            <a:fillRect/>
          </a:stretch>
        </p:blipFill>
        <p:spPr bwMode="auto">
          <a:xfrm rot="16200000">
            <a:off x="35697" y="892964"/>
            <a:ext cx="6286522" cy="4500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/>
          <a:srcRect l="512" t="22886" r="66926" b="45269"/>
          <a:stretch>
            <a:fillRect/>
          </a:stretch>
        </p:blipFill>
        <p:spPr bwMode="auto">
          <a:xfrm>
            <a:off x="3398" y="1052736"/>
            <a:ext cx="3056434" cy="2500329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ZoneTexte 22"/>
          <p:cNvSpPr txBox="1"/>
          <p:nvPr/>
        </p:nvSpPr>
        <p:spPr>
          <a:xfrm>
            <a:off x="1320826" y="6345816"/>
            <a:ext cx="1893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i="1" dirty="0" smtClean="0"/>
              <a:t>NORMAL SAMPLE</a:t>
            </a:r>
            <a:endParaRPr lang="fr-FR" b="1" i="1" dirty="0"/>
          </a:p>
        </p:txBody>
      </p:sp>
      <p:sp>
        <p:nvSpPr>
          <p:cNvPr id="24" name="ZoneTexte 23"/>
          <p:cNvSpPr txBox="1"/>
          <p:nvPr/>
        </p:nvSpPr>
        <p:spPr>
          <a:xfrm>
            <a:off x="5394330" y="1311151"/>
            <a:ext cx="3786182" cy="461665"/>
          </a:xfrm>
          <a:prstGeom prst="rect">
            <a:avLst/>
          </a:prstGeom>
          <a:noFill/>
        </p:spPr>
        <p:txBody>
          <a:bodyPr wrap="square" spcCol="0" rtlCol="0">
            <a:spAutoFit/>
          </a:bodyPr>
          <a:lstStyle/>
          <a:p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 </a:t>
            </a:r>
            <a:r>
              <a:rPr lang="fr-F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∑ </a:t>
            </a:r>
            <a:r>
              <a:rPr lang="fr-FR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HbA</a:t>
            </a:r>
            <a:r>
              <a:rPr lang="fr-F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area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707904" y="931947"/>
            <a:ext cx="39290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800" b="1" dirty="0" smtClean="0"/>
              <a:t>%HbA1c =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3796" y="1548000"/>
            <a:ext cx="2755010" cy="180693"/>
          </a:xfrm>
          <a:prstGeom prst="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Forme libre 31"/>
          <p:cNvSpPr/>
          <p:nvPr/>
        </p:nvSpPr>
        <p:spPr>
          <a:xfrm>
            <a:off x="1478837" y="5744369"/>
            <a:ext cx="316309" cy="237331"/>
          </a:xfrm>
          <a:custGeom>
            <a:avLst/>
            <a:gdLst>
              <a:gd name="connsiteX0" fmla="*/ 0 w 316309"/>
              <a:gd name="connsiteY0" fmla="*/ 232569 h 237331"/>
              <a:gd name="connsiteX1" fmla="*/ 47625 w 316309"/>
              <a:gd name="connsiteY1" fmla="*/ 201612 h 237331"/>
              <a:gd name="connsiteX2" fmla="*/ 147638 w 316309"/>
              <a:gd name="connsiteY2" fmla="*/ 103981 h 237331"/>
              <a:gd name="connsiteX3" fmla="*/ 185738 w 316309"/>
              <a:gd name="connsiteY3" fmla="*/ 44450 h 237331"/>
              <a:gd name="connsiteX4" fmla="*/ 240507 w 316309"/>
              <a:gd name="connsiteY4" fmla="*/ 25400 h 237331"/>
              <a:gd name="connsiteX5" fmla="*/ 304800 w 316309"/>
              <a:gd name="connsiteY5" fmla="*/ 27781 h 237331"/>
              <a:gd name="connsiteX6" fmla="*/ 309563 w 316309"/>
              <a:gd name="connsiteY6" fmla="*/ 34925 h 237331"/>
              <a:gd name="connsiteX7" fmla="*/ 314325 w 316309"/>
              <a:gd name="connsiteY7" fmla="*/ 237331 h 237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6309" h="237331">
                <a:moveTo>
                  <a:pt x="0" y="232569"/>
                </a:moveTo>
                <a:cubicBezTo>
                  <a:pt x="11509" y="227806"/>
                  <a:pt x="23019" y="223043"/>
                  <a:pt x="47625" y="201612"/>
                </a:cubicBezTo>
                <a:cubicBezTo>
                  <a:pt x="72231" y="180181"/>
                  <a:pt x="124619" y="130175"/>
                  <a:pt x="147638" y="103981"/>
                </a:cubicBezTo>
                <a:cubicBezTo>
                  <a:pt x="170657" y="77787"/>
                  <a:pt x="170260" y="57547"/>
                  <a:pt x="185738" y="44450"/>
                </a:cubicBezTo>
                <a:cubicBezTo>
                  <a:pt x="201216" y="31353"/>
                  <a:pt x="220663" y="28178"/>
                  <a:pt x="240507" y="25400"/>
                </a:cubicBezTo>
                <a:cubicBezTo>
                  <a:pt x="260351" y="22622"/>
                  <a:pt x="293291" y="26194"/>
                  <a:pt x="304800" y="27781"/>
                </a:cubicBezTo>
                <a:cubicBezTo>
                  <a:pt x="316309" y="29368"/>
                  <a:pt x="307975" y="0"/>
                  <a:pt x="309563" y="34925"/>
                </a:cubicBezTo>
                <a:cubicBezTo>
                  <a:pt x="311151" y="69850"/>
                  <a:pt x="312738" y="153590"/>
                  <a:pt x="314325" y="237331"/>
                </a:cubicBezTo>
              </a:path>
            </a:pathLst>
          </a:custGeom>
          <a:solidFill>
            <a:srgbClr val="0070C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Forme libre 32"/>
          <p:cNvSpPr/>
          <p:nvPr/>
        </p:nvSpPr>
        <p:spPr>
          <a:xfrm>
            <a:off x="1789591" y="5562997"/>
            <a:ext cx="148431" cy="421084"/>
          </a:xfrm>
          <a:custGeom>
            <a:avLst/>
            <a:gdLst>
              <a:gd name="connsiteX0" fmla="*/ 3571 w 148431"/>
              <a:gd name="connsiteY0" fmla="*/ 418703 h 421084"/>
              <a:gd name="connsiteX1" fmla="*/ 1190 w 148431"/>
              <a:gd name="connsiteY1" fmla="*/ 206772 h 421084"/>
              <a:gd name="connsiteX2" fmla="*/ 8334 w 148431"/>
              <a:gd name="connsiteY2" fmla="*/ 80566 h 421084"/>
              <a:gd name="connsiteX3" fmla="*/ 51196 w 148431"/>
              <a:gd name="connsiteY3" fmla="*/ 11509 h 421084"/>
              <a:gd name="connsiteX4" fmla="*/ 103584 w 148431"/>
              <a:gd name="connsiteY4" fmla="*/ 11509 h 421084"/>
              <a:gd name="connsiteX5" fmla="*/ 141684 w 148431"/>
              <a:gd name="connsiteY5" fmla="*/ 68659 h 421084"/>
              <a:gd name="connsiteX6" fmla="*/ 144065 w 148431"/>
              <a:gd name="connsiteY6" fmla="*/ 140097 h 421084"/>
              <a:gd name="connsiteX7" fmla="*/ 146446 w 148431"/>
              <a:gd name="connsiteY7" fmla="*/ 421084 h 421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8431" h="421084">
                <a:moveTo>
                  <a:pt x="3571" y="418703"/>
                </a:moveTo>
                <a:cubicBezTo>
                  <a:pt x="1983" y="340915"/>
                  <a:pt x="396" y="263128"/>
                  <a:pt x="1190" y="206772"/>
                </a:cubicBezTo>
                <a:cubicBezTo>
                  <a:pt x="1984" y="150416"/>
                  <a:pt x="0" y="113110"/>
                  <a:pt x="8334" y="80566"/>
                </a:cubicBezTo>
                <a:cubicBezTo>
                  <a:pt x="16668" y="48022"/>
                  <a:pt x="35321" y="23018"/>
                  <a:pt x="51196" y="11509"/>
                </a:cubicBezTo>
                <a:cubicBezTo>
                  <a:pt x="67071" y="0"/>
                  <a:pt x="88503" y="1984"/>
                  <a:pt x="103584" y="11509"/>
                </a:cubicBezTo>
                <a:cubicBezTo>
                  <a:pt x="118665" y="21034"/>
                  <a:pt x="134937" y="47228"/>
                  <a:pt x="141684" y="68659"/>
                </a:cubicBezTo>
                <a:cubicBezTo>
                  <a:pt x="148431" y="90090"/>
                  <a:pt x="143271" y="81360"/>
                  <a:pt x="144065" y="140097"/>
                </a:cubicBezTo>
                <a:cubicBezTo>
                  <a:pt x="144859" y="198834"/>
                  <a:pt x="145652" y="309959"/>
                  <a:pt x="146446" y="421084"/>
                </a:cubicBezTo>
              </a:path>
            </a:pathLst>
          </a:custGeom>
          <a:solidFill>
            <a:srgbClr val="0070C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Forme libre 34"/>
          <p:cNvSpPr/>
          <p:nvPr/>
        </p:nvSpPr>
        <p:spPr>
          <a:xfrm>
            <a:off x="2140825" y="5074047"/>
            <a:ext cx="242887" cy="910034"/>
          </a:xfrm>
          <a:custGeom>
            <a:avLst/>
            <a:gdLst>
              <a:gd name="connsiteX0" fmla="*/ 0 w 242887"/>
              <a:gd name="connsiteY0" fmla="*/ 902891 h 910034"/>
              <a:gd name="connsiteX1" fmla="*/ 14287 w 242887"/>
              <a:gd name="connsiteY1" fmla="*/ 683816 h 910034"/>
              <a:gd name="connsiteX2" fmla="*/ 42862 w 242887"/>
              <a:gd name="connsiteY2" fmla="*/ 309959 h 910034"/>
              <a:gd name="connsiteX3" fmla="*/ 59531 w 242887"/>
              <a:gd name="connsiteY3" fmla="*/ 88503 h 910034"/>
              <a:gd name="connsiteX4" fmla="*/ 100012 w 242887"/>
              <a:gd name="connsiteY4" fmla="*/ 2778 h 910034"/>
              <a:gd name="connsiteX5" fmla="*/ 142875 w 242887"/>
              <a:gd name="connsiteY5" fmla="*/ 71834 h 910034"/>
              <a:gd name="connsiteX6" fmla="*/ 173831 w 242887"/>
              <a:gd name="connsiteY6" fmla="*/ 300434 h 910034"/>
              <a:gd name="connsiteX7" fmla="*/ 228600 w 242887"/>
              <a:gd name="connsiteY7" fmla="*/ 540941 h 910034"/>
              <a:gd name="connsiteX8" fmla="*/ 238125 w 242887"/>
              <a:gd name="connsiteY8" fmla="*/ 564753 h 910034"/>
              <a:gd name="connsiteX9" fmla="*/ 242887 w 242887"/>
              <a:gd name="connsiteY9" fmla="*/ 910034 h 910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2887" h="910034">
                <a:moveTo>
                  <a:pt x="0" y="902891"/>
                </a:moveTo>
                <a:cubicBezTo>
                  <a:pt x="3571" y="842764"/>
                  <a:pt x="7143" y="782638"/>
                  <a:pt x="14287" y="683816"/>
                </a:cubicBezTo>
                <a:cubicBezTo>
                  <a:pt x="21431" y="584994"/>
                  <a:pt x="35321" y="409178"/>
                  <a:pt x="42862" y="309959"/>
                </a:cubicBezTo>
                <a:cubicBezTo>
                  <a:pt x="50403" y="210740"/>
                  <a:pt x="50006" y="139700"/>
                  <a:pt x="59531" y="88503"/>
                </a:cubicBezTo>
                <a:cubicBezTo>
                  <a:pt x="69056" y="37306"/>
                  <a:pt x="86121" y="5556"/>
                  <a:pt x="100012" y="2778"/>
                </a:cubicBezTo>
                <a:cubicBezTo>
                  <a:pt x="113903" y="0"/>
                  <a:pt x="130572" y="22225"/>
                  <a:pt x="142875" y="71834"/>
                </a:cubicBezTo>
                <a:cubicBezTo>
                  <a:pt x="155178" y="121443"/>
                  <a:pt x="159544" y="222250"/>
                  <a:pt x="173831" y="300434"/>
                </a:cubicBezTo>
                <a:cubicBezTo>
                  <a:pt x="188119" y="378619"/>
                  <a:pt x="217884" y="496888"/>
                  <a:pt x="228600" y="540941"/>
                </a:cubicBezTo>
                <a:cubicBezTo>
                  <a:pt x="239316" y="584994"/>
                  <a:pt x="235744" y="503238"/>
                  <a:pt x="238125" y="564753"/>
                </a:cubicBezTo>
                <a:cubicBezTo>
                  <a:pt x="240506" y="626268"/>
                  <a:pt x="241696" y="768151"/>
                  <a:pt x="242887" y="910034"/>
                </a:cubicBezTo>
              </a:path>
            </a:pathLst>
          </a:custGeom>
          <a:solidFill>
            <a:srgbClr val="0070C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Forme libre 35"/>
          <p:cNvSpPr/>
          <p:nvPr/>
        </p:nvSpPr>
        <p:spPr>
          <a:xfrm>
            <a:off x="2376624" y="4398417"/>
            <a:ext cx="418364" cy="1589314"/>
          </a:xfrm>
          <a:custGeom>
            <a:avLst/>
            <a:gdLst>
              <a:gd name="connsiteX0" fmla="*/ 8238 w 418364"/>
              <a:gd name="connsiteY0" fmla="*/ 1585784 h 1589314"/>
              <a:gd name="connsiteX1" fmla="*/ 4707 w 418364"/>
              <a:gd name="connsiteY1" fmla="*/ 1218612 h 1589314"/>
              <a:gd name="connsiteX2" fmla="*/ 4707 w 418364"/>
              <a:gd name="connsiteY2" fmla="*/ 1063269 h 1589314"/>
              <a:gd name="connsiteX3" fmla="*/ 32951 w 418364"/>
              <a:gd name="connsiteY3" fmla="*/ 660792 h 1589314"/>
              <a:gd name="connsiteX4" fmla="*/ 57665 w 418364"/>
              <a:gd name="connsiteY4" fmla="*/ 325395 h 1589314"/>
              <a:gd name="connsiteX5" fmla="*/ 68256 w 418364"/>
              <a:gd name="connsiteY5" fmla="*/ 99442 h 1589314"/>
              <a:gd name="connsiteX6" fmla="*/ 110622 w 418364"/>
              <a:gd name="connsiteY6" fmla="*/ 588 h 1589314"/>
              <a:gd name="connsiteX7" fmla="*/ 156519 w 418364"/>
              <a:gd name="connsiteY7" fmla="*/ 102973 h 1589314"/>
              <a:gd name="connsiteX8" fmla="*/ 195354 w 418364"/>
              <a:gd name="connsiteY8" fmla="*/ 547816 h 1589314"/>
              <a:gd name="connsiteX9" fmla="*/ 237720 w 418364"/>
              <a:gd name="connsiteY9" fmla="*/ 1003251 h 1589314"/>
              <a:gd name="connsiteX10" fmla="*/ 283617 w 418364"/>
              <a:gd name="connsiteY10" fmla="*/ 1218612 h 1589314"/>
              <a:gd name="connsiteX11" fmla="*/ 364818 w 418364"/>
              <a:gd name="connsiteY11" fmla="*/ 1388076 h 1589314"/>
              <a:gd name="connsiteX12" fmla="*/ 410715 w 418364"/>
              <a:gd name="connsiteY12" fmla="*/ 1426911 h 1589314"/>
              <a:gd name="connsiteX13" fmla="*/ 410715 w 418364"/>
              <a:gd name="connsiteY13" fmla="*/ 1455155 h 1589314"/>
              <a:gd name="connsiteX14" fmla="*/ 410715 w 418364"/>
              <a:gd name="connsiteY14" fmla="*/ 1589314 h 1589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8364" h="1589314">
                <a:moveTo>
                  <a:pt x="8238" y="1585784"/>
                </a:moveTo>
                <a:cubicBezTo>
                  <a:pt x="6766" y="1445741"/>
                  <a:pt x="5295" y="1305698"/>
                  <a:pt x="4707" y="1218612"/>
                </a:cubicBezTo>
                <a:cubicBezTo>
                  <a:pt x="4119" y="1131526"/>
                  <a:pt x="0" y="1156239"/>
                  <a:pt x="4707" y="1063269"/>
                </a:cubicBezTo>
                <a:cubicBezTo>
                  <a:pt x="9414" y="970299"/>
                  <a:pt x="24125" y="783771"/>
                  <a:pt x="32951" y="660792"/>
                </a:cubicBezTo>
                <a:cubicBezTo>
                  <a:pt x="41777" y="537813"/>
                  <a:pt x="51781" y="418953"/>
                  <a:pt x="57665" y="325395"/>
                </a:cubicBezTo>
                <a:cubicBezTo>
                  <a:pt x="63549" y="231837"/>
                  <a:pt x="59430" y="153576"/>
                  <a:pt x="68256" y="99442"/>
                </a:cubicBezTo>
                <a:cubicBezTo>
                  <a:pt x="77082" y="45308"/>
                  <a:pt x="95912" y="0"/>
                  <a:pt x="110622" y="588"/>
                </a:cubicBezTo>
                <a:cubicBezTo>
                  <a:pt x="125332" y="1176"/>
                  <a:pt x="142397" y="11768"/>
                  <a:pt x="156519" y="102973"/>
                </a:cubicBezTo>
                <a:cubicBezTo>
                  <a:pt x="170641" y="194178"/>
                  <a:pt x="181821" y="397770"/>
                  <a:pt x="195354" y="547816"/>
                </a:cubicBezTo>
                <a:cubicBezTo>
                  <a:pt x="208887" y="697862"/>
                  <a:pt x="223010" y="891452"/>
                  <a:pt x="237720" y="1003251"/>
                </a:cubicBezTo>
                <a:cubicBezTo>
                  <a:pt x="252430" y="1115050"/>
                  <a:pt x="262434" y="1154475"/>
                  <a:pt x="283617" y="1218612"/>
                </a:cubicBezTo>
                <a:cubicBezTo>
                  <a:pt x="304800" y="1282749"/>
                  <a:pt x="343635" y="1353360"/>
                  <a:pt x="364818" y="1388076"/>
                </a:cubicBezTo>
                <a:cubicBezTo>
                  <a:pt x="386001" y="1422792"/>
                  <a:pt x="403066" y="1415731"/>
                  <a:pt x="410715" y="1426911"/>
                </a:cubicBezTo>
                <a:cubicBezTo>
                  <a:pt x="418364" y="1438091"/>
                  <a:pt x="410715" y="1455155"/>
                  <a:pt x="410715" y="1455155"/>
                </a:cubicBezTo>
                <a:lnTo>
                  <a:pt x="410715" y="1589314"/>
                </a:lnTo>
              </a:path>
            </a:pathLst>
          </a:custGeom>
          <a:solidFill>
            <a:srgbClr val="0070C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Forme libre 36"/>
          <p:cNvSpPr/>
          <p:nvPr/>
        </p:nvSpPr>
        <p:spPr>
          <a:xfrm>
            <a:off x="2783112" y="285008"/>
            <a:ext cx="916380" cy="5712031"/>
          </a:xfrm>
          <a:custGeom>
            <a:avLst/>
            <a:gdLst>
              <a:gd name="connsiteX0" fmla="*/ 13855 w 916380"/>
              <a:gd name="connsiteY0" fmla="*/ 5712031 h 5712031"/>
              <a:gd name="connsiteX1" fmla="*/ 13855 w 916380"/>
              <a:gd name="connsiteY1" fmla="*/ 5557652 h 5712031"/>
              <a:gd name="connsiteX2" fmla="*/ 96983 w 916380"/>
              <a:gd name="connsiteY2" fmla="*/ 5474524 h 5712031"/>
              <a:gd name="connsiteX3" fmla="*/ 180110 w 916380"/>
              <a:gd name="connsiteY3" fmla="*/ 5035137 h 5712031"/>
              <a:gd name="connsiteX4" fmla="*/ 251362 w 916380"/>
              <a:gd name="connsiteY4" fmla="*/ 4512623 h 5712031"/>
              <a:gd name="connsiteX5" fmla="*/ 286988 w 916380"/>
              <a:gd name="connsiteY5" fmla="*/ 2897579 h 5712031"/>
              <a:gd name="connsiteX6" fmla="*/ 310738 w 916380"/>
              <a:gd name="connsiteY6" fmla="*/ 724395 h 5712031"/>
              <a:gd name="connsiteX7" fmla="*/ 310738 w 916380"/>
              <a:gd name="connsiteY7" fmla="*/ 142504 h 5712031"/>
              <a:gd name="connsiteX8" fmla="*/ 310738 w 916380"/>
              <a:gd name="connsiteY8" fmla="*/ 118753 h 5712031"/>
              <a:gd name="connsiteX9" fmla="*/ 560120 w 916380"/>
              <a:gd name="connsiteY9" fmla="*/ 106878 h 5712031"/>
              <a:gd name="connsiteX10" fmla="*/ 583871 w 916380"/>
              <a:gd name="connsiteY10" fmla="*/ 95002 h 5712031"/>
              <a:gd name="connsiteX11" fmla="*/ 583871 w 916380"/>
              <a:gd name="connsiteY11" fmla="*/ 676893 h 5712031"/>
              <a:gd name="connsiteX12" fmla="*/ 595746 w 916380"/>
              <a:gd name="connsiteY12" fmla="*/ 3966358 h 5712031"/>
              <a:gd name="connsiteX13" fmla="*/ 607622 w 916380"/>
              <a:gd name="connsiteY13" fmla="*/ 4892634 h 5712031"/>
              <a:gd name="connsiteX14" fmla="*/ 631372 w 916380"/>
              <a:gd name="connsiteY14" fmla="*/ 5367647 h 5712031"/>
              <a:gd name="connsiteX15" fmla="*/ 726375 w 916380"/>
              <a:gd name="connsiteY15" fmla="*/ 5557652 h 5712031"/>
              <a:gd name="connsiteX16" fmla="*/ 916380 w 916380"/>
              <a:gd name="connsiteY16" fmla="*/ 5712031 h 5712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6380" h="5712031">
                <a:moveTo>
                  <a:pt x="13855" y="5712031"/>
                </a:moveTo>
                <a:cubicBezTo>
                  <a:pt x="6927" y="5654633"/>
                  <a:pt x="0" y="5597236"/>
                  <a:pt x="13855" y="5557652"/>
                </a:cubicBezTo>
                <a:cubicBezTo>
                  <a:pt x="27710" y="5518068"/>
                  <a:pt x="69274" y="5561610"/>
                  <a:pt x="96983" y="5474524"/>
                </a:cubicBezTo>
                <a:cubicBezTo>
                  <a:pt x="124692" y="5387438"/>
                  <a:pt x="154380" y="5195454"/>
                  <a:pt x="180110" y="5035137"/>
                </a:cubicBezTo>
                <a:cubicBezTo>
                  <a:pt x="205840" y="4874820"/>
                  <a:pt x="233549" y="4868883"/>
                  <a:pt x="251362" y="4512623"/>
                </a:cubicBezTo>
                <a:cubicBezTo>
                  <a:pt x="269175" y="4156363"/>
                  <a:pt x="277092" y="3528950"/>
                  <a:pt x="286988" y="2897579"/>
                </a:cubicBezTo>
                <a:cubicBezTo>
                  <a:pt x="296884" y="2266208"/>
                  <a:pt x="306780" y="1183574"/>
                  <a:pt x="310738" y="724395"/>
                </a:cubicBezTo>
                <a:cubicBezTo>
                  <a:pt x="314696" y="265216"/>
                  <a:pt x="310738" y="142504"/>
                  <a:pt x="310738" y="142504"/>
                </a:cubicBezTo>
                <a:cubicBezTo>
                  <a:pt x="310738" y="41564"/>
                  <a:pt x="269174" y="124691"/>
                  <a:pt x="310738" y="118753"/>
                </a:cubicBezTo>
                <a:cubicBezTo>
                  <a:pt x="352302" y="112815"/>
                  <a:pt x="514598" y="110837"/>
                  <a:pt x="560120" y="106878"/>
                </a:cubicBezTo>
                <a:cubicBezTo>
                  <a:pt x="605642" y="102919"/>
                  <a:pt x="579913" y="0"/>
                  <a:pt x="583871" y="95002"/>
                </a:cubicBezTo>
                <a:cubicBezTo>
                  <a:pt x="587829" y="190004"/>
                  <a:pt x="581892" y="31667"/>
                  <a:pt x="583871" y="676893"/>
                </a:cubicBezTo>
                <a:cubicBezTo>
                  <a:pt x="585850" y="1322119"/>
                  <a:pt x="591788" y="3263735"/>
                  <a:pt x="595746" y="3966358"/>
                </a:cubicBezTo>
                <a:cubicBezTo>
                  <a:pt x="599704" y="4668981"/>
                  <a:pt x="601684" y="4659086"/>
                  <a:pt x="607622" y="4892634"/>
                </a:cubicBezTo>
                <a:cubicBezTo>
                  <a:pt x="613560" y="5126182"/>
                  <a:pt x="611580" y="5256811"/>
                  <a:pt x="631372" y="5367647"/>
                </a:cubicBezTo>
                <a:cubicBezTo>
                  <a:pt x="651164" y="5478483"/>
                  <a:pt x="678874" y="5500255"/>
                  <a:pt x="726375" y="5557652"/>
                </a:cubicBezTo>
                <a:cubicBezTo>
                  <a:pt x="773876" y="5615049"/>
                  <a:pt x="845128" y="5663540"/>
                  <a:pt x="916380" y="5712031"/>
                </a:cubicBezTo>
              </a:path>
            </a:pathLst>
          </a:custGeom>
          <a:solidFill>
            <a:srgbClr val="0070C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/>
          <p:cNvSpPr/>
          <p:nvPr/>
        </p:nvSpPr>
        <p:spPr>
          <a:xfrm>
            <a:off x="43796" y="1728000"/>
            <a:ext cx="2755010" cy="180693"/>
          </a:xfrm>
          <a:prstGeom prst="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/>
          <p:cNvSpPr/>
          <p:nvPr/>
        </p:nvSpPr>
        <p:spPr>
          <a:xfrm>
            <a:off x="43796" y="2160000"/>
            <a:ext cx="2755010" cy="198000"/>
          </a:xfrm>
          <a:prstGeom prst="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/>
          <p:cNvSpPr/>
          <p:nvPr/>
        </p:nvSpPr>
        <p:spPr>
          <a:xfrm>
            <a:off x="43796" y="2358000"/>
            <a:ext cx="2755010" cy="216000"/>
          </a:xfrm>
          <a:prstGeom prst="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/>
          <p:cNvSpPr/>
          <p:nvPr/>
        </p:nvSpPr>
        <p:spPr>
          <a:xfrm>
            <a:off x="43796" y="2572884"/>
            <a:ext cx="2755010" cy="214314"/>
          </a:xfrm>
          <a:prstGeom prst="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/>
          <p:cNvSpPr/>
          <p:nvPr/>
        </p:nvSpPr>
        <p:spPr>
          <a:xfrm>
            <a:off x="43796" y="3060000"/>
            <a:ext cx="2755010" cy="285752"/>
          </a:xfrm>
          <a:prstGeom prst="rect">
            <a:avLst/>
          </a:prstGeom>
          <a:solidFill>
            <a:srgbClr val="FF00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Forme libre 42"/>
          <p:cNvSpPr/>
          <p:nvPr/>
        </p:nvSpPr>
        <p:spPr>
          <a:xfrm>
            <a:off x="2376000" y="4429132"/>
            <a:ext cx="418364" cy="1589314"/>
          </a:xfrm>
          <a:custGeom>
            <a:avLst/>
            <a:gdLst>
              <a:gd name="connsiteX0" fmla="*/ 8238 w 418364"/>
              <a:gd name="connsiteY0" fmla="*/ 1585784 h 1589314"/>
              <a:gd name="connsiteX1" fmla="*/ 4707 w 418364"/>
              <a:gd name="connsiteY1" fmla="*/ 1218612 h 1589314"/>
              <a:gd name="connsiteX2" fmla="*/ 4707 w 418364"/>
              <a:gd name="connsiteY2" fmla="*/ 1063269 h 1589314"/>
              <a:gd name="connsiteX3" fmla="*/ 32951 w 418364"/>
              <a:gd name="connsiteY3" fmla="*/ 660792 h 1589314"/>
              <a:gd name="connsiteX4" fmla="*/ 57665 w 418364"/>
              <a:gd name="connsiteY4" fmla="*/ 325395 h 1589314"/>
              <a:gd name="connsiteX5" fmla="*/ 68256 w 418364"/>
              <a:gd name="connsiteY5" fmla="*/ 99442 h 1589314"/>
              <a:gd name="connsiteX6" fmla="*/ 110622 w 418364"/>
              <a:gd name="connsiteY6" fmla="*/ 588 h 1589314"/>
              <a:gd name="connsiteX7" fmla="*/ 156519 w 418364"/>
              <a:gd name="connsiteY7" fmla="*/ 102973 h 1589314"/>
              <a:gd name="connsiteX8" fmla="*/ 195354 w 418364"/>
              <a:gd name="connsiteY8" fmla="*/ 547816 h 1589314"/>
              <a:gd name="connsiteX9" fmla="*/ 237720 w 418364"/>
              <a:gd name="connsiteY9" fmla="*/ 1003251 h 1589314"/>
              <a:gd name="connsiteX10" fmla="*/ 283617 w 418364"/>
              <a:gd name="connsiteY10" fmla="*/ 1218612 h 1589314"/>
              <a:gd name="connsiteX11" fmla="*/ 364818 w 418364"/>
              <a:gd name="connsiteY11" fmla="*/ 1388076 h 1589314"/>
              <a:gd name="connsiteX12" fmla="*/ 410715 w 418364"/>
              <a:gd name="connsiteY12" fmla="*/ 1426911 h 1589314"/>
              <a:gd name="connsiteX13" fmla="*/ 410715 w 418364"/>
              <a:gd name="connsiteY13" fmla="*/ 1455155 h 1589314"/>
              <a:gd name="connsiteX14" fmla="*/ 410715 w 418364"/>
              <a:gd name="connsiteY14" fmla="*/ 1589314 h 1589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8364" h="1589314">
                <a:moveTo>
                  <a:pt x="8238" y="1585784"/>
                </a:moveTo>
                <a:cubicBezTo>
                  <a:pt x="6766" y="1445741"/>
                  <a:pt x="5295" y="1305698"/>
                  <a:pt x="4707" y="1218612"/>
                </a:cubicBezTo>
                <a:cubicBezTo>
                  <a:pt x="4119" y="1131526"/>
                  <a:pt x="0" y="1156239"/>
                  <a:pt x="4707" y="1063269"/>
                </a:cubicBezTo>
                <a:cubicBezTo>
                  <a:pt x="9414" y="970299"/>
                  <a:pt x="24125" y="783771"/>
                  <a:pt x="32951" y="660792"/>
                </a:cubicBezTo>
                <a:cubicBezTo>
                  <a:pt x="41777" y="537813"/>
                  <a:pt x="51781" y="418953"/>
                  <a:pt x="57665" y="325395"/>
                </a:cubicBezTo>
                <a:cubicBezTo>
                  <a:pt x="63549" y="231837"/>
                  <a:pt x="59430" y="153576"/>
                  <a:pt x="68256" y="99442"/>
                </a:cubicBezTo>
                <a:cubicBezTo>
                  <a:pt x="77082" y="45308"/>
                  <a:pt x="95912" y="0"/>
                  <a:pt x="110622" y="588"/>
                </a:cubicBezTo>
                <a:cubicBezTo>
                  <a:pt x="125332" y="1176"/>
                  <a:pt x="142397" y="11768"/>
                  <a:pt x="156519" y="102973"/>
                </a:cubicBezTo>
                <a:cubicBezTo>
                  <a:pt x="170641" y="194178"/>
                  <a:pt x="181821" y="397770"/>
                  <a:pt x="195354" y="547816"/>
                </a:cubicBezTo>
                <a:cubicBezTo>
                  <a:pt x="208887" y="697862"/>
                  <a:pt x="223010" y="891452"/>
                  <a:pt x="237720" y="1003251"/>
                </a:cubicBezTo>
                <a:cubicBezTo>
                  <a:pt x="252430" y="1115050"/>
                  <a:pt x="262434" y="1154475"/>
                  <a:pt x="283617" y="1218612"/>
                </a:cubicBezTo>
                <a:cubicBezTo>
                  <a:pt x="304800" y="1282749"/>
                  <a:pt x="343635" y="1353360"/>
                  <a:pt x="364818" y="1388076"/>
                </a:cubicBezTo>
                <a:cubicBezTo>
                  <a:pt x="386001" y="1422792"/>
                  <a:pt x="403066" y="1415731"/>
                  <a:pt x="410715" y="1426911"/>
                </a:cubicBezTo>
                <a:cubicBezTo>
                  <a:pt x="418364" y="1438091"/>
                  <a:pt x="410715" y="1455155"/>
                  <a:pt x="410715" y="1455155"/>
                </a:cubicBezTo>
                <a:lnTo>
                  <a:pt x="410715" y="1589314"/>
                </a:lnTo>
              </a:path>
            </a:pathLst>
          </a:custGeom>
          <a:solidFill>
            <a:srgbClr val="FF000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45"/>
          <p:cNvSpPr/>
          <p:nvPr/>
        </p:nvSpPr>
        <p:spPr>
          <a:xfrm>
            <a:off x="5868248" y="1628800"/>
            <a:ext cx="936000" cy="180693"/>
          </a:xfrm>
          <a:prstGeom prst="rect">
            <a:avLst/>
          </a:prstGeom>
          <a:solidFill>
            <a:schemeClr val="accent4">
              <a:lumMod val="7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 smtClean="0">
                <a:solidFill>
                  <a:schemeClr val="tx1"/>
                </a:solidFill>
              </a:rPr>
              <a:t>S1A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5868248" y="1809493"/>
            <a:ext cx="936000" cy="180693"/>
          </a:xfrm>
          <a:prstGeom prst="rect">
            <a:avLst/>
          </a:prstGeom>
          <a:solidFill>
            <a:schemeClr val="accent4">
              <a:lumMod val="7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 smtClean="0">
                <a:solidFill>
                  <a:schemeClr val="tx1"/>
                </a:solidFill>
              </a:rPr>
              <a:t>S1B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868248" y="2200303"/>
            <a:ext cx="936000" cy="198000"/>
          </a:xfrm>
          <a:prstGeom prst="rect">
            <a:avLst/>
          </a:prstGeom>
          <a:solidFill>
            <a:schemeClr val="accent4">
              <a:lumMod val="7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 smtClean="0">
                <a:solidFill>
                  <a:schemeClr val="tx1"/>
                </a:solidFill>
              </a:rPr>
              <a:t>LS1C+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5868248" y="2391137"/>
            <a:ext cx="936000" cy="216000"/>
          </a:xfrm>
          <a:prstGeom prst="rect">
            <a:avLst/>
          </a:prstGeom>
          <a:solidFill>
            <a:schemeClr val="accent4">
              <a:lumMod val="7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 smtClean="0">
                <a:solidFill>
                  <a:schemeClr val="tx1"/>
                </a:solidFill>
              </a:rPr>
              <a:t>S1C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5868248" y="2595311"/>
            <a:ext cx="936000" cy="214314"/>
          </a:xfrm>
          <a:prstGeom prst="rect">
            <a:avLst/>
          </a:prstGeom>
          <a:solidFill>
            <a:schemeClr val="accent4">
              <a:lumMod val="7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 smtClean="0">
                <a:solidFill>
                  <a:schemeClr val="tx1"/>
                </a:solidFill>
              </a:rPr>
              <a:t>S0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57" name="ZoneTexte 56"/>
          <p:cNvSpPr txBox="1"/>
          <p:nvPr/>
        </p:nvSpPr>
        <p:spPr>
          <a:xfrm>
            <a:off x="5572132" y="6357958"/>
            <a:ext cx="2046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i="1" dirty="0" smtClean="0"/>
              <a:t>HOMOZYGOUS </a:t>
            </a:r>
            <a:r>
              <a:rPr lang="fr-FR" b="1" i="1" dirty="0" err="1" smtClean="0"/>
              <a:t>HbS</a:t>
            </a:r>
            <a:endParaRPr lang="fr-FR" b="1" i="1" dirty="0"/>
          </a:p>
        </p:txBody>
      </p:sp>
      <p:sp>
        <p:nvSpPr>
          <p:cNvPr id="47" name="Forme libre 46"/>
          <p:cNvSpPr/>
          <p:nvPr/>
        </p:nvSpPr>
        <p:spPr>
          <a:xfrm>
            <a:off x="5805483" y="5744370"/>
            <a:ext cx="316309" cy="237331"/>
          </a:xfrm>
          <a:custGeom>
            <a:avLst/>
            <a:gdLst>
              <a:gd name="connsiteX0" fmla="*/ 0 w 316309"/>
              <a:gd name="connsiteY0" fmla="*/ 232569 h 237331"/>
              <a:gd name="connsiteX1" fmla="*/ 47625 w 316309"/>
              <a:gd name="connsiteY1" fmla="*/ 201612 h 237331"/>
              <a:gd name="connsiteX2" fmla="*/ 147638 w 316309"/>
              <a:gd name="connsiteY2" fmla="*/ 103981 h 237331"/>
              <a:gd name="connsiteX3" fmla="*/ 185738 w 316309"/>
              <a:gd name="connsiteY3" fmla="*/ 44450 h 237331"/>
              <a:gd name="connsiteX4" fmla="*/ 240507 w 316309"/>
              <a:gd name="connsiteY4" fmla="*/ 25400 h 237331"/>
              <a:gd name="connsiteX5" fmla="*/ 304800 w 316309"/>
              <a:gd name="connsiteY5" fmla="*/ 27781 h 237331"/>
              <a:gd name="connsiteX6" fmla="*/ 309563 w 316309"/>
              <a:gd name="connsiteY6" fmla="*/ 34925 h 237331"/>
              <a:gd name="connsiteX7" fmla="*/ 314325 w 316309"/>
              <a:gd name="connsiteY7" fmla="*/ 237331 h 237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6309" h="237331">
                <a:moveTo>
                  <a:pt x="0" y="232569"/>
                </a:moveTo>
                <a:cubicBezTo>
                  <a:pt x="11509" y="227806"/>
                  <a:pt x="23019" y="223043"/>
                  <a:pt x="47625" y="201612"/>
                </a:cubicBezTo>
                <a:cubicBezTo>
                  <a:pt x="72231" y="180181"/>
                  <a:pt x="124619" y="130175"/>
                  <a:pt x="147638" y="103981"/>
                </a:cubicBezTo>
                <a:cubicBezTo>
                  <a:pt x="170657" y="77787"/>
                  <a:pt x="170260" y="57547"/>
                  <a:pt x="185738" y="44450"/>
                </a:cubicBezTo>
                <a:cubicBezTo>
                  <a:pt x="201216" y="31353"/>
                  <a:pt x="220663" y="28178"/>
                  <a:pt x="240507" y="25400"/>
                </a:cubicBezTo>
                <a:cubicBezTo>
                  <a:pt x="260351" y="22622"/>
                  <a:pt x="293291" y="26194"/>
                  <a:pt x="304800" y="27781"/>
                </a:cubicBezTo>
                <a:cubicBezTo>
                  <a:pt x="316309" y="29368"/>
                  <a:pt x="307975" y="0"/>
                  <a:pt x="309563" y="34925"/>
                </a:cubicBezTo>
                <a:cubicBezTo>
                  <a:pt x="311151" y="69850"/>
                  <a:pt x="312738" y="153590"/>
                  <a:pt x="314325" y="237331"/>
                </a:cubicBezTo>
              </a:path>
            </a:pathLst>
          </a:custGeom>
          <a:solidFill>
            <a:schemeClr val="accent4">
              <a:lumMod val="75000"/>
              <a:alpha val="8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Forme libre 47"/>
          <p:cNvSpPr/>
          <p:nvPr/>
        </p:nvSpPr>
        <p:spPr>
          <a:xfrm>
            <a:off x="6116237" y="5580000"/>
            <a:ext cx="148431" cy="421084"/>
          </a:xfrm>
          <a:custGeom>
            <a:avLst/>
            <a:gdLst>
              <a:gd name="connsiteX0" fmla="*/ 3571 w 148431"/>
              <a:gd name="connsiteY0" fmla="*/ 418703 h 421084"/>
              <a:gd name="connsiteX1" fmla="*/ 1190 w 148431"/>
              <a:gd name="connsiteY1" fmla="*/ 206772 h 421084"/>
              <a:gd name="connsiteX2" fmla="*/ 8334 w 148431"/>
              <a:gd name="connsiteY2" fmla="*/ 80566 h 421084"/>
              <a:gd name="connsiteX3" fmla="*/ 51196 w 148431"/>
              <a:gd name="connsiteY3" fmla="*/ 11509 h 421084"/>
              <a:gd name="connsiteX4" fmla="*/ 103584 w 148431"/>
              <a:gd name="connsiteY4" fmla="*/ 11509 h 421084"/>
              <a:gd name="connsiteX5" fmla="*/ 141684 w 148431"/>
              <a:gd name="connsiteY5" fmla="*/ 68659 h 421084"/>
              <a:gd name="connsiteX6" fmla="*/ 144065 w 148431"/>
              <a:gd name="connsiteY6" fmla="*/ 140097 h 421084"/>
              <a:gd name="connsiteX7" fmla="*/ 146446 w 148431"/>
              <a:gd name="connsiteY7" fmla="*/ 421084 h 421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8431" h="421084">
                <a:moveTo>
                  <a:pt x="3571" y="418703"/>
                </a:moveTo>
                <a:cubicBezTo>
                  <a:pt x="1983" y="340915"/>
                  <a:pt x="396" y="263128"/>
                  <a:pt x="1190" y="206772"/>
                </a:cubicBezTo>
                <a:cubicBezTo>
                  <a:pt x="1984" y="150416"/>
                  <a:pt x="0" y="113110"/>
                  <a:pt x="8334" y="80566"/>
                </a:cubicBezTo>
                <a:cubicBezTo>
                  <a:pt x="16668" y="48022"/>
                  <a:pt x="35321" y="23018"/>
                  <a:pt x="51196" y="11509"/>
                </a:cubicBezTo>
                <a:cubicBezTo>
                  <a:pt x="67071" y="0"/>
                  <a:pt x="88503" y="1984"/>
                  <a:pt x="103584" y="11509"/>
                </a:cubicBezTo>
                <a:cubicBezTo>
                  <a:pt x="118665" y="21034"/>
                  <a:pt x="134937" y="47228"/>
                  <a:pt x="141684" y="68659"/>
                </a:cubicBezTo>
                <a:cubicBezTo>
                  <a:pt x="148431" y="90090"/>
                  <a:pt x="143271" y="81360"/>
                  <a:pt x="144065" y="140097"/>
                </a:cubicBezTo>
                <a:cubicBezTo>
                  <a:pt x="144859" y="198834"/>
                  <a:pt x="145652" y="309959"/>
                  <a:pt x="146446" y="421084"/>
                </a:cubicBezTo>
              </a:path>
            </a:pathLst>
          </a:custGeom>
          <a:solidFill>
            <a:schemeClr val="accent4">
              <a:lumMod val="75000"/>
              <a:alpha val="8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Forme libre 48"/>
          <p:cNvSpPr/>
          <p:nvPr/>
        </p:nvSpPr>
        <p:spPr>
          <a:xfrm>
            <a:off x="6467471" y="5112000"/>
            <a:ext cx="242887" cy="910034"/>
          </a:xfrm>
          <a:custGeom>
            <a:avLst/>
            <a:gdLst>
              <a:gd name="connsiteX0" fmla="*/ 0 w 242887"/>
              <a:gd name="connsiteY0" fmla="*/ 902891 h 910034"/>
              <a:gd name="connsiteX1" fmla="*/ 14287 w 242887"/>
              <a:gd name="connsiteY1" fmla="*/ 683816 h 910034"/>
              <a:gd name="connsiteX2" fmla="*/ 42862 w 242887"/>
              <a:gd name="connsiteY2" fmla="*/ 309959 h 910034"/>
              <a:gd name="connsiteX3" fmla="*/ 59531 w 242887"/>
              <a:gd name="connsiteY3" fmla="*/ 88503 h 910034"/>
              <a:gd name="connsiteX4" fmla="*/ 100012 w 242887"/>
              <a:gd name="connsiteY4" fmla="*/ 2778 h 910034"/>
              <a:gd name="connsiteX5" fmla="*/ 142875 w 242887"/>
              <a:gd name="connsiteY5" fmla="*/ 71834 h 910034"/>
              <a:gd name="connsiteX6" fmla="*/ 173831 w 242887"/>
              <a:gd name="connsiteY6" fmla="*/ 300434 h 910034"/>
              <a:gd name="connsiteX7" fmla="*/ 228600 w 242887"/>
              <a:gd name="connsiteY7" fmla="*/ 540941 h 910034"/>
              <a:gd name="connsiteX8" fmla="*/ 238125 w 242887"/>
              <a:gd name="connsiteY8" fmla="*/ 564753 h 910034"/>
              <a:gd name="connsiteX9" fmla="*/ 242887 w 242887"/>
              <a:gd name="connsiteY9" fmla="*/ 910034 h 910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2887" h="910034">
                <a:moveTo>
                  <a:pt x="0" y="902891"/>
                </a:moveTo>
                <a:cubicBezTo>
                  <a:pt x="3571" y="842764"/>
                  <a:pt x="7143" y="782638"/>
                  <a:pt x="14287" y="683816"/>
                </a:cubicBezTo>
                <a:cubicBezTo>
                  <a:pt x="21431" y="584994"/>
                  <a:pt x="35321" y="409178"/>
                  <a:pt x="42862" y="309959"/>
                </a:cubicBezTo>
                <a:cubicBezTo>
                  <a:pt x="50403" y="210740"/>
                  <a:pt x="50006" y="139700"/>
                  <a:pt x="59531" y="88503"/>
                </a:cubicBezTo>
                <a:cubicBezTo>
                  <a:pt x="69056" y="37306"/>
                  <a:pt x="86121" y="5556"/>
                  <a:pt x="100012" y="2778"/>
                </a:cubicBezTo>
                <a:cubicBezTo>
                  <a:pt x="113903" y="0"/>
                  <a:pt x="130572" y="22225"/>
                  <a:pt x="142875" y="71834"/>
                </a:cubicBezTo>
                <a:cubicBezTo>
                  <a:pt x="155178" y="121443"/>
                  <a:pt x="159544" y="222250"/>
                  <a:pt x="173831" y="300434"/>
                </a:cubicBezTo>
                <a:cubicBezTo>
                  <a:pt x="188119" y="378619"/>
                  <a:pt x="217884" y="496888"/>
                  <a:pt x="228600" y="540941"/>
                </a:cubicBezTo>
                <a:cubicBezTo>
                  <a:pt x="239316" y="584994"/>
                  <a:pt x="235744" y="503238"/>
                  <a:pt x="238125" y="564753"/>
                </a:cubicBezTo>
                <a:cubicBezTo>
                  <a:pt x="240506" y="626268"/>
                  <a:pt x="241696" y="768151"/>
                  <a:pt x="242887" y="910034"/>
                </a:cubicBezTo>
              </a:path>
            </a:pathLst>
          </a:custGeom>
          <a:solidFill>
            <a:schemeClr val="accent4">
              <a:lumMod val="75000"/>
              <a:alpha val="8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Forme libre 49"/>
          <p:cNvSpPr/>
          <p:nvPr/>
        </p:nvSpPr>
        <p:spPr>
          <a:xfrm>
            <a:off x="7109758" y="285009"/>
            <a:ext cx="916380" cy="5712031"/>
          </a:xfrm>
          <a:custGeom>
            <a:avLst/>
            <a:gdLst>
              <a:gd name="connsiteX0" fmla="*/ 13855 w 916380"/>
              <a:gd name="connsiteY0" fmla="*/ 5712031 h 5712031"/>
              <a:gd name="connsiteX1" fmla="*/ 13855 w 916380"/>
              <a:gd name="connsiteY1" fmla="*/ 5557652 h 5712031"/>
              <a:gd name="connsiteX2" fmla="*/ 96983 w 916380"/>
              <a:gd name="connsiteY2" fmla="*/ 5474524 h 5712031"/>
              <a:gd name="connsiteX3" fmla="*/ 180110 w 916380"/>
              <a:gd name="connsiteY3" fmla="*/ 5035137 h 5712031"/>
              <a:gd name="connsiteX4" fmla="*/ 251362 w 916380"/>
              <a:gd name="connsiteY4" fmla="*/ 4512623 h 5712031"/>
              <a:gd name="connsiteX5" fmla="*/ 286988 w 916380"/>
              <a:gd name="connsiteY5" fmla="*/ 2897579 h 5712031"/>
              <a:gd name="connsiteX6" fmla="*/ 310738 w 916380"/>
              <a:gd name="connsiteY6" fmla="*/ 724395 h 5712031"/>
              <a:gd name="connsiteX7" fmla="*/ 310738 w 916380"/>
              <a:gd name="connsiteY7" fmla="*/ 142504 h 5712031"/>
              <a:gd name="connsiteX8" fmla="*/ 310738 w 916380"/>
              <a:gd name="connsiteY8" fmla="*/ 118753 h 5712031"/>
              <a:gd name="connsiteX9" fmla="*/ 560120 w 916380"/>
              <a:gd name="connsiteY9" fmla="*/ 106878 h 5712031"/>
              <a:gd name="connsiteX10" fmla="*/ 583871 w 916380"/>
              <a:gd name="connsiteY10" fmla="*/ 95002 h 5712031"/>
              <a:gd name="connsiteX11" fmla="*/ 583871 w 916380"/>
              <a:gd name="connsiteY11" fmla="*/ 676893 h 5712031"/>
              <a:gd name="connsiteX12" fmla="*/ 595746 w 916380"/>
              <a:gd name="connsiteY12" fmla="*/ 3966358 h 5712031"/>
              <a:gd name="connsiteX13" fmla="*/ 607622 w 916380"/>
              <a:gd name="connsiteY13" fmla="*/ 4892634 h 5712031"/>
              <a:gd name="connsiteX14" fmla="*/ 631372 w 916380"/>
              <a:gd name="connsiteY14" fmla="*/ 5367647 h 5712031"/>
              <a:gd name="connsiteX15" fmla="*/ 726375 w 916380"/>
              <a:gd name="connsiteY15" fmla="*/ 5557652 h 5712031"/>
              <a:gd name="connsiteX16" fmla="*/ 916380 w 916380"/>
              <a:gd name="connsiteY16" fmla="*/ 5712031 h 5712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6380" h="5712031">
                <a:moveTo>
                  <a:pt x="13855" y="5712031"/>
                </a:moveTo>
                <a:cubicBezTo>
                  <a:pt x="6927" y="5654633"/>
                  <a:pt x="0" y="5597236"/>
                  <a:pt x="13855" y="5557652"/>
                </a:cubicBezTo>
                <a:cubicBezTo>
                  <a:pt x="27710" y="5518068"/>
                  <a:pt x="69274" y="5561610"/>
                  <a:pt x="96983" y="5474524"/>
                </a:cubicBezTo>
                <a:cubicBezTo>
                  <a:pt x="124692" y="5387438"/>
                  <a:pt x="154380" y="5195454"/>
                  <a:pt x="180110" y="5035137"/>
                </a:cubicBezTo>
                <a:cubicBezTo>
                  <a:pt x="205840" y="4874820"/>
                  <a:pt x="233549" y="4868883"/>
                  <a:pt x="251362" y="4512623"/>
                </a:cubicBezTo>
                <a:cubicBezTo>
                  <a:pt x="269175" y="4156363"/>
                  <a:pt x="277092" y="3528950"/>
                  <a:pt x="286988" y="2897579"/>
                </a:cubicBezTo>
                <a:cubicBezTo>
                  <a:pt x="296884" y="2266208"/>
                  <a:pt x="306780" y="1183574"/>
                  <a:pt x="310738" y="724395"/>
                </a:cubicBezTo>
                <a:cubicBezTo>
                  <a:pt x="314696" y="265216"/>
                  <a:pt x="310738" y="142504"/>
                  <a:pt x="310738" y="142504"/>
                </a:cubicBezTo>
                <a:cubicBezTo>
                  <a:pt x="310738" y="41564"/>
                  <a:pt x="269174" y="124691"/>
                  <a:pt x="310738" y="118753"/>
                </a:cubicBezTo>
                <a:cubicBezTo>
                  <a:pt x="352302" y="112815"/>
                  <a:pt x="514598" y="110837"/>
                  <a:pt x="560120" y="106878"/>
                </a:cubicBezTo>
                <a:cubicBezTo>
                  <a:pt x="605642" y="102919"/>
                  <a:pt x="579913" y="0"/>
                  <a:pt x="583871" y="95002"/>
                </a:cubicBezTo>
                <a:cubicBezTo>
                  <a:pt x="587829" y="190004"/>
                  <a:pt x="581892" y="31667"/>
                  <a:pt x="583871" y="676893"/>
                </a:cubicBezTo>
                <a:cubicBezTo>
                  <a:pt x="585850" y="1322119"/>
                  <a:pt x="591788" y="3263735"/>
                  <a:pt x="595746" y="3966358"/>
                </a:cubicBezTo>
                <a:cubicBezTo>
                  <a:pt x="599704" y="4668981"/>
                  <a:pt x="601684" y="4659086"/>
                  <a:pt x="607622" y="4892634"/>
                </a:cubicBezTo>
                <a:cubicBezTo>
                  <a:pt x="613560" y="5126182"/>
                  <a:pt x="611580" y="5256811"/>
                  <a:pt x="631372" y="5367647"/>
                </a:cubicBezTo>
                <a:cubicBezTo>
                  <a:pt x="651164" y="5478483"/>
                  <a:pt x="678874" y="5500255"/>
                  <a:pt x="726375" y="5557652"/>
                </a:cubicBezTo>
                <a:cubicBezTo>
                  <a:pt x="773876" y="5615049"/>
                  <a:pt x="845128" y="5663540"/>
                  <a:pt x="916380" y="5712031"/>
                </a:cubicBezTo>
              </a:path>
            </a:pathLst>
          </a:custGeom>
          <a:solidFill>
            <a:schemeClr val="accent4">
              <a:lumMod val="75000"/>
              <a:alpha val="8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Forme libre 55"/>
          <p:cNvSpPr/>
          <p:nvPr/>
        </p:nvSpPr>
        <p:spPr>
          <a:xfrm>
            <a:off x="6702646" y="4429133"/>
            <a:ext cx="418364" cy="1589314"/>
          </a:xfrm>
          <a:custGeom>
            <a:avLst/>
            <a:gdLst>
              <a:gd name="connsiteX0" fmla="*/ 8238 w 418364"/>
              <a:gd name="connsiteY0" fmla="*/ 1585784 h 1589314"/>
              <a:gd name="connsiteX1" fmla="*/ 4707 w 418364"/>
              <a:gd name="connsiteY1" fmla="*/ 1218612 h 1589314"/>
              <a:gd name="connsiteX2" fmla="*/ 4707 w 418364"/>
              <a:gd name="connsiteY2" fmla="*/ 1063269 h 1589314"/>
              <a:gd name="connsiteX3" fmla="*/ 32951 w 418364"/>
              <a:gd name="connsiteY3" fmla="*/ 660792 h 1589314"/>
              <a:gd name="connsiteX4" fmla="*/ 57665 w 418364"/>
              <a:gd name="connsiteY4" fmla="*/ 325395 h 1589314"/>
              <a:gd name="connsiteX5" fmla="*/ 68256 w 418364"/>
              <a:gd name="connsiteY5" fmla="*/ 99442 h 1589314"/>
              <a:gd name="connsiteX6" fmla="*/ 110622 w 418364"/>
              <a:gd name="connsiteY6" fmla="*/ 588 h 1589314"/>
              <a:gd name="connsiteX7" fmla="*/ 156519 w 418364"/>
              <a:gd name="connsiteY7" fmla="*/ 102973 h 1589314"/>
              <a:gd name="connsiteX8" fmla="*/ 195354 w 418364"/>
              <a:gd name="connsiteY8" fmla="*/ 547816 h 1589314"/>
              <a:gd name="connsiteX9" fmla="*/ 237720 w 418364"/>
              <a:gd name="connsiteY9" fmla="*/ 1003251 h 1589314"/>
              <a:gd name="connsiteX10" fmla="*/ 283617 w 418364"/>
              <a:gd name="connsiteY10" fmla="*/ 1218612 h 1589314"/>
              <a:gd name="connsiteX11" fmla="*/ 364818 w 418364"/>
              <a:gd name="connsiteY11" fmla="*/ 1388076 h 1589314"/>
              <a:gd name="connsiteX12" fmla="*/ 410715 w 418364"/>
              <a:gd name="connsiteY12" fmla="*/ 1426911 h 1589314"/>
              <a:gd name="connsiteX13" fmla="*/ 410715 w 418364"/>
              <a:gd name="connsiteY13" fmla="*/ 1455155 h 1589314"/>
              <a:gd name="connsiteX14" fmla="*/ 410715 w 418364"/>
              <a:gd name="connsiteY14" fmla="*/ 1589314 h 1589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8364" h="1589314">
                <a:moveTo>
                  <a:pt x="8238" y="1585784"/>
                </a:moveTo>
                <a:cubicBezTo>
                  <a:pt x="6766" y="1445741"/>
                  <a:pt x="5295" y="1305698"/>
                  <a:pt x="4707" y="1218612"/>
                </a:cubicBezTo>
                <a:cubicBezTo>
                  <a:pt x="4119" y="1131526"/>
                  <a:pt x="0" y="1156239"/>
                  <a:pt x="4707" y="1063269"/>
                </a:cubicBezTo>
                <a:cubicBezTo>
                  <a:pt x="9414" y="970299"/>
                  <a:pt x="24125" y="783771"/>
                  <a:pt x="32951" y="660792"/>
                </a:cubicBezTo>
                <a:cubicBezTo>
                  <a:pt x="41777" y="537813"/>
                  <a:pt x="51781" y="418953"/>
                  <a:pt x="57665" y="325395"/>
                </a:cubicBezTo>
                <a:cubicBezTo>
                  <a:pt x="63549" y="231837"/>
                  <a:pt x="59430" y="153576"/>
                  <a:pt x="68256" y="99442"/>
                </a:cubicBezTo>
                <a:cubicBezTo>
                  <a:pt x="77082" y="45308"/>
                  <a:pt x="95912" y="0"/>
                  <a:pt x="110622" y="588"/>
                </a:cubicBezTo>
                <a:cubicBezTo>
                  <a:pt x="125332" y="1176"/>
                  <a:pt x="142397" y="11768"/>
                  <a:pt x="156519" y="102973"/>
                </a:cubicBezTo>
                <a:cubicBezTo>
                  <a:pt x="170641" y="194178"/>
                  <a:pt x="181821" y="397770"/>
                  <a:pt x="195354" y="547816"/>
                </a:cubicBezTo>
                <a:cubicBezTo>
                  <a:pt x="208887" y="697862"/>
                  <a:pt x="223010" y="891452"/>
                  <a:pt x="237720" y="1003251"/>
                </a:cubicBezTo>
                <a:cubicBezTo>
                  <a:pt x="252430" y="1115050"/>
                  <a:pt x="262434" y="1154475"/>
                  <a:pt x="283617" y="1218612"/>
                </a:cubicBezTo>
                <a:cubicBezTo>
                  <a:pt x="304800" y="1282749"/>
                  <a:pt x="343635" y="1353360"/>
                  <a:pt x="364818" y="1388076"/>
                </a:cubicBezTo>
                <a:cubicBezTo>
                  <a:pt x="386001" y="1422792"/>
                  <a:pt x="403066" y="1415731"/>
                  <a:pt x="410715" y="1426911"/>
                </a:cubicBezTo>
                <a:cubicBezTo>
                  <a:pt x="418364" y="1438091"/>
                  <a:pt x="410715" y="1455155"/>
                  <a:pt x="410715" y="1455155"/>
                </a:cubicBezTo>
                <a:lnTo>
                  <a:pt x="410715" y="1589314"/>
                </a:lnTo>
              </a:path>
            </a:pathLst>
          </a:custGeom>
          <a:solidFill>
            <a:schemeClr val="accent4">
              <a:lumMod val="75000"/>
              <a:alpha val="8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ZoneTexte 58"/>
          <p:cNvSpPr txBox="1"/>
          <p:nvPr/>
        </p:nvSpPr>
        <p:spPr>
          <a:xfrm>
            <a:off x="1214414" y="6357958"/>
            <a:ext cx="2129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i="1" dirty="0" smtClean="0"/>
              <a:t>HETEROZYGOUS A/S</a:t>
            </a:r>
            <a:endParaRPr lang="fr-FR" b="1" i="1" dirty="0"/>
          </a:p>
        </p:txBody>
      </p:sp>
      <p:sp>
        <p:nvSpPr>
          <p:cNvPr id="45" name="ZoneTexte 44"/>
          <p:cNvSpPr txBox="1"/>
          <p:nvPr/>
        </p:nvSpPr>
        <p:spPr>
          <a:xfrm>
            <a:off x="3851920" y="1311151"/>
            <a:ext cx="3786182" cy="461665"/>
          </a:xfrm>
          <a:prstGeom prst="rect">
            <a:avLst/>
          </a:prstGeom>
          <a:noFill/>
        </p:spPr>
        <p:txBody>
          <a:bodyPr wrap="square" spcCol="0" rtlCol="0">
            <a:spAutoFit/>
          </a:bodyPr>
          <a:lstStyle/>
          <a:p>
            <a:r>
              <a:rPr lang="fr-F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HbA1c area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5" name="Picture 2" descr="http://www.clinchem.org/content/vol47/issue2/images/large/cy0213093001.jpeg"/>
          <p:cNvPicPr>
            <a:picLocks noChangeAspect="1" noChangeArrowheads="1"/>
          </p:cNvPicPr>
          <p:nvPr/>
        </p:nvPicPr>
        <p:blipFill>
          <a:blip r:embed="rId4" cstate="print"/>
          <a:srcRect t="20476"/>
          <a:stretch>
            <a:fillRect/>
          </a:stretch>
        </p:blipFill>
        <p:spPr bwMode="auto">
          <a:xfrm>
            <a:off x="5080740" y="0"/>
            <a:ext cx="4099772" cy="6906400"/>
          </a:xfrm>
          <a:prstGeom prst="rect">
            <a:avLst/>
          </a:prstGeom>
          <a:noFill/>
        </p:spPr>
      </p:pic>
      <p:sp>
        <p:nvSpPr>
          <p:cNvPr id="63" name="Multiplier 62"/>
          <p:cNvSpPr/>
          <p:nvPr/>
        </p:nvSpPr>
        <p:spPr>
          <a:xfrm>
            <a:off x="5165734" y="-285776"/>
            <a:ext cx="2214578" cy="2285992"/>
          </a:xfrm>
          <a:prstGeom prst="mathMultiply">
            <a:avLst>
              <a:gd name="adj1" fmla="val 1213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Multiplier 57"/>
          <p:cNvSpPr/>
          <p:nvPr/>
        </p:nvSpPr>
        <p:spPr>
          <a:xfrm>
            <a:off x="5165734" y="1500198"/>
            <a:ext cx="2214578" cy="2285992"/>
          </a:xfrm>
          <a:prstGeom prst="mathMultiply">
            <a:avLst>
              <a:gd name="adj1" fmla="val 1213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Multiplier 59"/>
          <p:cNvSpPr/>
          <p:nvPr/>
        </p:nvSpPr>
        <p:spPr>
          <a:xfrm>
            <a:off x="5165734" y="3214710"/>
            <a:ext cx="2214578" cy="2285992"/>
          </a:xfrm>
          <a:prstGeom prst="mathMultiply">
            <a:avLst>
              <a:gd name="adj1" fmla="val 1213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Multiplier 60"/>
          <p:cNvSpPr/>
          <p:nvPr/>
        </p:nvSpPr>
        <p:spPr>
          <a:xfrm>
            <a:off x="5165734" y="4869160"/>
            <a:ext cx="2214578" cy="2285992"/>
          </a:xfrm>
          <a:prstGeom prst="mathMultiply">
            <a:avLst>
              <a:gd name="adj1" fmla="val 1213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2" name="Picture 2" descr="http://www.clinchem.org/content/vol47/issue2/images/large/cy0213093001.jpeg"/>
          <p:cNvPicPr>
            <a:picLocks noChangeAspect="1" noChangeArrowheads="1"/>
          </p:cNvPicPr>
          <p:nvPr/>
        </p:nvPicPr>
        <p:blipFill>
          <a:blip r:embed="rId4" cstate="print"/>
          <a:srcRect t="20476" b="59892"/>
          <a:stretch>
            <a:fillRect/>
          </a:stretch>
        </p:blipFill>
        <p:spPr bwMode="auto">
          <a:xfrm>
            <a:off x="5080740" y="-4156"/>
            <a:ext cx="4099772" cy="1704964"/>
          </a:xfrm>
          <a:prstGeom prst="rect">
            <a:avLst/>
          </a:prstGeom>
          <a:noFill/>
        </p:spPr>
      </p:pic>
      <p:grpSp>
        <p:nvGrpSpPr>
          <p:cNvPr id="2" name="Groupe 66"/>
          <p:cNvGrpSpPr/>
          <p:nvPr/>
        </p:nvGrpSpPr>
        <p:grpSpPr>
          <a:xfrm>
            <a:off x="35496" y="44624"/>
            <a:ext cx="1008000" cy="1008000"/>
            <a:chOff x="611560" y="4077072"/>
            <a:chExt cx="936000" cy="936000"/>
          </a:xfrm>
        </p:grpSpPr>
        <p:sp>
          <p:nvSpPr>
            <p:cNvPr id="68" name="Rectangle à coins arrondis 67"/>
            <p:cNvSpPr/>
            <p:nvPr/>
          </p:nvSpPr>
          <p:spPr>
            <a:xfrm>
              <a:off x="611560" y="4077072"/>
              <a:ext cx="936000" cy="93600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5100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28575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9" name="Forme libre 68"/>
            <p:cNvSpPr/>
            <p:nvPr/>
          </p:nvSpPr>
          <p:spPr>
            <a:xfrm>
              <a:off x="630000" y="4104000"/>
              <a:ext cx="900000" cy="424564"/>
            </a:xfrm>
            <a:custGeom>
              <a:avLst/>
              <a:gdLst>
                <a:gd name="connsiteX0" fmla="*/ 17197 w 2093869"/>
                <a:gd name="connsiteY0" fmla="*/ 394936 h 1027662"/>
                <a:gd name="connsiteX1" fmla="*/ 17197 w 2093869"/>
                <a:gd name="connsiteY1" fmla="*/ 327334 h 1027662"/>
                <a:gd name="connsiteX2" fmla="*/ 27871 w 2093869"/>
                <a:gd name="connsiteY2" fmla="*/ 252617 h 1027662"/>
                <a:gd name="connsiteX3" fmla="*/ 59893 w 2093869"/>
                <a:gd name="connsiteY3" fmla="*/ 174341 h 1027662"/>
                <a:gd name="connsiteX4" fmla="*/ 102588 w 2093869"/>
                <a:gd name="connsiteY4" fmla="*/ 113855 h 1027662"/>
                <a:gd name="connsiteX5" fmla="*/ 148842 w 2093869"/>
                <a:gd name="connsiteY5" fmla="*/ 74718 h 1027662"/>
                <a:gd name="connsiteX6" fmla="*/ 205770 w 2093869"/>
                <a:gd name="connsiteY6" fmla="*/ 39138 h 1027662"/>
                <a:gd name="connsiteX7" fmla="*/ 276929 w 2093869"/>
                <a:gd name="connsiteY7" fmla="*/ 10674 h 1027662"/>
                <a:gd name="connsiteX8" fmla="*/ 365879 w 2093869"/>
                <a:gd name="connsiteY8" fmla="*/ 3558 h 1027662"/>
                <a:gd name="connsiteX9" fmla="*/ 543777 w 2093869"/>
                <a:gd name="connsiteY9" fmla="*/ 0 h 1027662"/>
                <a:gd name="connsiteX10" fmla="*/ 984967 w 2093869"/>
                <a:gd name="connsiteY10" fmla="*/ 0 h 1027662"/>
                <a:gd name="connsiteX11" fmla="*/ 1411924 w 2093869"/>
                <a:gd name="connsiteY11" fmla="*/ 3558 h 1027662"/>
                <a:gd name="connsiteX12" fmla="*/ 1728584 w 2093869"/>
                <a:gd name="connsiteY12" fmla="*/ 3558 h 1027662"/>
                <a:gd name="connsiteX13" fmla="*/ 1824649 w 2093869"/>
                <a:gd name="connsiteY13" fmla="*/ 14232 h 1027662"/>
                <a:gd name="connsiteX14" fmla="*/ 1906483 w 2093869"/>
                <a:gd name="connsiteY14" fmla="*/ 42696 h 1027662"/>
                <a:gd name="connsiteX15" fmla="*/ 1977642 w 2093869"/>
                <a:gd name="connsiteY15" fmla="*/ 96066 h 1027662"/>
                <a:gd name="connsiteX16" fmla="*/ 2027454 w 2093869"/>
                <a:gd name="connsiteY16" fmla="*/ 160109 h 1027662"/>
                <a:gd name="connsiteX17" fmla="*/ 2059476 w 2093869"/>
                <a:gd name="connsiteY17" fmla="*/ 220595 h 1027662"/>
                <a:gd name="connsiteX18" fmla="*/ 2084381 w 2093869"/>
                <a:gd name="connsiteY18" fmla="*/ 320218 h 1027662"/>
                <a:gd name="connsiteX19" fmla="*/ 2087939 w 2093869"/>
                <a:gd name="connsiteY19" fmla="*/ 441189 h 1027662"/>
                <a:gd name="connsiteX20" fmla="*/ 2048802 w 2093869"/>
                <a:gd name="connsiteY20" fmla="*/ 519465 h 1027662"/>
                <a:gd name="connsiteX21" fmla="*/ 1885135 w 2093869"/>
                <a:gd name="connsiteY21" fmla="*/ 665342 h 1027662"/>
                <a:gd name="connsiteX22" fmla="*/ 1451062 w 2093869"/>
                <a:gd name="connsiteY22" fmla="*/ 953538 h 1027662"/>
                <a:gd name="connsiteX23" fmla="*/ 1116612 w 2093869"/>
                <a:gd name="connsiteY23" fmla="*/ 1024697 h 1027662"/>
                <a:gd name="connsiteX24" fmla="*/ 636285 w 2093869"/>
                <a:gd name="connsiteY24" fmla="*/ 935748 h 1027662"/>
                <a:gd name="connsiteX25" fmla="*/ 269813 w 2093869"/>
                <a:gd name="connsiteY25" fmla="*/ 747175 h 1027662"/>
                <a:gd name="connsiteX26" fmla="*/ 42103 w 2093869"/>
                <a:gd name="connsiteY26" fmla="*/ 572834 h 1027662"/>
                <a:gd name="connsiteX27" fmla="*/ 17197 w 2093869"/>
                <a:gd name="connsiteY27" fmla="*/ 394936 h 1027662"/>
                <a:gd name="connsiteX0" fmla="*/ 17197 w 2093869"/>
                <a:gd name="connsiteY0" fmla="*/ 394936 h 997417"/>
                <a:gd name="connsiteX1" fmla="*/ 17197 w 2093869"/>
                <a:gd name="connsiteY1" fmla="*/ 327334 h 997417"/>
                <a:gd name="connsiteX2" fmla="*/ 27871 w 2093869"/>
                <a:gd name="connsiteY2" fmla="*/ 252617 h 997417"/>
                <a:gd name="connsiteX3" fmla="*/ 59893 w 2093869"/>
                <a:gd name="connsiteY3" fmla="*/ 174341 h 997417"/>
                <a:gd name="connsiteX4" fmla="*/ 102588 w 2093869"/>
                <a:gd name="connsiteY4" fmla="*/ 113855 h 997417"/>
                <a:gd name="connsiteX5" fmla="*/ 148842 w 2093869"/>
                <a:gd name="connsiteY5" fmla="*/ 74718 h 997417"/>
                <a:gd name="connsiteX6" fmla="*/ 205770 w 2093869"/>
                <a:gd name="connsiteY6" fmla="*/ 39138 h 997417"/>
                <a:gd name="connsiteX7" fmla="*/ 276929 w 2093869"/>
                <a:gd name="connsiteY7" fmla="*/ 10674 h 997417"/>
                <a:gd name="connsiteX8" fmla="*/ 365879 w 2093869"/>
                <a:gd name="connsiteY8" fmla="*/ 3558 h 997417"/>
                <a:gd name="connsiteX9" fmla="*/ 543777 w 2093869"/>
                <a:gd name="connsiteY9" fmla="*/ 0 h 997417"/>
                <a:gd name="connsiteX10" fmla="*/ 984967 w 2093869"/>
                <a:gd name="connsiteY10" fmla="*/ 0 h 997417"/>
                <a:gd name="connsiteX11" fmla="*/ 1411924 w 2093869"/>
                <a:gd name="connsiteY11" fmla="*/ 3558 h 997417"/>
                <a:gd name="connsiteX12" fmla="*/ 1728584 w 2093869"/>
                <a:gd name="connsiteY12" fmla="*/ 3558 h 997417"/>
                <a:gd name="connsiteX13" fmla="*/ 1824649 w 2093869"/>
                <a:gd name="connsiteY13" fmla="*/ 14232 h 997417"/>
                <a:gd name="connsiteX14" fmla="*/ 1906483 w 2093869"/>
                <a:gd name="connsiteY14" fmla="*/ 42696 h 997417"/>
                <a:gd name="connsiteX15" fmla="*/ 1977642 w 2093869"/>
                <a:gd name="connsiteY15" fmla="*/ 96066 h 997417"/>
                <a:gd name="connsiteX16" fmla="*/ 2027454 w 2093869"/>
                <a:gd name="connsiteY16" fmla="*/ 160109 h 997417"/>
                <a:gd name="connsiteX17" fmla="*/ 2059476 w 2093869"/>
                <a:gd name="connsiteY17" fmla="*/ 220595 h 997417"/>
                <a:gd name="connsiteX18" fmla="*/ 2084381 w 2093869"/>
                <a:gd name="connsiteY18" fmla="*/ 320218 h 997417"/>
                <a:gd name="connsiteX19" fmla="*/ 2087939 w 2093869"/>
                <a:gd name="connsiteY19" fmla="*/ 441189 h 997417"/>
                <a:gd name="connsiteX20" fmla="*/ 2048802 w 2093869"/>
                <a:gd name="connsiteY20" fmla="*/ 519465 h 997417"/>
                <a:gd name="connsiteX21" fmla="*/ 1885135 w 2093869"/>
                <a:gd name="connsiteY21" fmla="*/ 665342 h 997417"/>
                <a:gd name="connsiteX22" fmla="*/ 1451062 w 2093869"/>
                <a:gd name="connsiteY22" fmla="*/ 953538 h 997417"/>
                <a:gd name="connsiteX23" fmla="*/ 1086231 w 2093869"/>
                <a:gd name="connsiteY23" fmla="*/ 928619 h 997417"/>
                <a:gd name="connsiteX24" fmla="*/ 636285 w 2093869"/>
                <a:gd name="connsiteY24" fmla="*/ 935748 h 997417"/>
                <a:gd name="connsiteX25" fmla="*/ 269813 w 2093869"/>
                <a:gd name="connsiteY25" fmla="*/ 747175 h 997417"/>
                <a:gd name="connsiteX26" fmla="*/ 42103 w 2093869"/>
                <a:gd name="connsiteY26" fmla="*/ 572834 h 997417"/>
                <a:gd name="connsiteX27" fmla="*/ 17197 w 2093869"/>
                <a:gd name="connsiteY27" fmla="*/ 394936 h 997417"/>
                <a:gd name="connsiteX0" fmla="*/ 17197 w 2093869"/>
                <a:gd name="connsiteY0" fmla="*/ 394936 h 965989"/>
                <a:gd name="connsiteX1" fmla="*/ 17197 w 2093869"/>
                <a:gd name="connsiteY1" fmla="*/ 327334 h 965989"/>
                <a:gd name="connsiteX2" fmla="*/ 27871 w 2093869"/>
                <a:gd name="connsiteY2" fmla="*/ 252617 h 965989"/>
                <a:gd name="connsiteX3" fmla="*/ 59893 w 2093869"/>
                <a:gd name="connsiteY3" fmla="*/ 174341 h 965989"/>
                <a:gd name="connsiteX4" fmla="*/ 102588 w 2093869"/>
                <a:gd name="connsiteY4" fmla="*/ 113855 h 965989"/>
                <a:gd name="connsiteX5" fmla="*/ 148842 w 2093869"/>
                <a:gd name="connsiteY5" fmla="*/ 74718 h 965989"/>
                <a:gd name="connsiteX6" fmla="*/ 205770 w 2093869"/>
                <a:gd name="connsiteY6" fmla="*/ 39138 h 965989"/>
                <a:gd name="connsiteX7" fmla="*/ 276929 w 2093869"/>
                <a:gd name="connsiteY7" fmla="*/ 10674 h 965989"/>
                <a:gd name="connsiteX8" fmla="*/ 365879 w 2093869"/>
                <a:gd name="connsiteY8" fmla="*/ 3558 h 965989"/>
                <a:gd name="connsiteX9" fmla="*/ 543777 w 2093869"/>
                <a:gd name="connsiteY9" fmla="*/ 0 h 965989"/>
                <a:gd name="connsiteX10" fmla="*/ 984967 w 2093869"/>
                <a:gd name="connsiteY10" fmla="*/ 0 h 965989"/>
                <a:gd name="connsiteX11" fmla="*/ 1411924 w 2093869"/>
                <a:gd name="connsiteY11" fmla="*/ 3558 h 965989"/>
                <a:gd name="connsiteX12" fmla="*/ 1728584 w 2093869"/>
                <a:gd name="connsiteY12" fmla="*/ 3558 h 965989"/>
                <a:gd name="connsiteX13" fmla="*/ 1824649 w 2093869"/>
                <a:gd name="connsiteY13" fmla="*/ 14232 h 965989"/>
                <a:gd name="connsiteX14" fmla="*/ 1906483 w 2093869"/>
                <a:gd name="connsiteY14" fmla="*/ 42696 h 965989"/>
                <a:gd name="connsiteX15" fmla="*/ 1977642 w 2093869"/>
                <a:gd name="connsiteY15" fmla="*/ 96066 h 965989"/>
                <a:gd name="connsiteX16" fmla="*/ 2027454 w 2093869"/>
                <a:gd name="connsiteY16" fmla="*/ 160109 h 965989"/>
                <a:gd name="connsiteX17" fmla="*/ 2059476 w 2093869"/>
                <a:gd name="connsiteY17" fmla="*/ 220595 h 965989"/>
                <a:gd name="connsiteX18" fmla="*/ 2084381 w 2093869"/>
                <a:gd name="connsiteY18" fmla="*/ 320218 h 965989"/>
                <a:gd name="connsiteX19" fmla="*/ 2087939 w 2093869"/>
                <a:gd name="connsiteY19" fmla="*/ 441189 h 965989"/>
                <a:gd name="connsiteX20" fmla="*/ 2048802 w 2093869"/>
                <a:gd name="connsiteY20" fmla="*/ 519465 h 965989"/>
                <a:gd name="connsiteX21" fmla="*/ 1885135 w 2093869"/>
                <a:gd name="connsiteY21" fmla="*/ 665342 h 965989"/>
                <a:gd name="connsiteX22" fmla="*/ 1590287 w 2093869"/>
                <a:gd name="connsiteY22" fmla="*/ 856612 h 965989"/>
                <a:gd name="connsiteX23" fmla="*/ 1086231 w 2093869"/>
                <a:gd name="connsiteY23" fmla="*/ 928619 h 965989"/>
                <a:gd name="connsiteX24" fmla="*/ 636285 w 2093869"/>
                <a:gd name="connsiteY24" fmla="*/ 935748 h 965989"/>
                <a:gd name="connsiteX25" fmla="*/ 269813 w 2093869"/>
                <a:gd name="connsiteY25" fmla="*/ 747175 h 965989"/>
                <a:gd name="connsiteX26" fmla="*/ 42103 w 2093869"/>
                <a:gd name="connsiteY26" fmla="*/ 572834 h 965989"/>
                <a:gd name="connsiteX27" fmla="*/ 17197 w 2093869"/>
                <a:gd name="connsiteY27" fmla="*/ 394936 h 965989"/>
                <a:gd name="connsiteX0" fmla="*/ 17197 w 2093869"/>
                <a:gd name="connsiteY0" fmla="*/ 394936 h 928619"/>
                <a:gd name="connsiteX1" fmla="*/ 17197 w 2093869"/>
                <a:gd name="connsiteY1" fmla="*/ 327334 h 928619"/>
                <a:gd name="connsiteX2" fmla="*/ 27871 w 2093869"/>
                <a:gd name="connsiteY2" fmla="*/ 252617 h 928619"/>
                <a:gd name="connsiteX3" fmla="*/ 59893 w 2093869"/>
                <a:gd name="connsiteY3" fmla="*/ 174341 h 928619"/>
                <a:gd name="connsiteX4" fmla="*/ 102588 w 2093869"/>
                <a:gd name="connsiteY4" fmla="*/ 113855 h 928619"/>
                <a:gd name="connsiteX5" fmla="*/ 148842 w 2093869"/>
                <a:gd name="connsiteY5" fmla="*/ 74718 h 928619"/>
                <a:gd name="connsiteX6" fmla="*/ 205770 w 2093869"/>
                <a:gd name="connsiteY6" fmla="*/ 39138 h 928619"/>
                <a:gd name="connsiteX7" fmla="*/ 276929 w 2093869"/>
                <a:gd name="connsiteY7" fmla="*/ 10674 h 928619"/>
                <a:gd name="connsiteX8" fmla="*/ 365879 w 2093869"/>
                <a:gd name="connsiteY8" fmla="*/ 3558 h 928619"/>
                <a:gd name="connsiteX9" fmla="*/ 543777 w 2093869"/>
                <a:gd name="connsiteY9" fmla="*/ 0 h 928619"/>
                <a:gd name="connsiteX10" fmla="*/ 984967 w 2093869"/>
                <a:gd name="connsiteY10" fmla="*/ 0 h 928619"/>
                <a:gd name="connsiteX11" fmla="*/ 1411924 w 2093869"/>
                <a:gd name="connsiteY11" fmla="*/ 3558 h 928619"/>
                <a:gd name="connsiteX12" fmla="*/ 1728584 w 2093869"/>
                <a:gd name="connsiteY12" fmla="*/ 3558 h 928619"/>
                <a:gd name="connsiteX13" fmla="*/ 1824649 w 2093869"/>
                <a:gd name="connsiteY13" fmla="*/ 14232 h 928619"/>
                <a:gd name="connsiteX14" fmla="*/ 1906483 w 2093869"/>
                <a:gd name="connsiteY14" fmla="*/ 42696 h 928619"/>
                <a:gd name="connsiteX15" fmla="*/ 1977642 w 2093869"/>
                <a:gd name="connsiteY15" fmla="*/ 96066 h 928619"/>
                <a:gd name="connsiteX16" fmla="*/ 2027454 w 2093869"/>
                <a:gd name="connsiteY16" fmla="*/ 160109 h 928619"/>
                <a:gd name="connsiteX17" fmla="*/ 2059476 w 2093869"/>
                <a:gd name="connsiteY17" fmla="*/ 220595 h 928619"/>
                <a:gd name="connsiteX18" fmla="*/ 2084381 w 2093869"/>
                <a:gd name="connsiteY18" fmla="*/ 320218 h 928619"/>
                <a:gd name="connsiteX19" fmla="*/ 2087939 w 2093869"/>
                <a:gd name="connsiteY19" fmla="*/ 441189 h 928619"/>
                <a:gd name="connsiteX20" fmla="*/ 2048802 w 2093869"/>
                <a:gd name="connsiteY20" fmla="*/ 519465 h 928619"/>
                <a:gd name="connsiteX21" fmla="*/ 1885135 w 2093869"/>
                <a:gd name="connsiteY21" fmla="*/ 665342 h 928619"/>
                <a:gd name="connsiteX22" fmla="*/ 1590287 w 2093869"/>
                <a:gd name="connsiteY22" fmla="*/ 856612 h 928619"/>
                <a:gd name="connsiteX23" fmla="*/ 1086231 w 2093869"/>
                <a:gd name="connsiteY23" fmla="*/ 928619 h 928619"/>
                <a:gd name="connsiteX24" fmla="*/ 654183 w 2093869"/>
                <a:gd name="connsiteY24" fmla="*/ 856612 h 928619"/>
                <a:gd name="connsiteX25" fmla="*/ 269813 w 2093869"/>
                <a:gd name="connsiteY25" fmla="*/ 747175 h 928619"/>
                <a:gd name="connsiteX26" fmla="*/ 42103 w 2093869"/>
                <a:gd name="connsiteY26" fmla="*/ 572834 h 928619"/>
                <a:gd name="connsiteX27" fmla="*/ 17197 w 2093869"/>
                <a:gd name="connsiteY27" fmla="*/ 394936 h 928619"/>
                <a:gd name="connsiteX0" fmla="*/ 21252 w 2097924"/>
                <a:gd name="connsiteY0" fmla="*/ 394936 h 928619"/>
                <a:gd name="connsiteX1" fmla="*/ 21252 w 2097924"/>
                <a:gd name="connsiteY1" fmla="*/ 327334 h 928619"/>
                <a:gd name="connsiteX2" fmla="*/ 31926 w 2097924"/>
                <a:gd name="connsiteY2" fmla="*/ 252617 h 928619"/>
                <a:gd name="connsiteX3" fmla="*/ 63948 w 2097924"/>
                <a:gd name="connsiteY3" fmla="*/ 174341 h 928619"/>
                <a:gd name="connsiteX4" fmla="*/ 106643 w 2097924"/>
                <a:gd name="connsiteY4" fmla="*/ 113855 h 928619"/>
                <a:gd name="connsiteX5" fmla="*/ 152897 w 2097924"/>
                <a:gd name="connsiteY5" fmla="*/ 74718 h 928619"/>
                <a:gd name="connsiteX6" fmla="*/ 209825 w 2097924"/>
                <a:gd name="connsiteY6" fmla="*/ 39138 h 928619"/>
                <a:gd name="connsiteX7" fmla="*/ 280984 w 2097924"/>
                <a:gd name="connsiteY7" fmla="*/ 10674 h 928619"/>
                <a:gd name="connsiteX8" fmla="*/ 369934 w 2097924"/>
                <a:gd name="connsiteY8" fmla="*/ 3558 h 928619"/>
                <a:gd name="connsiteX9" fmla="*/ 547832 w 2097924"/>
                <a:gd name="connsiteY9" fmla="*/ 0 h 928619"/>
                <a:gd name="connsiteX10" fmla="*/ 989022 w 2097924"/>
                <a:gd name="connsiteY10" fmla="*/ 0 h 928619"/>
                <a:gd name="connsiteX11" fmla="*/ 1415979 w 2097924"/>
                <a:gd name="connsiteY11" fmla="*/ 3558 h 928619"/>
                <a:gd name="connsiteX12" fmla="*/ 1732639 w 2097924"/>
                <a:gd name="connsiteY12" fmla="*/ 3558 h 928619"/>
                <a:gd name="connsiteX13" fmla="*/ 1828704 w 2097924"/>
                <a:gd name="connsiteY13" fmla="*/ 14232 h 928619"/>
                <a:gd name="connsiteX14" fmla="*/ 1910538 w 2097924"/>
                <a:gd name="connsiteY14" fmla="*/ 42696 h 928619"/>
                <a:gd name="connsiteX15" fmla="*/ 1981697 w 2097924"/>
                <a:gd name="connsiteY15" fmla="*/ 96066 h 928619"/>
                <a:gd name="connsiteX16" fmla="*/ 2031509 w 2097924"/>
                <a:gd name="connsiteY16" fmla="*/ 160109 h 928619"/>
                <a:gd name="connsiteX17" fmla="*/ 2063531 w 2097924"/>
                <a:gd name="connsiteY17" fmla="*/ 220595 h 928619"/>
                <a:gd name="connsiteX18" fmla="*/ 2088436 w 2097924"/>
                <a:gd name="connsiteY18" fmla="*/ 320218 h 928619"/>
                <a:gd name="connsiteX19" fmla="*/ 2091994 w 2097924"/>
                <a:gd name="connsiteY19" fmla="*/ 441189 h 928619"/>
                <a:gd name="connsiteX20" fmla="*/ 2052857 w 2097924"/>
                <a:gd name="connsiteY20" fmla="*/ 519465 h 928619"/>
                <a:gd name="connsiteX21" fmla="*/ 1889190 w 2097924"/>
                <a:gd name="connsiteY21" fmla="*/ 665342 h 928619"/>
                <a:gd name="connsiteX22" fmla="*/ 1594342 w 2097924"/>
                <a:gd name="connsiteY22" fmla="*/ 856612 h 928619"/>
                <a:gd name="connsiteX23" fmla="*/ 1090286 w 2097924"/>
                <a:gd name="connsiteY23" fmla="*/ 928619 h 928619"/>
                <a:gd name="connsiteX24" fmla="*/ 658238 w 2097924"/>
                <a:gd name="connsiteY24" fmla="*/ 856612 h 928619"/>
                <a:gd name="connsiteX25" fmla="*/ 298198 w 2097924"/>
                <a:gd name="connsiteY25" fmla="*/ 712596 h 928619"/>
                <a:gd name="connsiteX26" fmla="*/ 46158 w 2097924"/>
                <a:gd name="connsiteY26" fmla="*/ 572834 h 928619"/>
                <a:gd name="connsiteX27" fmla="*/ 21252 w 2097924"/>
                <a:gd name="connsiteY27" fmla="*/ 394936 h 928619"/>
                <a:gd name="connsiteX0" fmla="*/ 21252 w 2097924"/>
                <a:gd name="connsiteY0" fmla="*/ 394936 h 928619"/>
                <a:gd name="connsiteX1" fmla="*/ 21252 w 2097924"/>
                <a:gd name="connsiteY1" fmla="*/ 327334 h 928619"/>
                <a:gd name="connsiteX2" fmla="*/ 31926 w 2097924"/>
                <a:gd name="connsiteY2" fmla="*/ 252617 h 928619"/>
                <a:gd name="connsiteX3" fmla="*/ 63948 w 2097924"/>
                <a:gd name="connsiteY3" fmla="*/ 174341 h 928619"/>
                <a:gd name="connsiteX4" fmla="*/ 106643 w 2097924"/>
                <a:gd name="connsiteY4" fmla="*/ 113855 h 928619"/>
                <a:gd name="connsiteX5" fmla="*/ 152897 w 2097924"/>
                <a:gd name="connsiteY5" fmla="*/ 74718 h 928619"/>
                <a:gd name="connsiteX6" fmla="*/ 209825 w 2097924"/>
                <a:gd name="connsiteY6" fmla="*/ 39138 h 928619"/>
                <a:gd name="connsiteX7" fmla="*/ 280984 w 2097924"/>
                <a:gd name="connsiteY7" fmla="*/ 10674 h 928619"/>
                <a:gd name="connsiteX8" fmla="*/ 369934 w 2097924"/>
                <a:gd name="connsiteY8" fmla="*/ 3558 h 928619"/>
                <a:gd name="connsiteX9" fmla="*/ 547832 w 2097924"/>
                <a:gd name="connsiteY9" fmla="*/ 0 h 928619"/>
                <a:gd name="connsiteX10" fmla="*/ 989022 w 2097924"/>
                <a:gd name="connsiteY10" fmla="*/ 0 h 928619"/>
                <a:gd name="connsiteX11" fmla="*/ 1415979 w 2097924"/>
                <a:gd name="connsiteY11" fmla="*/ 3558 h 928619"/>
                <a:gd name="connsiteX12" fmla="*/ 1732639 w 2097924"/>
                <a:gd name="connsiteY12" fmla="*/ 3558 h 928619"/>
                <a:gd name="connsiteX13" fmla="*/ 1828704 w 2097924"/>
                <a:gd name="connsiteY13" fmla="*/ 14232 h 928619"/>
                <a:gd name="connsiteX14" fmla="*/ 1910538 w 2097924"/>
                <a:gd name="connsiteY14" fmla="*/ 42696 h 928619"/>
                <a:gd name="connsiteX15" fmla="*/ 1981697 w 2097924"/>
                <a:gd name="connsiteY15" fmla="*/ 96066 h 928619"/>
                <a:gd name="connsiteX16" fmla="*/ 2031509 w 2097924"/>
                <a:gd name="connsiteY16" fmla="*/ 160109 h 928619"/>
                <a:gd name="connsiteX17" fmla="*/ 2063531 w 2097924"/>
                <a:gd name="connsiteY17" fmla="*/ 220595 h 928619"/>
                <a:gd name="connsiteX18" fmla="*/ 2088436 w 2097924"/>
                <a:gd name="connsiteY18" fmla="*/ 320218 h 928619"/>
                <a:gd name="connsiteX19" fmla="*/ 2091994 w 2097924"/>
                <a:gd name="connsiteY19" fmla="*/ 441189 h 928619"/>
                <a:gd name="connsiteX20" fmla="*/ 2052857 w 2097924"/>
                <a:gd name="connsiteY20" fmla="*/ 519465 h 928619"/>
                <a:gd name="connsiteX21" fmla="*/ 1889190 w 2097924"/>
                <a:gd name="connsiteY21" fmla="*/ 665342 h 928619"/>
                <a:gd name="connsiteX22" fmla="*/ 1522334 w 2097924"/>
                <a:gd name="connsiteY22" fmla="*/ 856612 h 928619"/>
                <a:gd name="connsiteX23" fmla="*/ 1090286 w 2097924"/>
                <a:gd name="connsiteY23" fmla="*/ 928619 h 928619"/>
                <a:gd name="connsiteX24" fmla="*/ 658238 w 2097924"/>
                <a:gd name="connsiteY24" fmla="*/ 856612 h 928619"/>
                <a:gd name="connsiteX25" fmla="*/ 298198 w 2097924"/>
                <a:gd name="connsiteY25" fmla="*/ 712596 h 928619"/>
                <a:gd name="connsiteX26" fmla="*/ 46158 w 2097924"/>
                <a:gd name="connsiteY26" fmla="*/ 572834 h 928619"/>
                <a:gd name="connsiteX27" fmla="*/ 21252 w 2097924"/>
                <a:gd name="connsiteY27" fmla="*/ 394936 h 928619"/>
                <a:gd name="connsiteX0" fmla="*/ 21252 w 2099795"/>
                <a:gd name="connsiteY0" fmla="*/ 394936 h 928619"/>
                <a:gd name="connsiteX1" fmla="*/ 21252 w 2099795"/>
                <a:gd name="connsiteY1" fmla="*/ 327334 h 928619"/>
                <a:gd name="connsiteX2" fmla="*/ 31926 w 2099795"/>
                <a:gd name="connsiteY2" fmla="*/ 252617 h 928619"/>
                <a:gd name="connsiteX3" fmla="*/ 63948 w 2099795"/>
                <a:gd name="connsiteY3" fmla="*/ 174341 h 928619"/>
                <a:gd name="connsiteX4" fmla="*/ 106643 w 2099795"/>
                <a:gd name="connsiteY4" fmla="*/ 113855 h 928619"/>
                <a:gd name="connsiteX5" fmla="*/ 152897 w 2099795"/>
                <a:gd name="connsiteY5" fmla="*/ 74718 h 928619"/>
                <a:gd name="connsiteX6" fmla="*/ 209825 w 2099795"/>
                <a:gd name="connsiteY6" fmla="*/ 39138 h 928619"/>
                <a:gd name="connsiteX7" fmla="*/ 280984 w 2099795"/>
                <a:gd name="connsiteY7" fmla="*/ 10674 h 928619"/>
                <a:gd name="connsiteX8" fmla="*/ 369934 w 2099795"/>
                <a:gd name="connsiteY8" fmla="*/ 3558 h 928619"/>
                <a:gd name="connsiteX9" fmla="*/ 547832 w 2099795"/>
                <a:gd name="connsiteY9" fmla="*/ 0 h 928619"/>
                <a:gd name="connsiteX10" fmla="*/ 989022 w 2099795"/>
                <a:gd name="connsiteY10" fmla="*/ 0 h 928619"/>
                <a:gd name="connsiteX11" fmla="*/ 1415979 w 2099795"/>
                <a:gd name="connsiteY11" fmla="*/ 3558 h 928619"/>
                <a:gd name="connsiteX12" fmla="*/ 1732639 w 2099795"/>
                <a:gd name="connsiteY12" fmla="*/ 3558 h 928619"/>
                <a:gd name="connsiteX13" fmla="*/ 1828704 w 2099795"/>
                <a:gd name="connsiteY13" fmla="*/ 14232 h 928619"/>
                <a:gd name="connsiteX14" fmla="*/ 1910538 w 2099795"/>
                <a:gd name="connsiteY14" fmla="*/ 42696 h 928619"/>
                <a:gd name="connsiteX15" fmla="*/ 1981697 w 2099795"/>
                <a:gd name="connsiteY15" fmla="*/ 96066 h 928619"/>
                <a:gd name="connsiteX16" fmla="*/ 2031509 w 2099795"/>
                <a:gd name="connsiteY16" fmla="*/ 160109 h 928619"/>
                <a:gd name="connsiteX17" fmla="*/ 2063531 w 2099795"/>
                <a:gd name="connsiteY17" fmla="*/ 220595 h 928619"/>
                <a:gd name="connsiteX18" fmla="*/ 2088436 w 2099795"/>
                <a:gd name="connsiteY18" fmla="*/ 320218 h 928619"/>
                <a:gd name="connsiteX19" fmla="*/ 2091994 w 2099795"/>
                <a:gd name="connsiteY19" fmla="*/ 441189 h 928619"/>
                <a:gd name="connsiteX20" fmla="*/ 2052857 w 2099795"/>
                <a:gd name="connsiteY20" fmla="*/ 519465 h 928619"/>
                <a:gd name="connsiteX21" fmla="*/ 1810366 w 2099795"/>
                <a:gd name="connsiteY21" fmla="*/ 712596 h 928619"/>
                <a:gd name="connsiteX22" fmla="*/ 1522334 w 2099795"/>
                <a:gd name="connsiteY22" fmla="*/ 856612 h 928619"/>
                <a:gd name="connsiteX23" fmla="*/ 1090286 w 2099795"/>
                <a:gd name="connsiteY23" fmla="*/ 928619 h 928619"/>
                <a:gd name="connsiteX24" fmla="*/ 658238 w 2099795"/>
                <a:gd name="connsiteY24" fmla="*/ 856612 h 928619"/>
                <a:gd name="connsiteX25" fmla="*/ 298198 w 2099795"/>
                <a:gd name="connsiteY25" fmla="*/ 712596 h 928619"/>
                <a:gd name="connsiteX26" fmla="*/ 46158 w 2099795"/>
                <a:gd name="connsiteY26" fmla="*/ 572834 h 928619"/>
                <a:gd name="connsiteX27" fmla="*/ 21252 w 2099795"/>
                <a:gd name="connsiteY27" fmla="*/ 394936 h 92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99795" h="928619">
                  <a:moveTo>
                    <a:pt x="21252" y="394936"/>
                  </a:moveTo>
                  <a:cubicBezTo>
                    <a:pt x="17101" y="354019"/>
                    <a:pt x="19473" y="351054"/>
                    <a:pt x="21252" y="327334"/>
                  </a:cubicBezTo>
                  <a:cubicBezTo>
                    <a:pt x="23031" y="303614"/>
                    <a:pt x="24810" y="278116"/>
                    <a:pt x="31926" y="252617"/>
                  </a:cubicBezTo>
                  <a:cubicBezTo>
                    <a:pt x="39042" y="227118"/>
                    <a:pt x="51495" y="197468"/>
                    <a:pt x="63948" y="174341"/>
                  </a:cubicBezTo>
                  <a:cubicBezTo>
                    <a:pt x="76401" y="151214"/>
                    <a:pt x="91818" y="130459"/>
                    <a:pt x="106643" y="113855"/>
                  </a:cubicBezTo>
                  <a:cubicBezTo>
                    <a:pt x="121468" y="97251"/>
                    <a:pt x="135700" y="87171"/>
                    <a:pt x="152897" y="74718"/>
                  </a:cubicBezTo>
                  <a:cubicBezTo>
                    <a:pt x="170094" y="62265"/>
                    <a:pt x="188477" y="49812"/>
                    <a:pt x="209825" y="39138"/>
                  </a:cubicBezTo>
                  <a:cubicBezTo>
                    <a:pt x="231173" y="28464"/>
                    <a:pt x="254299" y="16604"/>
                    <a:pt x="280984" y="10674"/>
                  </a:cubicBezTo>
                  <a:cubicBezTo>
                    <a:pt x="307669" y="4744"/>
                    <a:pt x="325459" y="5337"/>
                    <a:pt x="369934" y="3558"/>
                  </a:cubicBezTo>
                  <a:cubicBezTo>
                    <a:pt x="414409" y="1779"/>
                    <a:pt x="547832" y="0"/>
                    <a:pt x="547832" y="0"/>
                  </a:cubicBezTo>
                  <a:lnTo>
                    <a:pt x="989022" y="0"/>
                  </a:lnTo>
                  <a:lnTo>
                    <a:pt x="1415979" y="3558"/>
                  </a:lnTo>
                  <a:lnTo>
                    <a:pt x="1732639" y="3558"/>
                  </a:lnTo>
                  <a:cubicBezTo>
                    <a:pt x="1801426" y="5337"/>
                    <a:pt x="1799054" y="7709"/>
                    <a:pt x="1828704" y="14232"/>
                  </a:cubicBezTo>
                  <a:cubicBezTo>
                    <a:pt x="1858354" y="20755"/>
                    <a:pt x="1885039" y="29057"/>
                    <a:pt x="1910538" y="42696"/>
                  </a:cubicBezTo>
                  <a:cubicBezTo>
                    <a:pt x="1936037" y="56335"/>
                    <a:pt x="1961535" y="76497"/>
                    <a:pt x="1981697" y="96066"/>
                  </a:cubicBezTo>
                  <a:cubicBezTo>
                    <a:pt x="2001859" y="115635"/>
                    <a:pt x="2017870" y="139354"/>
                    <a:pt x="2031509" y="160109"/>
                  </a:cubicBezTo>
                  <a:cubicBezTo>
                    <a:pt x="2045148" y="180864"/>
                    <a:pt x="2054043" y="193910"/>
                    <a:pt x="2063531" y="220595"/>
                  </a:cubicBezTo>
                  <a:cubicBezTo>
                    <a:pt x="2073019" y="247280"/>
                    <a:pt x="2083692" y="283452"/>
                    <a:pt x="2088436" y="320218"/>
                  </a:cubicBezTo>
                  <a:cubicBezTo>
                    <a:pt x="2093180" y="356984"/>
                    <a:pt x="2097924" y="407981"/>
                    <a:pt x="2091994" y="441189"/>
                  </a:cubicBezTo>
                  <a:cubicBezTo>
                    <a:pt x="2086064" y="474397"/>
                    <a:pt x="2099795" y="474231"/>
                    <a:pt x="2052857" y="519465"/>
                  </a:cubicBezTo>
                  <a:cubicBezTo>
                    <a:pt x="2005919" y="564699"/>
                    <a:pt x="1898787" y="656405"/>
                    <a:pt x="1810366" y="712596"/>
                  </a:cubicBezTo>
                  <a:cubicBezTo>
                    <a:pt x="1721946" y="768787"/>
                    <a:pt x="1642347" y="820608"/>
                    <a:pt x="1522334" y="856612"/>
                  </a:cubicBezTo>
                  <a:cubicBezTo>
                    <a:pt x="1402321" y="892616"/>
                    <a:pt x="1234302" y="928619"/>
                    <a:pt x="1090286" y="928619"/>
                  </a:cubicBezTo>
                  <a:cubicBezTo>
                    <a:pt x="946270" y="928619"/>
                    <a:pt x="790253" y="892616"/>
                    <a:pt x="658238" y="856612"/>
                  </a:cubicBezTo>
                  <a:cubicBezTo>
                    <a:pt x="526223" y="820608"/>
                    <a:pt x="400211" y="759892"/>
                    <a:pt x="298198" y="712596"/>
                  </a:cubicBezTo>
                  <a:cubicBezTo>
                    <a:pt x="196185" y="665300"/>
                    <a:pt x="92316" y="625777"/>
                    <a:pt x="46158" y="572834"/>
                  </a:cubicBezTo>
                  <a:cubicBezTo>
                    <a:pt x="0" y="519891"/>
                    <a:pt x="25403" y="435853"/>
                    <a:pt x="21252" y="394936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3" name="Groupe 22"/>
            <p:cNvGrpSpPr/>
            <p:nvPr/>
          </p:nvGrpSpPr>
          <p:grpSpPr>
            <a:xfrm>
              <a:off x="666000" y="4122000"/>
              <a:ext cx="806897" cy="755999"/>
              <a:chOff x="864000" y="180000"/>
              <a:chExt cx="7979850" cy="6475203"/>
            </a:xfrm>
            <a:effectLst>
              <a:outerShdw blurRad="25400" dist="12700" dir="2700000" sx="104000" sy="104000" algn="tl" rotWithShape="0">
                <a:prstClr val="black"/>
              </a:outerShdw>
            </a:effectLst>
          </p:grpSpPr>
          <p:sp>
            <p:nvSpPr>
              <p:cNvPr id="71" name="Forme libre 70"/>
              <p:cNvSpPr/>
              <p:nvPr/>
            </p:nvSpPr>
            <p:spPr>
              <a:xfrm>
                <a:off x="864000" y="3600000"/>
                <a:ext cx="4824537" cy="3055203"/>
              </a:xfrm>
              <a:custGeom>
                <a:avLst/>
                <a:gdLst>
                  <a:gd name="connsiteX0" fmla="*/ 0 w 2004695"/>
                  <a:gd name="connsiteY0" fmla="*/ 1517015 h 1517015"/>
                  <a:gd name="connsiteX1" fmla="*/ 41910 w 2004695"/>
                  <a:gd name="connsiteY1" fmla="*/ 1475105 h 1517015"/>
                  <a:gd name="connsiteX2" fmla="*/ 72390 w 2004695"/>
                  <a:gd name="connsiteY2" fmla="*/ 1490345 h 1517015"/>
                  <a:gd name="connsiteX3" fmla="*/ 106680 w 2004695"/>
                  <a:gd name="connsiteY3" fmla="*/ 1463675 h 1517015"/>
                  <a:gd name="connsiteX4" fmla="*/ 163830 w 2004695"/>
                  <a:gd name="connsiteY4" fmla="*/ 1288415 h 1517015"/>
                  <a:gd name="connsiteX5" fmla="*/ 209550 w 2004695"/>
                  <a:gd name="connsiteY5" fmla="*/ 1235075 h 1517015"/>
                  <a:gd name="connsiteX6" fmla="*/ 251460 w 2004695"/>
                  <a:gd name="connsiteY6" fmla="*/ 1311275 h 1517015"/>
                  <a:gd name="connsiteX7" fmla="*/ 278130 w 2004695"/>
                  <a:gd name="connsiteY7" fmla="*/ 1341755 h 1517015"/>
                  <a:gd name="connsiteX8" fmla="*/ 308610 w 2004695"/>
                  <a:gd name="connsiteY8" fmla="*/ 1349375 h 1517015"/>
                  <a:gd name="connsiteX9" fmla="*/ 342900 w 2004695"/>
                  <a:gd name="connsiteY9" fmla="*/ 1318895 h 1517015"/>
                  <a:gd name="connsiteX10" fmla="*/ 365760 w 2004695"/>
                  <a:gd name="connsiteY10" fmla="*/ 1246505 h 1517015"/>
                  <a:gd name="connsiteX11" fmla="*/ 377190 w 2004695"/>
                  <a:gd name="connsiteY11" fmla="*/ 1105535 h 1517015"/>
                  <a:gd name="connsiteX12" fmla="*/ 381000 w 2004695"/>
                  <a:gd name="connsiteY12" fmla="*/ 1025525 h 1517015"/>
                  <a:gd name="connsiteX13" fmla="*/ 400050 w 2004695"/>
                  <a:gd name="connsiteY13" fmla="*/ 991235 h 1517015"/>
                  <a:gd name="connsiteX14" fmla="*/ 430530 w 2004695"/>
                  <a:gd name="connsiteY14" fmla="*/ 1075055 h 1517015"/>
                  <a:gd name="connsiteX15" fmla="*/ 476250 w 2004695"/>
                  <a:gd name="connsiteY15" fmla="*/ 1212215 h 1517015"/>
                  <a:gd name="connsiteX16" fmla="*/ 533400 w 2004695"/>
                  <a:gd name="connsiteY16" fmla="*/ 1250315 h 1517015"/>
                  <a:gd name="connsiteX17" fmla="*/ 552450 w 2004695"/>
                  <a:gd name="connsiteY17" fmla="*/ 1276985 h 1517015"/>
                  <a:gd name="connsiteX18" fmla="*/ 590550 w 2004695"/>
                  <a:gd name="connsiteY18" fmla="*/ 1345565 h 1517015"/>
                  <a:gd name="connsiteX19" fmla="*/ 636270 w 2004695"/>
                  <a:gd name="connsiteY19" fmla="*/ 1402715 h 1517015"/>
                  <a:gd name="connsiteX20" fmla="*/ 704850 w 2004695"/>
                  <a:gd name="connsiteY20" fmla="*/ 1414145 h 1517015"/>
                  <a:gd name="connsiteX21" fmla="*/ 792480 w 2004695"/>
                  <a:gd name="connsiteY21" fmla="*/ 1364615 h 1517015"/>
                  <a:gd name="connsiteX22" fmla="*/ 838200 w 2004695"/>
                  <a:gd name="connsiteY22" fmla="*/ 1273175 h 1517015"/>
                  <a:gd name="connsiteX23" fmla="*/ 880110 w 2004695"/>
                  <a:gd name="connsiteY23" fmla="*/ 1181735 h 1517015"/>
                  <a:gd name="connsiteX24" fmla="*/ 944880 w 2004695"/>
                  <a:gd name="connsiteY24" fmla="*/ 1177925 h 1517015"/>
                  <a:gd name="connsiteX25" fmla="*/ 975360 w 2004695"/>
                  <a:gd name="connsiteY25" fmla="*/ 1200785 h 1517015"/>
                  <a:gd name="connsiteX26" fmla="*/ 994410 w 2004695"/>
                  <a:gd name="connsiteY26" fmla="*/ 1200785 h 1517015"/>
                  <a:gd name="connsiteX27" fmla="*/ 1024890 w 2004695"/>
                  <a:gd name="connsiteY27" fmla="*/ 1166495 h 1517015"/>
                  <a:gd name="connsiteX28" fmla="*/ 1062990 w 2004695"/>
                  <a:gd name="connsiteY28" fmla="*/ 998855 h 1517015"/>
                  <a:gd name="connsiteX29" fmla="*/ 1089660 w 2004695"/>
                  <a:gd name="connsiteY29" fmla="*/ 732155 h 1517015"/>
                  <a:gd name="connsiteX30" fmla="*/ 1104900 w 2004695"/>
                  <a:gd name="connsiteY30" fmla="*/ 427355 h 1517015"/>
                  <a:gd name="connsiteX31" fmla="*/ 1120140 w 2004695"/>
                  <a:gd name="connsiteY31" fmla="*/ 191135 h 1517015"/>
                  <a:gd name="connsiteX32" fmla="*/ 1150620 w 2004695"/>
                  <a:gd name="connsiteY32" fmla="*/ 15875 h 1517015"/>
                  <a:gd name="connsiteX33" fmla="*/ 1196340 w 2004695"/>
                  <a:gd name="connsiteY33" fmla="*/ 286385 h 1517015"/>
                  <a:gd name="connsiteX34" fmla="*/ 1264920 w 2004695"/>
                  <a:gd name="connsiteY34" fmla="*/ 854075 h 1517015"/>
                  <a:gd name="connsiteX35" fmla="*/ 1306830 w 2004695"/>
                  <a:gd name="connsiteY35" fmla="*/ 1094105 h 1517015"/>
                  <a:gd name="connsiteX36" fmla="*/ 1390650 w 2004695"/>
                  <a:gd name="connsiteY36" fmla="*/ 1246505 h 1517015"/>
                  <a:gd name="connsiteX37" fmla="*/ 1508760 w 2004695"/>
                  <a:gd name="connsiteY37" fmla="*/ 1337945 h 1517015"/>
                  <a:gd name="connsiteX38" fmla="*/ 1588770 w 2004695"/>
                  <a:gd name="connsiteY38" fmla="*/ 1364615 h 1517015"/>
                  <a:gd name="connsiteX39" fmla="*/ 1657350 w 2004695"/>
                  <a:gd name="connsiteY39" fmla="*/ 1318895 h 1517015"/>
                  <a:gd name="connsiteX40" fmla="*/ 1729740 w 2004695"/>
                  <a:gd name="connsiteY40" fmla="*/ 1189355 h 1517015"/>
                  <a:gd name="connsiteX41" fmla="*/ 1779270 w 2004695"/>
                  <a:gd name="connsiteY41" fmla="*/ 1033145 h 1517015"/>
                  <a:gd name="connsiteX42" fmla="*/ 1832610 w 2004695"/>
                  <a:gd name="connsiteY42" fmla="*/ 968375 h 1517015"/>
                  <a:gd name="connsiteX43" fmla="*/ 1885950 w 2004695"/>
                  <a:gd name="connsiteY43" fmla="*/ 1014095 h 1517015"/>
                  <a:gd name="connsiteX44" fmla="*/ 1939290 w 2004695"/>
                  <a:gd name="connsiteY44" fmla="*/ 1151255 h 1517015"/>
                  <a:gd name="connsiteX45" fmla="*/ 1981200 w 2004695"/>
                  <a:gd name="connsiteY45" fmla="*/ 1216025 h 1517015"/>
                  <a:gd name="connsiteX46" fmla="*/ 2000250 w 2004695"/>
                  <a:gd name="connsiteY46" fmla="*/ 1227455 h 1517015"/>
                  <a:gd name="connsiteX47" fmla="*/ 2004060 w 2004695"/>
                  <a:gd name="connsiteY47" fmla="*/ 1303655 h 1517015"/>
                  <a:gd name="connsiteX48" fmla="*/ 2004060 w 2004695"/>
                  <a:gd name="connsiteY48" fmla="*/ 1414145 h 1517015"/>
                  <a:gd name="connsiteX49" fmla="*/ 2000250 w 2004695"/>
                  <a:gd name="connsiteY49" fmla="*/ 1501775 h 1517015"/>
                  <a:gd name="connsiteX0" fmla="*/ 0 w 2004695"/>
                  <a:gd name="connsiteY0" fmla="*/ 1517015 h 1517015"/>
                  <a:gd name="connsiteX1" fmla="*/ 41910 w 2004695"/>
                  <a:gd name="connsiteY1" fmla="*/ 1475105 h 1517015"/>
                  <a:gd name="connsiteX2" fmla="*/ 72390 w 2004695"/>
                  <a:gd name="connsiteY2" fmla="*/ 1490345 h 1517015"/>
                  <a:gd name="connsiteX3" fmla="*/ 106680 w 2004695"/>
                  <a:gd name="connsiteY3" fmla="*/ 1463675 h 1517015"/>
                  <a:gd name="connsiteX4" fmla="*/ 163830 w 2004695"/>
                  <a:gd name="connsiteY4" fmla="*/ 1288415 h 1517015"/>
                  <a:gd name="connsiteX5" fmla="*/ 209550 w 2004695"/>
                  <a:gd name="connsiteY5" fmla="*/ 1235075 h 1517015"/>
                  <a:gd name="connsiteX6" fmla="*/ 251460 w 2004695"/>
                  <a:gd name="connsiteY6" fmla="*/ 1311275 h 1517015"/>
                  <a:gd name="connsiteX7" fmla="*/ 278130 w 2004695"/>
                  <a:gd name="connsiteY7" fmla="*/ 1341755 h 1517015"/>
                  <a:gd name="connsiteX8" fmla="*/ 308610 w 2004695"/>
                  <a:gd name="connsiteY8" fmla="*/ 1349375 h 1517015"/>
                  <a:gd name="connsiteX9" fmla="*/ 342900 w 2004695"/>
                  <a:gd name="connsiteY9" fmla="*/ 1318895 h 1517015"/>
                  <a:gd name="connsiteX10" fmla="*/ 365760 w 2004695"/>
                  <a:gd name="connsiteY10" fmla="*/ 1246505 h 1517015"/>
                  <a:gd name="connsiteX11" fmla="*/ 377190 w 2004695"/>
                  <a:gd name="connsiteY11" fmla="*/ 1105535 h 1517015"/>
                  <a:gd name="connsiteX12" fmla="*/ 381000 w 2004695"/>
                  <a:gd name="connsiteY12" fmla="*/ 1025525 h 1517015"/>
                  <a:gd name="connsiteX13" fmla="*/ 400050 w 2004695"/>
                  <a:gd name="connsiteY13" fmla="*/ 991235 h 1517015"/>
                  <a:gd name="connsiteX14" fmla="*/ 430530 w 2004695"/>
                  <a:gd name="connsiteY14" fmla="*/ 1075055 h 1517015"/>
                  <a:gd name="connsiteX15" fmla="*/ 476250 w 2004695"/>
                  <a:gd name="connsiteY15" fmla="*/ 1212215 h 1517015"/>
                  <a:gd name="connsiteX16" fmla="*/ 533400 w 2004695"/>
                  <a:gd name="connsiteY16" fmla="*/ 1250315 h 1517015"/>
                  <a:gd name="connsiteX17" fmla="*/ 552450 w 2004695"/>
                  <a:gd name="connsiteY17" fmla="*/ 1276985 h 1517015"/>
                  <a:gd name="connsiteX18" fmla="*/ 590550 w 2004695"/>
                  <a:gd name="connsiteY18" fmla="*/ 1345565 h 1517015"/>
                  <a:gd name="connsiteX19" fmla="*/ 636270 w 2004695"/>
                  <a:gd name="connsiteY19" fmla="*/ 1402715 h 1517015"/>
                  <a:gd name="connsiteX20" fmla="*/ 704850 w 2004695"/>
                  <a:gd name="connsiteY20" fmla="*/ 1414145 h 1517015"/>
                  <a:gd name="connsiteX21" fmla="*/ 792480 w 2004695"/>
                  <a:gd name="connsiteY21" fmla="*/ 1364615 h 1517015"/>
                  <a:gd name="connsiteX22" fmla="*/ 838200 w 2004695"/>
                  <a:gd name="connsiteY22" fmla="*/ 1273175 h 1517015"/>
                  <a:gd name="connsiteX23" fmla="*/ 880110 w 2004695"/>
                  <a:gd name="connsiteY23" fmla="*/ 1181735 h 1517015"/>
                  <a:gd name="connsiteX24" fmla="*/ 944880 w 2004695"/>
                  <a:gd name="connsiteY24" fmla="*/ 1177925 h 1517015"/>
                  <a:gd name="connsiteX25" fmla="*/ 975360 w 2004695"/>
                  <a:gd name="connsiteY25" fmla="*/ 1200785 h 1517015"/>
                  <a:gd name="connsiteX26" fmla="*/ 994410 w 2004695"/>
                  <a:gd name="connsiteY26" fmla="*/ 1200785 h 1517015"/>
                  <a:gd name="connsiteX27" fmla="*/ 1024890 w 2004695"/>
                  <a:gd name="connsiteY27" fmla="*/ 1166495 h 1517015"/>
                  <a:gd name="connsiteX28" fmla="*/ 1062990 w 2004695"/>
                  <a:gd name="connsiteY28" fmla="*/ 998855 h 1517015"/>
                  <a:gd name="connsiteX29" fmla="*/ 1089660 w 2004695"/>
                  <a:gd name="connsiteY29" fmla="*/ 732155 h 1517015"/>
                  <a:gd name="connsiteX30" fmla="*/ 1104900 w 2004695"/>
                  <a:gd name="connsiteY30" fmla="*/ 427355 h 1517015"/>
                  <a:gd name="connsiteX31" fmla="*/ 1120140 w 2004695"/>
                  <a:gd name="connsiteY31" fmla="*/ 191135 h 1517015"/>
                  <a:gd name="connsiteX32" fmla="*/ 1150620 w 2004695"/>
                  <a:gd name="connsiteY32" fmla="*/ 15875 h 1517015"/>
                  <a:gd name="connsiteX33" fmla="*/ 1196340 w 2004695"/>
                  <a:gd name="connsiteY33" fmla="*/ 286385 h 1517015"/>
                  <a:gd name="connsiteX34" fmla="*/ 1264920 w 2004695"/>
                  <a:gd name="connsiteY34" fmla="*/ 854075 h 1517015"/>
                  <a:gd name="connsiteX35" fmla="*/ 1306830 w 2004695"/>
                  <a:gd name="connsiteY35" fmla="*/ 1094105 h 1517015"/>
                  <a:gd name="connsiteX36" fmla="*/ 1390650 w 2004695"/>
                  <a:gd name="connsiteY36" fmla="*/ 1246505 h 1517015"/>
                  <a:gd name="connsiteX37" fmla="*/ 1508760 w 2004695"/>
                  <a:gd name="connsiteY37" fmla="*/ 1337945 h 1517015"/>
                  <a:gd name="connsiteX38" fmla="*/ 1588770 w 2004695"/>
                  <a:gd name="connsiteY38" fmla="*/ 1364615 h 1517015"/>
                  <a:gd name="connsiteX39" fmla="*/ 1657350 w 2004695"/>
                  <a:gd name="connsiteY39" fmla="*/ 1318895 h 1517015"/>
                  <a:gd name="connsiteX40" fmla="*/ 1729740 w 2004695"/>
                  <a:gd name="connsiteY40" fmla="*/ 1189355 h 1517015"/>
                  <a:gd name="connsiteX41" fmla="*/ 1779270 w 2004695"/>
                  <a:gd name="connsiteY41" fmla="*/ 1033145 h 1517015"/>
                  <a:gd name="connsiteX42" fmla="*/ 1832610 w 2004695"/>
                  <a:gd name="connsiteY42" fmla="*/ 968375 h 1517015"/>
                  <a:gd name="connsiteX43" fmla="*/ 1885950 w 2004695"/>
                  <a:gd name="connsiteY43" fmla="*/ 1014095 h 1517015"/>
                  <a:gd name="connsiteX44" fmla="*/ 1939290 w 2004695"/>
                  <a:gd name="connsiteY44" fmla="*/ 1151255 h 1517015"/>
                  <a:gd name="connsiteX45" fmla="*/ 1981200 w 2004695"/>
                  <a:gd name="connsiteY45" fmla="*/ 1216025 h 1517015"/>
                  <a:gd name="connsiteX46" fmla="*/ 2000250 w 2004695"/>
                  <a:gd name="connsiteY46" fmla="*/ 1227455 h 1517015"/>
                  <a:gd name="connsiteX47" fmla="*/ 2004060 w 2004695"/>
                  <a:gd name="connsiteY47" fmla="*/ 1303655 h 1517015"/>
                  <a:gd name="connsiteX48" fmla="*/ 2004060 w 2004695"/>
                  <a:gd name="connsiteY48" fmla="*/ 1414145 h 1517015"/>
                  <a:gd name="connsiteX0" fmla="*/ 0 w 2004060"/>
                  <a:gd name="connsiteY0" fmla="*/ 1517015 h 1517015"/>
                  <a:gd name="connsiteX1" fmla="*/ 41910 w 2004060"/>
                  <a:gd name="connsiteY1" fmla="*/ 1475105 h 1517015"/>
                  <a:gd name="connsiteX2" fmla="*/ 72390 w 2004060"/>
                  <a:gd name="connsiteY2" fmla="*/ 1490345 h 1517015"/>
                  <a:gd name="connsiteX3" fmla="*/ 106680 w 2004060"/>
                  <a:gd name="connsiteY3" fmla="*/ 1463675 h 1517015"/>
                  <a:gd name="connsiteX4" fmla="*/ 163830 w 2004060"/>
                  <a:gd name="connsiteY4" fmla="*/ 1288415 h 1517015"/>
                  <a:gd name="connsiteX5" fmla="*/ 209550 w 2004060"/>
                  <a:gd name="connsiteY5" fmla="*/ 1235075 h 1517015"/>
                  <a:gd name="connsiteX6" fmla="*/ 251460 w 2004060"/>
                  <a:gd name="connsiteY6" fmla="*/ 1311275 h 1517015"/>
                  <a:gd name="connsiteX7" fmla="*/ 278130 w 2004060"/>
                  <a:gd name="connsiteY7" fmla="*/ 1341755 h 1517015"/>
                  <a:gd name="connsiteX8" fmla="*/ 308610 w 2004060"/>
                  <a:gd name="connsiteY8" fmla="*/ 1349375 h 1517015"/>
                  <a:gd name="connsiteX9" fmla="*/ 342900 w 2004060"/>
                  <a:gd name="connsiteY9" fmla="*/ 1318895 h 1517015"/>
                  <a:gd name="connsiteX10" fmla="*/ 365760 w 2004060"/>
                  <a:gd name="connsiteY10" fmla="*/ 1246505 h 1517015"/>
                  <a:gd name="connsiteX11" fmla="*/ 377190 w 2004060"/>
                  <a:gd name="connsiteY11" fmla="*/ 1105535 h 1517015"/>
                  <a:gd name="connsiteX12" fmla="*/ 381000 w 2004060"/>
                  <a:gd name="connsiteY12" fmla="*/ 1025525 h 1517015"/>
                  <a:gd name="connsiteX13" fmla="*/ 400050 w 2004060"/>
                  <a:gd name="connsiteY13" fmla="*/ 991235 h 1517015"/>
                  <a:gd name="connsiteX14" fmla="*/ 430530 w 2004060"/>
                  <a:gd name="connsiteY14" fmla="*/ 1075055 h 1517015"/>
                  <a:gd name="connsiteX15" fmla="*/ 476250 w 2004060"/>
                  <a:gd name="connsiteY15" fmla="*/ 1212215 h 1517015"/>
                  <a:gd name="connsiteX16" fmla="*/ 533400 w 2004060"/>
                  <a:gd name="connsiteY16" fmla="*/ 1250315 h 1517015"/>
                  <a:gd name="connsiteX17" fmla="*/ 552450 w 2004060"/>
                  <a:gd name="connsiteY17" fmla="*/ 1276985 h 1517015"/>
                  <a:gd name="connsiteX18" fmla="*/ 590550 w 2004060"/>
                  <a:gd name="connsiteY18" fmla="*/ 1345565 h 1517015"/>
                  <a:gd name="connsiteX19" fmla="*/ 636270 w 2004060"/>
                  <a:gd name="connsiteY19" fmla="*/ 1402715 h 1517015"/>
                  <a:gd name="connsiteX20" fmla="*/ 704850 w 2004060"/>
                  <a:gd name="connsiteY20" fmla="*/ 1414145 h 1517015"/>
                  <a:gd name="connsiteX21" fmla="*/ 792480 w 2004060"/>
                  <a:gd name="connsiteY21" fmla="*/ 1364615 h 1517015"/>
                  <a:gd name="connsiteX22" fmla="*/ 838200 w 2004060"/>
                  <a:gd name="connsiteY22" fmla="*/ 1273175 h 1517015"/>
                  <a:gd name="connsiteX23" fmla="*/ 880110 w 2004060"/>
                  <a:gd name="connsiteY23" fmla="*/ 1181735 h 1517015"/>
                  <a:gd name="connsiteX24" fmla="*/ 944880 w 2004060"/>
                  <a:gd name="connsiteY24" fmla="*/ 1177925 h 1517015"/>
                  <a:gd name="connsiteX25" fmla="*/ 975360 w 2004060"/>
                  <a:gd name="connsiteY25" fmla="*/ 1200785 h 1517015"/>
                  <a:gd name="connsiteX26" fmla="*/ 994410 w 2004060"/>
                  <a:gd name="connsiteY26" fmla="*/ 1200785 h 1517015"/>
                  <a:gd name="connsiteX27" fmla="*/ 1024890 w 2004060"/>
                  <a:gd name="connsiteY27" fmla="*/ 1166495 h 1517015"/>
                  <a:gd name="connsiteX28" fmla="*/ 1062990 w 2004060"/>
                  <a:gd name="connsiteY28" fmla="*/ 998855 h 1517015"/>
                  <a:gd name="connsiteX29" fmla="*/ 1089660 w 2004060"/>
                  <a:gd name="connsiteY29" fmla="*/ 732155 h 1517015"/>
                  <a:gd name="connsiteX30" fmla="*/ 1104900 w 2004060"/>
                  <a:gd name="connsiteY30" fmla="*/ 427355 h 1517015"/>
                  <a:gd name="connsiteX31" fmla="*/ 1120140 w 2004060"/>
                  <a:gd name="connsiteY31" fmla="*/ 191135 h 1517015"/>
                  <a:gd name="connsiteX32" fmla="*/ 1150620 w 2004060"/>
                  <a:gd name="connsiteY32" fmla="*/ 15875 h 1517015"/>
                  <a:gd name="connsiteX33" fmla="*/ 1196340 w 2004060"/>
                  <a:gd name="connsiteY33" fmla="*/ 286385 h 1517015"/>
                  <a:gd name="connsiteX34" fmla="*/ 1264920 w 2004060"/>
                  <a:gd name="connsiteY34" fmla="*/ 854075 h 1517015"/>
                  <a:gd name="connsiteX35" fmla="*/ 1306830 w 2004060"/>
                  <a:gd name="connsiteY35" fmla="*/ 1094105 h 1517015"/>
                  <a:gd name="connsiteX36" fmla="*/ 1390650 w 2004060"/>
                  <a:gd name="connsiteY36" fmla="*/ 1246505 h 1517015"/>
                  <a:gd name="connsiteX37" fmla="*/ 1508760 w 2004060"/>
                  <a:gd name="connsiteY37" fmla="*/ 1337945 h 1517015"/>
                  <a:gd name="connsiteX38" fmla="*/ 1588770 w 2004060"/>
                  <a:gd name="connsiteY38" fmla="*/ 1364615 h 1517015"/>
                  <a:gd name="connsiteX39" fmla="*/ 1657350 w 2004060"/>
                  <a:gd name="connsiteY39" fmla="*/ 1318895 h 1517015"/>
                  <a:gd name="connsiteX40" fmla="*/ 1729740 w 2004060"/>
                  <a:gd name="connsiteY40" fmla="*/ 1189355 h 1517015"/>
                  <a:gd name="connsiteX41" fmla="*/ 1779270 w 2004060"/>
                  <a:gd name="connsiteY41" fmla="*/ 1033145 h 1517015"/>
                  <a:gd name="connsiteX42" fmla="*/ 1832610 w 2004060"/>
                  <a:gd name="connsiteY42" fmla="*/ 968375 h 1517015"/>
                  <a:gd name="connsiteX43" fmla="*/ 1885950 w 2004060"/>
                  <a:gd name="connsiteY43" fmla="*/ 1014095 h 1517015"/>
                  <a:gd name="connsiteX44" fmla="*/ 1939290 w 2004060"/>
                  <a:gd name="connsiteY44" fmla="*/ 1151255 h 1517015"/>
                  <a:gd name="connsiteX45" fmla="*/ 1981200 w 2004060"/>
                  <a:gd name="connsiteY45" fmla="*/ 1216025 h 1517015"/>
                  <a:gd name="connsiteX46" fmla="*/ 2000250 w 2004060"/>
                  <a:gd name="connsiteY46" fmla="*/ 1227455 h 1517015"/>
                  <a:gd name="connsiteX47" fmla="*/ 2004060 w 2004060"/>
                  <a:gd name="connsiteY47" fmla="*/ 1303655 h 1517015"/>
                  <a:gd name="connsiteX0" fmla="*/ 0 w 2000250"/>
                  <a:gd name="connsiteY0" fmla="*/ 1517015 h 1517015"/>
                  <a:gd name="connsiteX1" fmla="*/ 41910 w 2000250"/>
                  <a:gd name="connsiteY1" fmla="*/ 1475105 h 1517015"/>
                  <a:gd name="connsiteX2" fmla="*/ 72390 w 2000250"/>
                  <a:gd name="connsiteY2" fmla="*/ 1490345 h 1517015"/>
                  <a:gd name="connsiteX3" fmla="*/ 106680 w 2000250"/>
                  <a:gd name="connsiteY3" fmla="*/ 1463675 h 1517015"/>
                  <a:gd name="connsiteX4" fmla="*/ 163830 w 2000250"/>
                  <a:gd name="connsiteY4" fmla="*/ 1288415 h 1517015"/>
                  <a:gd name="connsiteX5" fmla="*/ 209550 w 2000250"/>
                  <a:gd name="connsiteY5" fmla="*/ 1235075 h 1517015"/>
                  <a:gd name="connsiteX6" fmla="*/ 251460 w 2000250"/>
                  <a:gd name="connsiteY6" fmla="*/ 1311275 h 1517015"/>
                  <a:gd name="connsiteX7" fmla="*/ 278130 w 2000250"/>
                  <a:gd name="connsiteY7" fmla="*/ 1341755 h 1517015"/>
                  <a:gd name="connsiteX8" fmla="*/ 308610 w 2000250"/>
                  <a:gd name="connsiteY8" fmla="*/ 1349375 h 1517015"/>
                  <a:gd name="connsiteX9" fmla="*/ 342900 w 2000250"/>
                  <a:gd name="connsiteY9" fmla="*/ 1318895 h 1517015"/>
                  <a:gd name="connsiteX10" fmla="*/ 365760 w 2000250"/>
                  <a:gd name="connsiteY10" fmla="*/ 1246505 h 1517015"/>
                  <a:gd name="connsiteX11" fmla="*/ 377190 w 2000250"/>
                  <a:gd name="connsiteY11" fmla="*/ 1105535 h 1517015"/>
                  <a:gd name="connsiteX12" fmla="*/ 381000 w 2000250"/>
                  <a:gd name="connsiteY12" fmla="*/ 1025525 h 1517015"/>
                  <a:gd name="connsiteX13" fmla="*/ 400050 w 2000250"/>
                  <a:gd name="connsiteY13" fmla="*/ 991235 h 1517015"/>
                  <a:gd name="connsiteX14" fmla="*/ 430530 w 2000250"/>
                  <a:gd name="connsiteY14" fmla="*/ 1075055 h 1517015"/>
                  <a:gd name="connsiteX15" fmla="*/ 476250 w 2000250"/>
                  <a:gd name="connsiteY15" fmla="*/ 1212215 h 1517015"/>
                  <a:gd name="connsiteX16" fmla="*/ 533400 w 2000250"/>
                  <a:gd name="connsiteY16" fmla="*/ 1250315 h 1517015"/>
                  <a:gd name="connsiteX17" fmla="*/ 552450 w 2000250"/>
                  <a:gd name="connsiteY17" fmla="*/ 1276985 h 1517015"/>
                  <a:gd name="connsiteX18" fmla="*/ 590550 w 2000250"/>
                  <a:gd name="connsiteY18" fmla="*/ 1345565 h 1517015"/>
                  <a:gd name="connsiteX19" fmla="*/ 636270 w 2000250"/>
                  <a:gd name="connsiteY19" fmla="*/ 1402715 h 1517015"/>
                  <a:gd name="connsiteX20" fmla="*/ 704850 w 2000250"/>
                  <a:gd name="connsiteY20" fmla="*/ 1414145 h 1517015"/>
                  <a:gd name="connsiteX21" fmla="*/ 792480 w 2000250"/>
                  <a:gd name="connsiteY21" fmla="*/ 1364615 h 1517015"/>
                  <a:gd name="connsiteX22" fmla="*/ 838200 w 2000250"/>
                  <a:gd name="connsiteY22" fmla="*/ 1273175 h 1517015"/>
                  <a:gd name="connsiteX23" fmla="*/ 880110 w 2000250"/>
                  <a:gd name="connsiteY23" fmla="*/ 1181735 h 1517015"/>
                  <a:gd name="connsiteX24" fmla="*/ 944880 w 2000250"/>
                  <a:gd name="connsiteY24" fmla="*/ 1177925 h 1517015"/>
                  <a:gd name="connsiteX25" fmla="*/ 975360 w 2000250"/>
                  <a:gd name="connsiteY25" fmla="*/ 1200785 h 1517015"/>
                  <a:gd name="connsiteX26" fmla="*/ 994410 w 2000250"/>
                  <a:gd name="connsiteY26" fmla="*/ 1200785 h 1517015"/>
                  <a:gd name="connsiteX27" fmla="*/ 1024890 w 2000250"/>
                  <a:gd name="connsiteY27" fmla="*/ 1166495 h 1517015"/>
                  <a:gd name="connsiteX28" fmla="*/ 1062990 w 2000250"/>
                  <a:gd name="connsiteY28" fmla="*/ 998855 h 1517015"/>
                  <a:gd name="connsiteX29" fmla="*/ 1089660 w 2000250"/>
                  <a:gd name="connsiteY29" fmla="*/ 732155 h 1517015"/>
                  <a:gd name="connsiteX30" fmla="*/ 1104900 w 2000250"/>
                  <a:gd name="connsiteY30" fmla="*/ 427355 h 1517015"/>
                  <a:gd name="connsiteX31" fmla="*/ 1120140 w 2000250"/>
                  <a:gd name="connsiteY31" fmla="*/ 191135 h 1517015"/>
                  <a:gd name="connsiteX32" fmla="*/ 1150620 w 2000250"/>
                  <a:gd name="connsiteY32" fmla="*/ 15875 h 1517015"/>
                  <a:gd name="connsiteX33" fmla="*/ 1196340 w 2000250"/>
                  <a:gd name="connsiteY33" fmla="*/ 286385 h 1517015"/>
                  <a:gd name="connsiteX34" fmla="*/ 1264920 w 2000250"/>
                  <a:gd name="connsiteY34" fmla="*/ 854075 h 1517015"/>
                  <a:gd name="connsiteX35" fmla="*/ 1306830 w 2000250"/>
                  <a:gd name="connsiteY35" fmla="*/ 1094105 h 1517015"/>
                  <a:gd name="connsiteX36" fmla="*/ 1390650 w 2000250"/>
                  <a:gd name="connsiteY36" fmla="*/ 1246505 h 1517015"/>
                  <a:gd name="connsiteX37" fmla="*/ 1508760 w 2000250"/>
                  <a:gd name="connsiteY37" fmla="*/ 1337945 h 1517015"/>
                  <a:gd name="connsiteX38" fmla="*/ 1588770 w 2000250"/>
                  <a:gd name="connsiteY38" fmla="*/ 1364615 h 1517015"/>
                  <a:gd name="connsiteX39" fmla="*/ 1657350 w 2000250"/>
                  <a:gd name="connsiteY39" fmla="*/ 1318895 h 1517015"/>
                  <a:gd name="connsiteX40" fmla="*/ 1729740 w 2000250"/>
                  <a:gd name="connsiteY40" fmla="*/ 1189355 h 1517015"/>
                  <a:gd name="connsiteX41" fmla="*/ 1779270 w 2000250"/>
                  <a:gd name="connsiteY41" fmla="*/ 1033145 h 1517015"/>
                  <a:gd name="connsiteX42" fmla="*/ 1832610 w 2000250"/>
                  <a:gd name="connsiteY42" fmla="*/ 968375 h 1517015"/>
                  <a:gd name="connsiteX43" fmla="*/ 1885950 w 2000250"/>
                  <a:gd name="connsiteY43" fmla="*/ 1014095 h 1517015"/>
                  <a:gd name="connsiteX44" fmla="*/ 1939290 w 2000250"/>
                  <a:gd name="connsiteY44" fmla="*/ 1151255 h 1517015"/>
                  <a:gd name="connsiteX45" fmla="*/ 1981200 w 2000250"/>
                  <a:gd name="connsiteY45" fmla="*/ 1216025 h 1517015"/>
                  <a:gd name="connsiteX46" fmla="*/ 2000250 w 2000250"/>
                  <a:gd name="connsiteY46" fmla="*/ 1227455 h 1517015"/>
                  <a:gd name="connsiteX0" fmla="*/ 0 w 1981200"/>
                  <a:gd name="connsiteY0" fmla="*/ 1517015 h 1517015"/>
                  <a:gd name="connsiteX1" fmla="*/ 41910 w 1981200"/>
                  <a:gd name="connsiteY1" fmla="*/ 1475105 h 1517015"/>
                  <a:gd name="connsiteX2" fmla="*/ 72390 w 1981200"/>
                  <a:gd name="connsiteY2" fmla="*/ 1490345 h 1517015"/>
                  <a:gd name="connsiteX3" fmla="*/ 106680 w 1981200"/>
                  <a:gd name="connsiteY3" fmla="*/ 1463675 h 1517015"/>
                  <a:gd name="connsiteX4" fmla="*/ 163830 w 1981200"/>
                  <a:gd name="connsiteY4" fmla="*/ 1288415 h 1517015"/>
                  <a:gd name="connsiteX5" fmla="*/ 209550 w 1981200"/>
                  <a:gd name="connsiteY5" fmla="*/ 1235075 h 1517015"/>
                  <a:gd name="connsiteX6" fmla="*/ 251460 w 1981200"/>
                  <a:gd name="connsiteY6" fmla="*/ 1311275 h 1517015"/>
                  <a:gd name="connsiteX7" fmla="*/ 278130 w 1981200"/>
                  <a:gd name="connsiteY7" fmla="*/ 1341755 h 1517015"/>
                  <a:gd name="connsiteX8" fmla="*/ 308610 w 1981200"/>
                  <a:gd name="connsiteY8" fmla="*/ 1349375 h 1517015"/>
                  <a:gd name="connsiteX9" fmla="*/ 342900 w 1981200"/>
                  <a:gd name="connsiteY9" fmla="*/ 1318895 h 1517015"/>
                  <a:gd name="connsiteX10" fmla="*/ 365760 w 1981200"/>
                  <a:gd name="connsiteY10" fmla="*/ 1246505 h 1517015"/>
                  <a:gd name="connsiteX11" fmla="*/ 377190 w 1981200"/>
                  <a:gd name="connsiteY11" fmla="*/ 1105535 h 1517015"/>
                  <a:gd name="connsiteX12" fmla="*/ 381000 w 1981200"/>
                  <a:gd name="connsiteY12" fmla="*/ 1025525 h 1517015"/>
                  <a:gd name="connsiteX13" fmla="*/ 400050 w 1981200"/>
                  <a:gd name="connsiteY13" fmla="*/ 991235 h 1517015"/>
                  <a:gd name="connsiteX14" fmla="*/ 430530 w 1981200"/>
                  <a:gd name="connsiteY14" fmla="*/ 1075055 h 1517015"/>
                  <a:gd name="connsiteX15" fmla="*/ 476250 w 1981200"/>
                  <a:gd name="connsiteY15" fmla="*/ 1212215 h 1517015"/>
                  <a:gd name="connsiteX16" fmla="*/ 533400 w 1981200"/>
                  <a:gd name="connsiteY16" fmla="*/ 1250315 h 1517015"/>
                  <a:gd name="connsiteX17" fmla="*/ 552450 w 1981200"/>
                  <a:gd name="connsiteY17" fmla="*/ 1276985 h 1517015"/>
                  <a:gd name="connsiteX18" fmla="*/ 590550 w 1981200"/>
                  <a:gd name="connsiteY18" fmla="*/ 1345565 h 1517015"/>
                  <a:gd name="connsiteX19" fmla="*/ 636270 w 1981200"/>
                  <a:gd name="connsiteY19" fmla="*/ 1402715 h 1517015"/>
                  <a:gd name="connsiteX20" fmla="*/ 704850 w 1981200"/>
                  <a:gd name="connsiteY20" fmla="*/ 1414145 h 1517015"/>
                  <a:gd name="connsiteX21" fmla="*/ 792480 w 1981200"/>
                  <a:gd name="connsiteY21" fmla="*/ 1364615 h 1517015"/>
                  <a:gd name="connsiteX22" fmla="*/ 838200 w 1981200"/>
                  <a:gd name="connsiteY22" fmla="*/ 1273175 h 1517015"/>
                  <a:gd name="connsiteX23" fmla="*/ 880110 w 1981200"/>
                  <a:gd name="connsiteY23" fmla="*/ 1181735 h 1517015"/>
                  <a:gd name="connsiteX24" fmla="*/ 944880 w 1981200"/>
                  <a:gd name="connsiteY24" fmla="*/ 1177925 h 1517015"/>
                  <a:gd name="connsiteX25" fmla="*/ 975360 w 1981200"/>
                  <a:gd name="connsiteY25" fmla="*/ 1200785 h 1517015"/>
                  <a:gd name="connsiteX26" fmla="*/ 994410 w 1981200"/>
                  <a:gd name="connsiteY26" fmla="*/ 1200785 h 1517015"/>
                  <a:gd name="connsiteX27" fmla="*/ 1024890 w 1981200"/>
                  <a:gd name="connsiteY27" fmla="*/ 1166495 h 1517015"/>
                  <a:gd name="connsiteX28" fmla="*/ 1062990 w 1981200"/>
                  <a:gd name="connsiteY28" fmla="*/ 998855 h 1517015"/>
                  <a:gd name="connsiteX29" fmla="*/ 1089660 w 1981200"/>
                  <a:gd name="connsiteY29" fmla="*/ 732155 h 1517015"/>
                  <a:gd name="connsiteX30" fmla="*/ 1104900 w 1981200"/>
                  <a:gd name="connsiteY30" fmla="*/ 427355 h 1517015"/>
                  <a:gd name="connsiteX31" fmla="*/ 1120140 w 1981200"/>
                  <a:gd name="connsiteY31" fmla="*/ 191135 h 1517015"/>
                  <a:gd name="connsiteX32" fmla="*/ 1150620 w 1981200"/>
                  <a:gd name="connsiteY32" fmla="*/ 15875 h 1517015"/>
                  <a:gd name="connsiteX33" fmla="*/ 1196340 w 1981200"/>
                  <a:gd name="connsiteY33" fmla="*/ 286385 h 1517015"/>
                  <a:gd name="connsiteX34" fmla="*/ 1264920 w 1981200"/>
                  <a:gd name="connsiteY34" fmla="*/ 854075 h 1517015"/>
                  <a:gd name="connsiteX35" fmla="*/ 1306830 w 1981200"/>
                  <a:gd name="connsiteY35" fmla="*/ 1094105 h 1517015"/>
                  <a:gd name="connsiteX36" fmla="*/ 1390650 w 1981200"/>
                  <a:gd name="connsiteY36" fmla="*/ 1246505 h 1517015"/>
                  <a:gd name="connsiteX37" fmla="*/ 1508760 w 1981200"/>
                  <a:gd name="connsiteY37" fmla="*/ 1337945 h 1517015"/>
                  <a:gd name="connsiteX38" fmla="*/ 1588770 w 1981200"/>
                  <a:gd name="connsiteY38" fmla="*/ 1364615 h 1517015"/>
                  <a:gd name="connsiteX39" fmla="*/ 1657350 w 1981200"/>
                  <a:gd name="connsiteY39" fmla="*/ 1318895 h 1517015"/>
                  <a:gd name="connsiteX40" fmla="*/ 1729740 w 1981200"/>
                  <a:gd name="connsiteY40" fmla="*/ 1189355 h 1517015"/>
                  <a:gd name="connsiteX41" fmla="*/ 1779270 w 1981200"/>
                  <a:gd name="connsiteY41" fmla="*/ 1033145 h 1517015"/>
                  <a:gd name="connsiteX42" fmla="*/ 1832610 w 1981200"/>
                  <a:gd name="connsiteY42" fmla="*/ 968375 h 1517015"/>
                  <a:gd name="connsiteX43" fmla="*/ 1885950 w 1981200"/>
                  <a:gd name="connsiteY43" fmla="*/ 1014095 h 1517015"/>
                  <a:gd name="connsiteX44" fmla="*/ 1939290 w 1981200"/>
                  <a:gd name="connsiteY44" fmla="*/ 1151255 h 1517015"/>
                  <a:gd name="connsiteX45" fmla="*/ 1981200 w 1981200"/>
                  <a:gd name="connsiteY45" fmla="*/ 1216025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005209" h="1517015">
                    <a:moveTo>
                      <a:pt x="0" y="1517015"/>
                    </a:moveTo>
                    <a:cubicBezTo>
                      <a:pt x="14922" y="1498282"/>
                      <a:pt x="29845" y="1479550"/>
                      <a:pt x="41910" y="1475105"/>
                    </a:cubicBezTo>
                    <a:cubicBezTo>
                      <a:pt x="53975" y="1470660"/>
                      <a:pt x="61595" y="1492250"/>
                      <a:pt x="72390" y="1490345"/>
                    </a:cubicBezTo>
                    <a:cubicBezTo>
                      <a:pt x="83185" y="1488440"/>
                      <a:pt x="91440" y="1497330"/>
                      <a:pt x="106680" y="1463675"/>
                    </a:cubicBezTo>
                    <a:cubicBezTo>
                      <a:pt x="121920" y="1430020"/>
                      <a:pt x="146685" y="1326515"/>
                      <a:pt x="163830" y="1288415"/>
                    </a:cubicBezTo>
                    <a:cubicBezTo>
                      <a:pt x="180975" y="1250315"/>
                      <a:pt x="194945" y="1231265"/>
                      <a:pt x="209550" y="1235075"/>
                    </a:cubicBezTo>
                    <a:cubicBezTo>
                      <a:pt x="224155" y="1238885"/>
                      <a:pt x="240030" y="1293495"/>
                      <a:pt x="251460" y="1311275"/>
                    </a:cubicBezTo>
                    <a:cubicBezTo>
                      <a:pt x="262890" y="1329055"/>
                      <a:pt x="268605" y="1335405"/>
                      <a:pt x="278130" y="1341755"/>
                    </a:cubicBezTo>
                    <a:cubicBezTo>
                      <a:pt x="287655" y="1348105"/>
                      <a:pt x="297815" y="1353185"/>
                      <a:pt x="308610" y="1349375"/>
                    </a:cubicBezTo>
                    <a:cubicBezTo>
                      <a:pt x="319405" y="1345565"/>
                      <a:pt x="333375" y="1336040"/>
                      <a:pt x="342900" y="1318895"/>
                    </a:cubicBezTo>
                    <a:cubicBezTo>
                      <a:pt x="352425" y="1301750"/>
                      <a:pt x="360045" y="1282065"/>
                      <a:pt x="365760" y="1246505"/>
                    </a:cubicBezTo>
                    <a:cubicBezTo>
                      <a:pt x="371475" y="1210945"/>
                      <a:pt x="374650" y="1142365"/>
                      <a:pt x="377190" y="1105535"/>
                    </a:cubicBezTo>
                    <a:cubicBezTo>
                      <a:pt x="379730" y="1068705"/>
                      <a:pt x="377190" y="1044575"/>
                      <a:pt x="381000" y="1025525"/>
                    </a:cubicBezTo>
                    <a:cubicBezTo>
                      <a:pt x="384810" y="1006475"/>
                      <a:pt x="391795" y="982980"/>
                      <a:pt x="400050" y="991235"/>
                    </a:cubicBezTo>
                    <a:cubicBezTo>
                      <a:pt x="408305" y="999490"/>
                      <a:pt x="417830" y="1038225"/>
                      <a:pt x="430530" y="1075055"/>
                    </a:cubicBezTo>
                    <a:cubicBezTo>
                      <a:pt x="443230" y="1111885"/>
                      <a:pt x="459105" y="1183005"/>
                      <a:pt x="476250" y="1212215"/>
                    </a:cubicBezTo>
                    <a:cubicBezTo>
                      <a:pt x="493395" y="1241425"/>
                      <a:pt x="520700" y="1239520"/>
                      <a:pt x="533400" y="1250315"/>
                    </a:cubicBezTo>
                    <a:cubicBezTo>
                      <a:pt x="546100" y="1261110"/>
                      <a:pt x="542925" y="1261110"/>
                      <a:pt x="552450" y="1276985"/>
                    </a:cubicBezTo>
                    <a:cubicBezTo>
                      <a:pt x="561975" y="1292860"/>
                      <a:pt x="576580" y="1324610"/>
                      <a:pt x="590550" y="1345565"/>
                    </a:cubicBezTo>
                    <a:cubicBezTo>
                      <a:pt x="604520" y="1366520"/>
                      <a:pt x="617220" y="1391285"/>
                      <a:pt x="636270" y="1402715"/>
                    </a:cubicBezTo>
                    <a:cubicBezTo>
                      <a:pt x="655320" y="1414145"/>
                      <a:pt x="678815" y="1420495"/>
                      <a:pt x="704850" y="1414145"/>
                    </a:cubicBezTo>
                    <a:cubicBezTo>
                      <a:pt x="730885" y="1407795"/>
                      <a:pt x="770255" y="1388110"/>
                      <a:pt x="792480" y="1364615"/>
                    </a:cubicBezTo>
                    <a:cubicBezTo>
                      <a:pt x="814705" y="1341120"/>
                      <a:pt x="823595" y="1303655"/>
                      <a:pt x="838200" y="1273175"/>
                    </a:cubicBezTo>
                    <a:cubicBezTo>
                      <a:pt x="852805" y="1242695"/>
                      <a:pt x="862330" y="1197610"/>
                      <a:pt x="880110" y="1181735"/>
                    </a:cubicBezTo>
                    <a:cubicBezTo>
                      <a:pt x="897890" y="1165860"/>
                      <a:pt x="929005" y="1174750"/>
                      <a:pt x="944880" y="1177925"/>
                    </a:cubicBezTo>
                    <a:cubicBezTo>
                      <a:pt x="960755" y="1181100"/>
                      <a:pt x="967105" y="1196975"/>
                      <a:pt x="975360" y="1200785"/>
                    </a:cubicBezTo>
                    <a:cubicBezTo>
                      <a:pt x="983615" y="1204595"/>
                      <a:pt x="986155" y="1206500"/>
                      <a:pt x="994410" y="1200785"/>
                    </a:cubicBezTo>
                    <a:cubicBezTo>
                      <a:pt x="1002665" y="1195070"/>
                      <a:pt x="1013460" y="1200150"/>
                      <a:pt x="1024890" y="1166495"/>
                    </a:cubicBezTo>
                    <a:cubicBezTo>
                      <a:pt x="1036320" y="1132840"/>
                      <a:pt x="1052195" y="1071245"/>
                      <a:pt x="1062990" y="998855"/>
                    </a:cubicBezTo>
                    <a:cubicBezTo>
                      <a:pt x="1073785" y="926465"/>
                      <a:pt x="1082675" y="827405"/>
                      <a:pt x="1089660" y="732155"/>
                    </a:cubicBezTo>
                    <a:cubicBezTo>
                      <a:pt x="1096645" y="636905"/>
                      <a:pt x="1099820" y="517525"/>
                      <a:pt x="1104900" y="427355"/>
                    </a:cubicBezTo>
                    <a:cubicBezTo>
                      <a:pt x="1109980" y="337185"/>
                      <a:pt x="1112520" y="259715"/>
                      <a:pt x="1120140" y="191135"/>
                    </a:cubicBezTo>
                    <a:cubicBezTo>
                      <a:pt x="1127760" y="122555"/>
                      <a:pt x="1137920" y="0"/>
                      <a:pt x="1150620" y="15875"/>
                    </a:cubicBezTo>
                    <a:cubicBezTo>
                      <a:pt x="1163320" y="31750"/>
                      <a:pt x="1177290" y="146685"/>
                      <a:pt x="1196340" y="286385"/>
                    </a:cubicBezTo>
                    <a:cubicBezTo>
                      <a:pt x="1215390" y="426085"/>
                      <a:pt x="1246505" y="719455"/>
                      <a:pt x="1264920" y="854075"/>
                    </a:cubicBezTo>
                    <a:cubicBezTo>
                      <a:pt x="1283335" y="988695"/>
                      <a:pt x="1285875" y="1028700"/>
                      <a:pt x="1306830" y="1094105"/>
                    </a:cubicBezTo>
                    <a:cubicBezTo>
                      <a:pt x="1327785" y="1159510"/>
                      <a:pt x="1356995" y="1205865"/>
                      <a:pt x="1390650" y="1246505"/>
                    </a:cubicBezTo>
                    <a:cubicBezTo>
                      <a:pt x="1424305" y="1287145"/>
                      <a:pt x="1475740" y="1318260"/>
                      <a:pt x="1508760" y="1337945"/>
                    </a:cubicBezTo>
                    <a:cubicBezTo>
                      <a:pt x="1541780" y="1357630"/>
                      <a:pt x="1564005" y="1367790"/>
                      <a:pt x="1588770" y="1364615"/>
                    </a:cubicBezTo>
                    <a:cubicBezTo>
                      <a:pt x="1613535" y="1361440"/>
                      <a:pt x="1633855" y="1348105"/>
                      <a:pt x="1657350" y="1318895"/>
                    </a:cubicBezTo>
                    <a:cubicBezTo>
                      <a:pt x="1680845" y="1289685"/>
                      <a:pt x="1709420" y="1236980"/>
                      <a:pt x="1729740" y="1189355"/>
                    </a:cubicBezTo>
                    <a:cubicBezTo>
                      <a:pt x="1750060" y="1141730"/>
                      <a:pt x="1762125" y="1069975"/>
                      <a:pt x="1779270" y="1033145"/>
                    </a:cubicBezTo>
                    <a:cubicBezTo>
                      <a:pt x="1796415" y="996315"/>
                      <a:pt x="1814830" y="971550"/>
                      <a:pt x="1832610" y="968375"/>
                    </a:cubicBezTo>
                    <a:cubicBezTo>
                      <a:pt x="1850390" y="965200"/>
                      <a:pt x="1869682" y="987033"/>
                      <a:pt x="1885950" y="1014095"/>
                    </a:cubicBezTo>
                    <a:cubicBezTo>
                      <a:pt x="1902218" y="1041157"/>
                      <a:pt x="1909532" y="1086288"/>
                      <a:pt x="1930216" y="1130745"/>
                    </a:cubicBezTo>
                    <a:cubicBezTo>
                      <a:pt x="1946663" y="1167608"/>
                      <a:pt x="1949480" y="1227589"/>
                      <a:pt x="2005209" y="1230980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2" name="Forme libre 71"/>
              <p:cNvSpPr/>
              <p:nvPr/>
            </p:nvSpPr>
            <p:spPr>
              <a:xfrm>
                <a:off x="5659918" y="5880082"/>
                <a:ext cx="459200" cy="402221"/>
              </a:xfrm>
              <a:custGeom>
                <a:avLst/>
                <a:gdLst>
                  <a:gd name="connsiteX0" fmla="*/ 1424 w 206523"/>
                  <a:gd name="connsiteY0" fmla="*/ 368418 h 368418"/>
                  <a:gd name="connsiteX1" fmla="*/ 1424 w 206523"/>
                  <a:gd name="connsiteY1" fmla="*/ 117741 h 368418"/>
                  <a:gd name="connsiteX2" fmla="*/ 1424 w 206523"/>
                  <a:gd name="connsiteY2" fmla="*/ 100650 h 368418"/>
                  <a:gd name="connsiteX3" fmla="*/ 9970 w 206523"/>
                  <a:gd name="connsiteY3" fmla="*/ 97801 h 368418"/>
                  <a:gd name="connsiteX4" fmla="*/ 35607 w 206523"/>
                  <a:gd name="connsiteY4" fmla="*/ 72164 h 368418"/>
                  <a:gd name="connsiteX5" fmla="*/ 52699 w 206523"/>
                  <a:gd name="connsiteY5" fmla="*/ 26586 h 368418"/>
                  <a:gd name="connsiteX6" fmla="*/ 81185 w 206523"/>
                  <a:gd name="connsiteY6" fmla="*/ 949 h 368418"/>
                  <a:gd name="connsiteX7" fmla="*/ 112519 w 206523"/>
                  <a:gd name="connsiteY7" fmla="*/ 20889 h 368418"/>
                  <a:gd name="connsiteX8" fmla="*/ 132460 w 206523"/>
                  <a:gd name="connsiteY8" fmla="*/ 80710 h 368418"/>
                  <a:gd name="connsiteX9" fmla="*/ 149551 w 206523"/>
                  <a:gd name="connsiteY9" fmla="*/ 134833 h 368418"/>
                  <a:gd name="connsiteX10" fmla="*/ 166643 w 206523"/>
                  <a:gd name="connsiteY10" fmla="*/ 171865 h 368418"/>
                  <a:gd name="connsiteX11" fmla="*/ 200826 w 206523"/>
                  <a:gd name="connsiteY11" fmla="*/ 194654 h 368418"/>
                  <a:gd name="connsiteX12" fmla="*/ 200826 w 206523"/>
                  <a:gd name="connsiteY12" fmla="*/ 211745 h 368418"/>
                  <a:gd name="connsiteX13" fmla="*/ 203675 w 206523"/>
                  <a:gd name="connsiteY13" fmla="*/ 368418 h 368418"/>
                  <a:gd name="connsiteX0" fmla="*/ 1424 w 206523"/>
                  <a:gd name="connsiteY0" fmla="*/ 117741 h 368418"/>
                  <a:gd name="connsiteX1" fmla="*/ 1424 w 206523"/>
                  <a:gd name="connsiteY1" fmla="*/ 100650 h 368418"/>
                  <a:gd name="connsiteX2" fmla="*/ 9970 w 206523"/>
                  <a:gd name="connsiteY2" fmla="*/ 97801 h 368418"/>
                  <a:gd name="connsiteX3" fmla="*/ 35607 w 206523"/>
                  <a:gd name="connsiteY3" fmla="*/ 72164 h 368418"/>
                  <a:gd name="connsiteX4" fmla="*/ 52699 w 206523"/>
                  <a:gd name="connsiteY4" fmla="*/ 26586 h 368418"/>
                  <a:gd name="connsiteX5" fmla="*/ 81185 w 206523"/>
                  <a:gd name="connsiteY5" fmla="*/ 949 h 368418"/>
                  <a:gd name="connsiteX6" fmla="*/ 112519 w 206523"/>
                  <a:gd name="connsiteY6" fmla="*/ 20889 h 368418"/>
                  <a:gd name="connsiteX7" fmla="*/ 132460 w 206523"/>
                  <a:gd name="connsiteY7" fmla="*/ 80710 h 368418"/>
                  <a:gd name="connsiteX8" fmla="*/ 149551 w 206523"/>
                  <a:gd name="connsiteY8" fmla="*/ 134833 h 368418"/>
                  <a:gd name="connsiteX9" fmla="*/ 166643 w 206523"/>
                  <a:gd name="connsiteY9" fmla="*/ 171865 h 368418"/>
                  <a:gd name="connsiteX10" fmla="*/ 200826 w 206523"/>
                  <a:gd name="connsiteY10" fmla="*/ 194654 h 368418"/>
                  <a:gd name="connsiteX11" fmla="*/ 200826 w 206523"/>
                  <a:gd name="connsiteY11" fmla="*/ 211745 h 368418"/>
                  <a:gd name="connsiteX12" fmla="*/ 203675 w 206523"/>
                  <a:gd name="connsiteY12" fmla="*/ 368418 h 368418"/>
                  <a:gd name="connsiteX0" fmla="*/ 0 w 205099"/>
                  <a:gd name="connsiteY0" fmla="*/ 100650 h 368418"/>
                  <a:gd name="connsiteX1" fmla="*/ 8546 w 205099"/>
                  <a:gd name="connsiteY1" fmla="*/ 97801 h 368418"/>
                  <a:gd name="connsiteX2" fmla="*/ 34183 w 205099"/>
                  <a:gd name="connsiteY2" fmla="*/ 72164 h 368418"/>
                  <a:gd name="connsiteX3" fmla="*/ 51275 w 205099"/>
                  <a:gd name="connsiteY3" fmla="*/ 26586 h 368418"/>
                  <a:gd name="connsiteX4" fmla="*/ 79761 w 205099"/>
                  <a:gd name="connsiteY4" fmla="*/ 949 h 368418"/>
                  <a:gd name="connsiteX5" fmla="*/ 111095 w 205099"/>
                  <a:gd name="connsiteY5" fmla="*/ 20889 h 368418"/>
                  <a:gd name="connsiteX6" fmla="*/ 131036 w 205099"/>
                  <a:gd name="connsiteY6" fmla="*/ 80710 h 368418"/>
                  <a:gd name="connsiteX7" fmla="*/ 148127 w 205099"/>
                  <a:gd name="connsiteY7" fmla="*/ 134833 h 368418"/>
                  <a:gd name="connsiteX8" fmla="*/ 165219 w 205099"/>
                  <a:gd name="connsiteY8" fmla="*/ 171865 h 368418"/>
                  <a:gd name="connsiteX9" fmla="*/ 199402 w 205099"/>
                  <a:gd name="connsiteY9" fmla="*/ 194654 h 368418"/>
                  <a:gd name="connsiteX10" fmla="*/ 199402 w 205099"/>
                  <a:gd name="connsiteY10" fmla="*/ 211745 h 368418"/>
                  <a:gd name="connsiteX11" fmla="*/ 202251 w 205099"/>
                  <a:gd name="connsiteY11" fmla="*/ 368418 h 368418"/>
                  <a:gd name="connsiteX0" fmla="*/ 0 w 196553"/>
                  <a:gd name="connsiteY0" fmla="*/ 97801 h 368418"/>
                  <a:gd name="connsiteX1" fmla="*/ 25637 w 196553"/>
                  <a:gd name="connsiteY1" fmla="*/ 72164 h 368418"/>
                  <a:gd name="connsiteX2" fmla="*/ 42729 w 196553"/>
                  <a:gd name="connsiteY2" fmla="*/ 26586 h 368418"/>
                  <a:gd name="connsiteX3" fmla="*/ 71215 w 196553"/>
                  <a:gd name="connsiteY3" fmla="*/ 949 h 368418"/>
                  <a:gd name="connsiteX4" fmla="*/ 102549 w 196553"/>
                  <a:gd name="connsiteY4" fmla="*/ 20889 h 368418"/>
                  <a:gd name="connsiteX5" fmla="*/ 122490 w 196553"/>
                  <a:gd name="connsiteY5" fmla="*/ 80710 h 368418"/>
                  <a:gd name="connsiteX6" fmla="*/ 139581 w 196553"/>
                  <a:gd name="connsiteY6" fmla="*/ 134833 h 368418"/>
                  <a:gd name="connsiteX7" fmla="*/ 156673 w 196553"/>
                  <a:gd name="connsiteY7" fmla="*/ 171865 h 368418"/>
                  <a:gd name="connsiteX8" fmla="*/ 190856 w 196553"/>
                  <a:gd name="connsiteY8" fmla="*/ 194654 h 368418"/>
                  <a:gd name="connsiteX9" fmla="*/ 190856 w 196553"/>
                  <a:gd name="connsiteY9" fmla="*/ 211745 h 368418"/>
                  <a:gd name="connsiteX10" fmla="*/ 193705 w 196553"/>
                  <a:gd name="connsiteY10" fmla="*/ 368418 h 368418"/>
                  <a:gd name="connsiteX0" fmla="*/ 0 w 196553"/>
                  <a:gd name="connsiteY0" fmla="*/ 97801 h 211745"/>
                  <a:gd name="connsiteX1" fmla="*/ 25637 w 196553"/>
                  <a:gd name="connsiteY1" fmla="*/ 72164 h 211745"/>
                  <a:gd name="connsiteX2" fmla="*/ 42729 w 196553"/>
                  <a:gd name="connsiteY2" fmla="*/ 26586 h 211745"/>
                  <a:gd name="connsiteX3" fmla="*/ 71215 w 196553"/>
                  <a:gd name="connsiteY3" fmla="*/ 949 h 211745"/>
                  <a:gd name="connsiteX4" fmla="*/ 102549 w 196553"/>
                  <a:gd name="connsiteY4" fmla="*/ 20889 h 211745"/>
                  <a:gd name="connsiteX5" fmla="*/ 122490 w 196553"/>
                  <a:gd name="connsiteY5" fmla="*/ 80710 h 211745"/>
                  <a:gd name="connsiteX6" fmla="*/ 139581 w 196553"/>
                  <a:gd name="connsiteY6" fmla="*/ 134833 h 211745"/>
                  <a:gd name="connsiteX7" fmla="*/ 156673 w 196553"/>
                  <a:gd name="connsiteY7" fmla="*/ 171865 h 211745"/>
                  <a:gd name="connsiteX8" fmla="*/ 190856 w 196553"/>
                  <a:gd name="connsiteY8" fmla="*/ 194654 h 211745"/>
                  <a:gd name="connsiteX9" fmla="*/ 190856 w 196553"/>
                  <a:gd name="connsiteY9" fmla="*/ 211745 h 211745"/>
                  <a:gd name="connsiteX0" fmla="*/ 0 w 190856"/>
                  <a:gd name="connsiteY0" fmla="*/ 97801 h 194654"/>
                  <a:gd name="connsiteX1" fmla="*/ 25637 w 190856"/>
                  <a:gd name="connsiteY1" fmla="*/ 72164 h 194654"/>
                  <a:gd name="connsiteX2" fmla="*/ 42729 w 190856"/>
                  <a:gd name="connsiteY2" fmla="*/ 26586 h 194654"/>
                  <a:gd name="connsiteX3" fmla="*/ 71215 w 190856"/>
                  <a:gd name="connsiteY3" fmla="*/ 949 h 194654"/>
                  <a:gd name="connsiteX4" fmla="*/ 102549 w 190856"/>
                  <a:gd name="connsiteY4" fmla="*/ 20889 h 194654"/>
                  <a:gd name="connsiteX5" fmla="*/ 122490 w 190856"/>
                  <a:gd name="connsiteY5" fmla="*/ 80710 h 194654"/>
                  <a:gd name="connsiteX6" fmla="*/ 139581 w 190856"/>
                  <a:gd name="connsiteY6" fmla="*/ 134833 h 194654"/>
                  <a:gd name="connsiteX7" fmla="*/ 156673 w 190856"/>
                  <a:gd name="connsiteY7" fmla="*/ 171865 h 194654"/>
                  <a:gd name="connsiteX8" fmla="*/ 190856 w 190856"/>
                  <a:gd name="connsiteY8" fmla="*/ 194654 h 194654"/>
                  <a:gd name="connsiteX0" fmla="*/ 0 w 190856"/>
                  <a:gd name="connsiteY0" fmla="*/ 97801 h 194654"/>
                  <a:gd name="connsiteX1" fmla="*/ 25637 w 190856"/>
                  <a:gd name="connsiteY1" fmla="*/ 72164 h 194654"/>
                  <a:gd name="connsiteX2" fmla="*/ 42729 w 190856"/>
                  <a:gd name="connsiteY2" fmla="*/ 26586 h 194654"/>
                  <a:gd name="connsiteX3" fmla="*/ 71215 w 190856"/>
                  <a:gd name="connsiteY3" fmla="*/ 949 h 194654"/>
                  <a:gd name="connsiteX4" fmla="*/ 102549 w 190856"/>
                  <a:gd name="connsiteY4" fmla="*/ 20889 h 194654"/>
                  <a:gd name="connsiteX5" fmla="*/ 122490 w 190856"/>
                  <a:gd name="connsiteY5" fmla="*/ 80710 h 194654"/>
                  <a:gd name="connsiteX6" fmla="*/ 139581 w 190856"/>
                  <a:gd name="connsiteY6" fmla="*/ 134833 h 194654"/>
                  <a:gd name="connsiteX7" fmla="*/ 156673 w 190856"/>
                  <a:gd name="connsiteY7" fmla="*/ 171865 h 194654"/>
                  <a:gd name="connsiteX8" fmla="*/ 190856 w 190856"/>
                  <a:gd name="connsiteY8" fmla="*/ 194654 h 194654"/>
                  <a:gd name="connsiteX0" fmla="*/ 0 w 190856"/>
                  <a:gd name="connsiteY0" fmla="*/ 97801 h 194654"/>
                  <a:gd name="connsiteX1" fmla="*/ 25637 w 190856"/>
                  <a:gd name="connsiteY1" fmla="*/ 72164 h 194654"/>
                  <a:gd name="connsiteX2" fmla="*/ 42729 w 190856"/>
                  <a:gd name="connsiteY2" fmla="*/ 26586 h 194654"/>
                  <a:gd name="connsiteX3" fmla="*/ 71215 w 190856"/>
                  <a:gd name="connsiteY3" fmla="*/ 949 h 194654"/>
                  <a:gd name="connsiteX4" fmla="*/ 102549 w 190856"/>
                  <a:gd name="connsiteY4" fmla="*/ 20889 h 194654"/>
                  <a:gd name="connsiteX5" fmla="*/ 122490 w 190856"/>
                  <a:gd name="connsiteY5" fmla="*/ 80710 h 194654"/>
                  <a:gd name="connsiteX6" fmla="*/ 139581 w 190856"/>
                  <a:gd name="connsiteY6" fmla="*/ 134833 h 194654"/>
                  <a:gd name="connsiteX7" fmla="*/ 156673 w 190856"/>
                  <a:gd name="connsiteY7" fmla="*/ 171865 h 194654"/>
                  <a:gd name="connsiteX8" fmla="*/ 190856 w 190856"/>
                  <a:gd name="connsiteY8" fmla="*/ 194654 h 194654"/>
                  <a:gd name="connsiteX0" fmla="*/ 0 w 190856"/>
                  <a:gd name="connsiteY0" fmla="*/ 97801 h 194654"/>
                  <a:gd name="connsiteX1" fmla="*/ 25637 w 190856"/>
                  <a:gd name="connsiteY1" fmla="*/ 72164 h 194654"/>
                  <a:gd name="connsiteX2" fmla="*/ 42729 w 190856"/>
                  <a:gd name="connsiteY2" fmla="*/ 26586 h 194654"/>
                  <a:gd name="connsiteX3" fmla="*/ 71215 w 190856"/>
                  <a:gd name="connsiteY3" fmla="*/ 949 h 194654"/>
                  <a:gd name="connsiteX4" fmla="*/ 102549 w 190856"/>
                  <a:gd name="connsiteY4" fmla="*/ 20889 h 194654"/>
                  <a:gd name="connsiteX5" fmla="*/ 122490 w 190856"/>
                  <a:gd name="connsiteY5" fmla="*/ 80710 h 194654"/>
                  <a:gd name="connsiteX6" fmla="*/ 139581 w 190856"/>
                  <a:gd name="connsiteY6" fmla="*/ 134833 h 194654"/>
                  <a:gd name="connsiteX7" fmla="*/ 156673 w 190856"/>
                  <a:gd name="connsiteY7" fmla="*/ 171865 h 194654"/>
                  <a:gd name="connsiteX8" fmla="*/ 190856 w 190856"/>
                  <a:gd name="connsiteY8" fmla="*/ 194654 h 1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856" h="194654">
                    <a:moveTo>
                      <a:pt x="0" y="97801"/>
                    </a:moveTo>
                    <a:cubicBezTo>
                      <a:pt x="19158" y="95671"/>
                      <a:pt x="18516" y="84033"/>
                      <a:pt x="25637" y="72164"/>
                    </a:cubicBezTo>
                    <a:cubicBezTo>
                      <a:pt x="32758" y="60295"/>
                      <a:pt x="35133" y="38455"/>
                      <a:pt x="42729" y="26586"/>
                    </a:cubicBezTo>
                    <a:cubicBezTo>
                      <a:pt x="50325" y="14717"/>
                      <a:pt x="61245" y="1898"/>
                      <a:pt x="71215" y="949"/>
                    </a:cubicBezTo>
                    <a:cubicBezTo>
                      <a:pt x="81185" y="0"/>
                      <a:pt x="94003" y="7596"/>
                      <a:pt x="102549" y="20889"/>
                    </a:cubicBezTo>
                    <a:cubicBezTo>
                      <a:pt x="111095" y="34182"/>
                      <a:pt x="116318" y="61719"/>
                      <a:pt x="122490" y="80710"/>
                    </a:cubicBezTo>
                    <a:cubicBezTo>
                      <a:pt x="128662" y="99701"/>
                      <a:pt x="133884" y="119641"/>
                      <a:pt x="139581" y="134833"/>
                    </a:cubicBezTo>
                    <a:cubicBezTo>
                      <a:pt x="145278" y="150025"/>
                      <a:pt x="148127" y="161895"/>
                      <a:pt x="156673" y="171865"/>
                    </a:cubicBezTo>
                    <a:cubicBezTo>
                      <a:pt x="165219" y="181835"/>
                      <a:pt x="172317" y="192684"/>
                      <a:pt x="190856" y="194654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3" name="Forme libre 72"/>
              <p:cNvSpPr/>
              <p:nvPr/>
            </p:nvSpPr>
            <p:spPr>
              <a:xfrm>
                <a:off x="6102000" y="180000"/>
                <a:ext cx="2741850" cy="6438676"/>
              </a:xfrm>
              <a:custGeom>
                <a:avLst/>
                <a:gdLst>
                  <a:gd name="connsiteX0" fmla="*/ 2275 w 1155511"/>
                  <a:gd name="connsiteY0" fmla="*/ 3135574 h 3135574"/>
                  <a:gd name="connsiteX1" fmla="*/ 2275 w 1155511"/>
                  <a:gd name="connsiteY1" fmla="*/ 2978624 h 3135574"/>
                  <a:gd name="connsiteX2" fmla="*/ 15923 w 1155511"/>
                  <a:gd name="connsiteY2" fmla="*/ 2964977 h 3135574"/>
                  <a:gd name="connsiteX3" fmla="*/ 70514 w 1155511"/>
                  <a:gd name="connsiteY3" fmla="*/ 2917209 h 3135574"/>
                  <a:gd name="connsiteX4" fmla="*/ 138753 w 1155511"/>
                  <a:gd name="connsiteY4" fmla="*/ 2773908 h 3135574"/>
                  <a:gd name="connsiteX5" fmla="*/ 186520 w 1155511"/>
                  <a:gd name="connsiteY5" fmla="*/ 2528248 h 3135574"/>
                  <a:gd name="connsiteX6" fmla="*/ 213816 w 1155511"/>
                  <a:gd name="connsiteY6" fmla="*/ 2132463 h 3135574"/>
                  <a:gd name="connsiteX7" fmla="*/ 234287 w 1155511"/>
                  <a:gd name="connsiteY7" fmla="*/ 1252183 h 3135574"/>
                  <a:gd name="connsiteX8" fmla="*/ 241111 w 1155511"/>
                  <a:gd name="connsiteY8" fmla="*/ 624386 h 3135574"/>
                  <a:gd name="connsiteX9" fmla="*/ 247935 w 1155511"/>
                  <a:gd name="connsiteY9" fmla="*/ 133066 h 3135574"/>
                  <a:gd name="connsiteX10" fmla="*/ 241111 w 1155511"/>
                  <a:gd name="connsiteY10" fmla="*/ 23884 h 3135574"/>
                  <a:gd name="connsiteX11" fmla="*/ 275231 w 1155511"/>
                  <a:gd name="connsiteY11" fmla="*/ 10236 h 3135574"/>
                  <a:gd name="connsiteX12" fmla="*/ 514067 w 1155511"/>
                  <a:gd name="connsiteY12" fmla="*/ 10236 h 3135574"/>
                  <a:gd name="connsiteX13" fmla="*/ 520890 w 1155511"/>
                  <a:gd name="connsiteY13" fmla="*/ 10236 h 3135574"/>
                  <a:gd name="connsiteX14" fmla="*/ 527714 w 1155511"/>
                  <a:gd name="connsiteY14" fmla="*/ 58003 h 3135574"/>
                  <a:gd name="connsiteX15" fmla="*/ 527714 w 1155511"/>
                  <a:gd name="connsiteY15" fmla="*/ 358254 h 3135574"/>
                  <a:gd name="connsiteX16" fmla="*/ 527714 w 1155511"/>
                  <a:gd name="connsiteY16" fmla="*/ 624386 h 3135574"/>
                  <a:gd name="connsiteX17" fmla="*/ 534538 w 1155511"/>
                  <a:gd name="connsiteY17" fmla="*/ 849574 h 3135574"/>
                  <a:gd name="connsiteX18" fmla="*/ 555010 w 1155511"/>
                  <a:gd name="connsiteY18" fmla="*/ 1204415 h 3135574"/>
                  <a:gd name="connsiteX19" fmla="*/ 582305 w 1155511"/>
                  <a:gd name="connsiteY19" fmla="*/ 440141 h 3135574"/>
                  <a:gd name="connsiteX20" fmla="*/ 595953 w 1155511"/>
                  <a:gd name="connsiteY20" fmla="*/ 1354541 h 3135574"/>
                  <a:gd name="connsiteX21" fmla="*/ 623249 w 1155511"/>
                  <a:gd name="connsiteY21" fmla="*/ 1914099 h 3135574"/>
                  <a:gd name="connsiteX22" fmla="*/ 657368 w 1155511"/>
                  <a:gd name="connsiteY22" fmla="*/ 2398595 h 3135574"/>
                  <a:gd name="connsiteX23" fmla="*/ 739255 w 1155511"/>
                  <a:gd name="connsiteY23" fmla="*/ 2732965 h 3135574"/>
                  <a:gd name="connsiteX24" fmla="*/ 841613 w 1155511"/>
                  <a:gd name="connsiteY24" fmla="*/ 2964977 h 3135574"/>
                  <a:gd name="connsiteX25" fmla="*/ 1005386 w 1155511"/>
                  <a:gd name="connsiteY25" fmla="*/ 3094630 h 3135574"/>
                  <a:gd name="connsiteX26" fmla="*/ 1155511 w 1155511"/>
                  <a:gd name="connsiteY26" fmla="*/ 3128750 h 3135574"/>
                  <a:gd name="connsiteX0" fmla="*/ 0 w 1153236"/>
                  <a:gd name="connsiteY0" fmla="*/ 2978624 h 3128750"/>
                  <a:gd name="connsiteX1" fmla="*/ 13648 w 1153236"/>
                  <a:gd name="connsiteY1" fmla="*/ 2964977 h 3128750"/>
                  <a:gd name="connsiteX2" fmla="*/ 68239 w 1153236"/>
                  <a:gd name="connsiteY2" fmla="*/ 2917209 h 3128750"/>
                  <a:gd name="connsiteX3" fmla="*/ 136478 w 1153236"/>
                  <a:gd name="connsiteY3" fmla="*/ 2773908 h 3128750"/>
                  <a:gd name="connsiteX4" fmla="*/ 184245 w 1153236"/>
                  <a:gd name="connsiteY4" fmla="*/ 2528248 h 3128750"/>
                  <a:gd name="connsiteX5" fmla="*/ 211541 w 1153236"/>
                  <a:gd name="connsiteY5" fmla="*/ 2132463 h 3128750"/>
                  <a:gd name="connsiteX6" fmla="*/ 232012 w 1153236"/>
                  <a:gd name="connsiteY6" fmla="*/ 1252183 h 3128750"/>
                  <a:gd name="connsiteX7" fmla="*/ 238836 w 1153236"/>
                  <a:gd name="connsiteY7" fmla="*/ 624386 h 3128750"/>
                  <a:gd name="connsiteX8" fmla="*/ 245660 w 1153236"/>
                  <a:gd name="connsiteY8" fmla="*/ 133066 h 3128750"/>
                  <a:gd name="connsiteX9" fmla="*/ 238836 w 1153236"/>
                  <a:gd name="connsiteY9" fmla="*/ 23884 h 3128750"/>
                  <a:gd name="connsiteX10" fmla="*/ 272956 w 1153236"/>
                  <a:gd name="connsiteY10" fmla="*/ 10236 h 3128750"/>
                  <a:gd name="connsiteX11" fmla="*/ 511792 w 1153236"/>
                  <a:gd name="connsiteY11" fmla="*/ 10236 h 3128750"/>
                  <a:gd name="connsiteX12" fmla="*/ 518615 w 1153236"/>
                  <a:gd name="connsiteY12" fmla="*/ 10236 h 3128750"/>
                  <a:gd name="connsiteX13" fmla="*/ 525439 w 1153236"/>
                  <a:gd name="connsiteY13" fmla="*/ 58003 h 3128750"/>
                  <a:gd name="connsiteX14" fmla="*/ 525439 w 1153236"/>
                  <a:gd name="connsiteY14" fmla="*/ 358254 h 3128750"/>
                  <a:gd name="connsiteX15" fmla="*/ 525439 w 1153236"/>
                  <a:gd name="connsiteY15" fmla="*/ 624386 h 3128750"/>
                  <a:gd name="connsiteX16" fmla="*/ 532263 w 1153236"/>
                  <a:gd name="connsiteY16" fmla="*/ 849574 h 3128750"/>
                  <a:gd name="connsiteX17" fmla="*/ 552735 w 1153236"/>
                  <a:gd name="connsiteY17" fmla="*/ 1204415 h 3128750"/>
                  <a:gd name="connsiteX18" fmla="*/ 580030 w 1153236"/>
                  <a:gd name="connsiteY18" fmla="*/ 440141 h 3128750"/>
                  <a:gd name="connsiteX19" fmla="*/ 593678 w 1153236"/>
                  <a:gd name="connsiteY19" fmla="*/ 1354541 h 3128750"/>
                  <a:gd name="connsiteX20" fmla="*/ 620974 w 1153236"/>
                  <a:gd name="connsiteY20" fmla="*/ 1914099 h 3128750"/>
                  <a:gd name="connsiteX21" fmla="*/ 655093 w 1153236"/>
                  <a:gd name="connsiteY21" fmla="*/ 2398595 h 3128750"/>
                  <a:gd name="connsiteX22" fmla="*/ 736980 w 1153236"/>
                  <a:gd name="connsiteY22" fmla="*/ 2732965 h 3128750"/>
                  <a:gd name="connsiteX23" fmla="*/ 839338 w 1153236"/>
                  <a:gd name="connsiteY23" fmla="*/ 2964977 h 3128750"/>
                  <a:gd name="connsiteX24" fmla="*/ 1003111 w 1153236"/>
                  <a:gd name="connsiteY24" fmla="*/ 3094630 h 3128750"/>
                  <a:gd name="connsiteX25" fmla="*/ 1153236 w 1153236"/>
                  <a:gd name="connsiteY25" fmla="*/ 3128750 h 3128750"/>
                  <a:gd name="connsiteX0" fmla="*/ 0 w 1139588"/>
                  <a:gd name="connsiteY0" fmla="*/ 2964977 h 3128750"/>
                  <a:gd name="connsiteX1" fmla="*/ 54591 w 1139588"/>
                  <a:gd name="connsiteY1" fmla="*/ 2917209 h 3128750"/>
                  <a:gd name="connsiteX2" fmla="*/ 122830 w 1139588"/>
                  <a:gd name="connsiteY2" fmla="*/ 2773908 h 3128750"/>
                  <a:gd name="connsiteX3" fmla="*/ 170597 w 1139588"/>
                  <a:gd name="connsiteY3" fmla="*/ 2528248 h 3128750"/>
                  <a:gd name="connsiteX4" fmla="*/ 197893 w 1139588"/>
                  <a:gd name="connsiteY4" fmla="*/ 2132463 h 3128750"/>
                  <a:gd name="connsiteX5" fmla="*/ 218364 w 1139588"/>
                  <a:gd name="connsiteY5" fmla="*/ 1252183 h 3128750"/>
                  <a:gd name="connsiteX6" fmla="*/ 225188 w 1139588"/>
                  <a:gd name="connsiteY6" fmla="*/ 624386 h 3128750"/>
                  <a:gd name="connsiteX7" fmla="*/ 232012 w 1139588"/>
                  <a:gd name="connsiteY7" fmla="*/ 133066 h 3128750"/>
                  <a:gd name="connsiteX8" fmla="*/ 225188 w 1139588"/>
                  <a:gd name="connsiteY8" fmla="*/ 23884 h 3128750"/>
                  <a:gd name="connsiteX9" fmla="*/ 259308 w 1139588"/>
                  <a:gd name="connsiteY9" fmla="*/ 10236 h 3128750"/>
                  <a:gd name="connsiteX10" fmla="*/ 498144 w 1139588"/>
                  <a:gd name="connsiteY10" fmla="*/ 10236 h 3128750"/>
                  <a:gd name="connsiteX11" fmla="*/ 504967 w 1139588"/>
                  <a:gd name="connsiteY11" fmla="*/ 10236 h 3128750"/>
                  <a:gd name="connsiteX12" fmla="*/ 511791 w 1139588"/>
                  <a:gd name="connsiteY12" fmla="*/ 58003 h 3128750"/>
                  <a:gd name="connsiteX13" fmla="*/ 511791 w 1139588"/>
                  <a:gd name="connsiteY13" fmla="*/ 358254 h 3128750"/>
                  <a:gd name="connsiteX14" fmla="*/ 511791 w 1139588"/>
                  <a:gd name="connsiteY14" fmla="*/ 624386 h 3128750"/>
                  <a:gd name="connsiteX15" fmla="*/ 518615 w 1139588"/>
                  <a:gd name="connsiteY15" fmla="*/ 849574 h 3128750"/>
                  <a:gd name="connsiteX16" fmla="*/ 539087 w 1139588"/>
                  <a:gd name="connsiteY16" fmla="*/ 1204415 h 3128750"/>
                  <a:gd name="connsiteX17" fmla="*/ 566382 w 1139588"/>
                  <a:gd name="connsiteY17" fmla="*/ 440141 h 3128750"/>
                  <a:gd name="connsiteX18" fmla="*/ 580030 w 1139588"/>
                  <a:gd name="connsiteY18" fmla="*/ 1354541 h 3128750"/>
                  <a:gd name="connsiteX19" fmla="*/ 607326 w 1139588"/>
                  <a:gd name="connsiteY19" fmla="*/ 1914099 h 3128750"/>
                  <a:gd name="connsiteX20" fmla="*/ 641445 w 1139588"/>
                  <a:gd name="connsiteY20" fmla="*/ 2398595 h 3128750"/>
                  <a:gd name="connsiteX21" fmla="*/ 723332 w 1139588"/>
                  <a:gd name="connsiteY21" fmla="*/ 2732965 h 3128750"/>
                  <a:gd name="connsiteX22" fmla="*/ 825690 w 1139588"/>
                  <a:gd name="connsiteY22" fmla="*/ 2964977 h 3128750"/>
                  <a:gd name="connsiteX23" fmla="*/ 989463 w 1139588"/>
                  <a:gd name="connsiteY23" fmla="*/ 3094630 h 3128750"/>
                  <a:gd name="connsiteX24" fmla="*/ 1139588 w 1139588"/>
                  <a:gd name="connsiteY24" fmla="*/ 3128750 h 3128750"/>
                  <a:gd name="connsiteX0" fmla="*/ 0 w 1139588"/>
                  <a:gd name="connsiteY0" fmla="*/ 2964977 h 3128750"/>
                  <a:gd name="connsiteX1" fmla="*/ 54591 w 1139588"/>
                  <a:gd name="connsiteY1" fmla="*/ 2917209 h 3128750"/>
                  <a:gd name="connsiteX2" fmla="*/ 122830 w 1139588"/>
                  <a:gd name="connsiteY2" fmla="*/ 2773908 h 3128750"/>
                  <a:gd name="connsiteX3" fmla="*/ 170597 w 1139588"/>
                  <a:gd name="connsiteY3" fmla="*/ 2528248 h 3128750"/>
                  <a:gd name="connsiteX4" fmla="*/ 197893 w 1139588"/>
                  <a:gd name="connsiteY4" fmla="*/ 2132463 h 3128750"/>
                  <a:gd name="connsiteX5" fmla="*/ 218364 w 1139588"/>
                  <a:gd name="connsiteY5" fmla="*/ 1252183 h 3128750"/>
                  <a:gd name="connsiteX6" fmla="*/ 225188 w 1139588"/>
                  <a:gd name="connsiteY6" fmla="*/ 624386 h 3128750"/>
                  <a:gd name="connsiteX7" fmla="*/ 232012 w 1139588"/>
                  <a:gd name="connsiteY7" fmla="*/ 133066 h 3128750"/>
                  <a:gd name="connsiteX8" fmla="*/ 225188 w 1139588"/>
                  <a:gd name="connsiteY8" fmla="*/ 23884 h 3128750"/>
                  <a:gd name="connsiteX9" fmla="*/ 259308 w 1139588"/>
                  <a:gd name="connsiteY9" fmla="*/ 10236 h 3128750"/>
                  <a:gd name="connsiteX10" fmla="*/ 498144 w 1139588"/>
                  <a:gd name="connsiteY10" fmla="*/ 10236 h 3128750"/>
                  <a:gd name="connsiteX11" fmla="*/ 504967 w 1139588"/>
                  <a:gd name="connsiteY11" fmla="*/ 10236 h 3128750"/>
                  <a:gd name="connsiteX12" fmla="*/ 511791 w 1139588"/>
                  <a:gd name="connsiteY12" fmla="*/ 58003 h 3128750"/>
                  <a:gd name="connsiteX13" fmla="*/ 511791 w 1139588"/>
                  <a:gd name="connsiteY13" fmla="*/ 358254 h 3128750"/>
                  <a:gd name="connsiteX14" fmla="*/ 511791 w 1139588"/>
                  <a:gd name="connsiteY14" fmla="*/ 624386 h 3128750"/>
                  <a:gd name="connsiteX15" fmla="*/ 518615 w 1139588"/>
                  <a:gd name="connsiteY15" fmla="*/ 849574 h 3128750"/>
                  <a:gd name="connsiteX16" fmla="*/ 539087 w 1139588"/>
                  <a:gd name="connsiteY16" fmla="*/ 1204415 h 3128750"/>
                  <a:gd name="connsiteX17" fmla="*/ 566382 w 1139588"/>
                  <a:gd name="connsiteY17" fmla="*/ 440141 h 3128750"/>
                  <a:gd name="connsiteX18" fmla="*/ 580030 w 1139588"/>
                  <a:gd name="connsiteY18" fmla="*/ 1354541 h 3128750"/>
                  <a:gd name="connsiteX19" fmla="*/ 607326 w 1139588"/>
                  <a:gd name="connsiteY19" fmla="*/ 1914099 h 3128750"/>
                  <a:gd name="connsiteX20" fmla="*/ 641445 w 1139588"/>
                  <a:gd name="connsiteY20" fmla="*/ 2398595 h 3128750"/>
                  <a:gd name="connsiteX21" fmla="*/ 723332 w 1139588"/>
                  <a:gd name="connsiteY21" fmla="*/ 2732965 h 3128750"/>
                  <a:gd name="connsiteX22" fmla="*/ 825690 w 1139588"/>
                  <a:gd name="connsiteY22" fmla="*/ 2964977 h 3128750"/>
                  <a:gd name="connsiteX23" fmla="*/ 989463 w 1139588"/>
                  <a:gd name="connsiteY23" fmla="*/ 3094630 h 3128750"/>
                  <a:gd name="connsiteX24" fmla="*/ 1139588 w 1139588"/>
                  <a:gd name="connsiteY24" fmla="*/ 3128750 h 312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39588" h="3128750">
                    <a:moveTo>
                      <a:pt x="0" y="2964977"/>
                    </a:moveTo>
                    <a:cubicBezTo>
                      <a:pt x="13594" y="2963589"/>
                      <a:pt x="34119" y="2949054"/>
                      <a:pt x="54591" y="2917209"/>
                    </a:cubicBezTo>
                    <a:cubicBezTo>
                      <a:pt x="75063" y="2885364"/>
                      <a:pt x="103496" y="2838735"/>
                      <a:pt x="122830" y="2773908"/>
                    </a:cubicBezTo>
                    <a:cubicBezTo>
                      <a:pt x="142164" y="2709081"/>
                      <a:pt x="158087" y="2635156"/>
                      <a:pt x="170597" y="2528248"/>
                    </a:cubicBezTo>
                    <a:cubicBezTo>
                      <a:pt x="183108" y="2421341"/>
                      <a:pt x="189932" y="2345140"/>
                      <a:pt x="197893" y="2132463"/>
                    </a:cubicBezTo>
                    <a:cubicBezTo>
                      <a:pt x="205854" y="1919786"/>
                      <a:pt x="213815" y="1503529"/>
                      <a:pt x="218364" y="1252183"/>
                    </a:cubicBezTo>
                    <a:cubicBezTo>
                      <a:pt x="222913" y="1000837"/>
                      <a:pt x="222913" y="810905"/>
                      <a:pt x="225188" y="624386"/>
                    </a:cubicBezTo>
                    <a:cubicBezTo>
                      <a:pt x="227463" y="437867"/>
                      <a:pt x="232012" y="233150"/>
                      <a:pt x="232012" y="133066"/>
                    </a:cubicBezTo>
                    <a:cubicBezTo>
                      <a:pt x="232012" y="32982"/>
                      <a:pt x="220639" y="44356"/>
                      <a:pt x="225188" y="23884"/>
                    </a:cubicBezTo>
                    <a:cubicBezTo>
                      <a:pt x="229737" y="3412"/>
                      <a:pt x="213815" y="12511"/>
                      <a:pt x="259308" y="10236"/>
                    </a:cubicBezTo>
                    <a:cubicBezTo>
                      <a:pt x="304801" y="7961"/>
                      <a:pt x="498144" y="10236"/>
                      <a:pt x="498144" y="10236"/>
                    </a:cubicBezTo>
                    <a:cubicBezTo>
                      <a:pt x="539087" y="10236"/>
                      <a:pt x="502693" y="2275"/>
                      <a:pt x="504967" y="10236"/>
                    </a:cubicBezTo>
                    <a:cubicBezTo>
                      <a:pt x="507241" y="18197"/>
                      <a:pt x="510654" y="0"/>
                      <a:pt x="511791" y="58003"/>
                    </a:cubicBezTo>
                    <a:cubicBezTo>
                      <a:pt x="512928" y="116006"/>
                      <a:pt x="511791" y="358254"/>
                      <a:pt x="511791" y="358254"/>
                    </a:cubicBezTo>
                    <a:cubicBezTo>
                      <a:pt x="511791" y="452651"/>
                      <a:pt x="510654" y="542499"/>
                      <a:pt x="511791" y="624386"/>
                    </a:cubicBezTo>
                    <a:cubicBezTo>
                      <a:pt x="512928" y="706273"/>
                      <a:pt x="514066" y="752903"/>
                      <a:pt x="518615" y="849574"/>
                    </a:cubicBezTo>
                    <a:cubicBezTo>
                      <a:pt x="523164" y="946245"/>
                      <a:pt x="531126" y="1272654"/>
                      <a:pt x="539087" y="1204415"/>
                    </a:cubicBezTo>
                    <a:cubicBezTo>
                      <a:pt x="547048" y="1136176"/>
                      <a:pt x="559558" y="415120"/>
                      <a:pt x="566382" y="440141"/>
                    </a:cubicBezTo>
                    <a:cubicBezTo>
                      <a:pt x="573206" y="465162"/>
                      <a:pt x="573206" y="1108881"/>
                      <a:pt x="580030" y="1354541"/>
                    </a:cubicBezTo>
                    <a:cubicBezTo>
                      <a:pt x="586854" y="1600201"/>
                      <a:pt x="597090" y="1740090"/>
                      <a:pt x="607326" y="1914099"/>
                    </a:cubicBezTo>
                    <a:cubicBezTo>
                      <a:pt x="617562" y="2088108"/>
                      <a:pt x="622111" y="2262117"/>
                      <a:pt x="641445" y="2398595"/>
                    </a:cubicBezTo>
                    <a:cubicBezTo>
                      <a:pt x="660779" y="2535073"/>
                      <a:pt x="692625" y="2638568"/>
                      <a:pt x="723332" y="2732965"/>
                    </a:cubicBezTo>
                    <a:cubicBezTo>
                      <a:pt x="754039" y="2827362"/>
                      <a:pt x="781335" y="2904700"/>
                      <a:pt x="825690" y="2964977"/>
                    </a:cubicBezTo>
                    <a:cubicBezTo>
                      <a:pt x="870045" y="3025255"/>
                      <a:pt x="937147" y="3067335"/>
                      <a:pt x="989463" y="3094630"/>
                    </a:cubicBezTo>
                    <a:cubicBezTo>
                      <a:pt x="1041779" y="3121925"/>
                      <a:pt x="1090683" y="3125337"/>
                      <a:pt x="1139588" y="3128750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64" name="Rectangle 63"/>
          <p:cNvSpPr/>
          <p:nvPr/>
        </p:nvSpPr>
        <p:spPr>
          <a:xfrm>
            <a:off x="4499992" y="1714488"/>
            <a:ext cx="4572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u="sng" dirty="0" smtClean="0"/>
              <a:t>-</a:t>
            </a:r>
            <a:r>
              <a:rPr lang="en-US" u="sng" dirty="0" err="1" smtClean="0"/>
              <a:t>HbS</a:t>
            </a:r>
            <a:r>
              <a:rPr lang="en-US" u="sng" dirty="0" smtClean="0"/>
              <a:t> (heterozygous) – </a:t>
            </a:r>
            <a:r>
              <a:rPr lang="en-US" u="sng" dirty="0" err="1" smtClean="0"/>
              <a:t>HbS</a:t>
            </a:r>
            <a:r>
              <a:rPr lang="en-US" u="sng" dirty="0" smtClean="0"/>
              <a:t> appears as an H-V1 peak following the A0 peak and there is no carryover observed in the chromatograms that follow. </a:t>
            </a:r>
            <a:r>
              <a:rPr lang="en-US" u="sng" dirty="0" err="1" smtClean="0"/>
              <a:t>HbS</a:t>
            </a:r>
            <a:r>
              <a:rPr lang="en-US" u="sng" dirty="0" smtClean="0"/>
              <a:t> (heterozygous) does not interfere with </a:t>
            </a:r>
            <a:r>
              <a:rPr lang="en-US" u="sng" dirty="0" err="1" smtClean="0"/>
              <a:t>quantitation</a:t>
            </a:r>
            <a:r>
              <a:rPr lang="en-US" u="sng" dirty="0" smtClean="0"/>
              <a:t> of HbA1c. Report the HbA1c result with the following coded comment: </a:t>
            </a:r>
            <a:r>
              <a:rPr lang="en-US" b="1" u="sng" dirty="0" smtClean="0"/>
              <a:t> (A</a:t>
            </a:r>
            <a:r>
              <a:rPr lang="en-US" b="1" i="1" u="sng" dirty="0" smtClean="0"/>
              <a:t>bnormal hemoglobin variant observed). </a:t>
            </a:r>
            <a:endParaRPr lang="fr-FR" dirty="0"/>
          </a:p>
        </p:txBody>
      </p:sp>
      <p:sp>
        <p:nvSpPr>
          <p:cNvPr id="76" name="ZoneTexte 75"/>
          <p:cNvSpPr txBox="1"/>
          <p:nvPr/>
        </p:nvSpPr>
        <p:spPr>
          <a:xfrm>
            <a:off x="1080119" y="-15190"/>
            <a:ext cx="810039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fr-FR" sz="40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HPLC &amp; </a:t>
            </a:r>
            <a:r>
              <a:rPr lang="fr-FR" sz="4000" b="1" dirty="0" err="1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Hb</a:t>
            </a:r>
            <a:r>
              <a:rPr lang="fr-FR" sz="40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 Variant</a:t>
            </a:r>
            <a:endParaRPr lang="fr-FR" sz="40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3" dur="8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4" dur="80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80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9375 0 " pathEditMode="relative" ptsTypes="AA">
                                      <p:cBhvr>
                                        <p:cTn id="12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9375 0 " pathEditMode="relative" ptsTypes="AA">
                                      <p:cBhvr>
                                        <p:cTn id="12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9375 0 " pathEditMode="relative" ptsTypes="AA">
                                      <p:cBhvr>
                                        <p:cTn id="12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9375 0 " pathEditMode="relative" ptsTypes="AA">
                                      <p:cBhvr>
                                        <p:cTn id="12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9375 0 " pathEditMode="relative" ptsTypes="AA">
                                      <p:cBhvr>
                                        <p:cTn id="1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5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000"/>
                            </p:stCondLst>
                            <p:childTnLst>
                              <p:par>
                                <p:cTn id="17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8" dur="8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9" dur="80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80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4" grpId="0"/>
      <p:bldP spid="24" grpId="1"/>
      <p:bldP spid="25" grpId="0"/>
      <p:bldP spid="25" grpId="1"/>
      <p:bldP spid="26" grpId="0" animBg="1"/>
      <p:bldP spid="26" grpId="1" animBg="1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6" grpId="0" animBg="1"/>
      <p:bldP spid="46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7" grpId="0"/>
      <p:bldP spid="57" grpId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6" grpId="0" animBg="1"/>
      <p:bldP spid="56" grpId="1" animBg="1"/>
      <p:bldP spid="59" grpId="0"/>
      <p:bldP spid="45" grpId="0"/>
      <p:bldP spid="45" grpId="1"/>
      <p:bldP spid="63" grpId="0" animBg="1"/>
      <p:bldP spid="58" grpId="0" animBg="1"/>
      <p:bldP spid="58" grpId="1" animBg="1"/>
      <p:bldP spid="60" grpId="0" animBg="1"/>
      <p:bldP spid="60" grpId="1" animBg="1"/>
      <p:bldP spid="61" grpId="0" animBg="1"/>
      <p:bldP spid="61" grpId="1" animBg="1"/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logo Seb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857364"/>
            <a:ext cx="2507478" cy="64294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3789040"/>
            <a:ext cx="9144000" cy="2195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5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fr-FR" sz="2400" dirty="0" err="1" smtClean="0">
                <a:latin typeface="Helvetica" pitchFamily="34" charset="0"/>
                <a:cs typeface="Helvetica" pitchFamily="34" charset="0"/>
              </a:rPr>
              <a:t>Based</a:t>
            </a:r>
            <a:r>
              <a:rPr lang="fr-FR" sz="2400" dirty="0" smtClean="0">
                <a:latin typeface="Helvetica" pitchFamily="34" charset="0"/>
                <a:cs typeface="Helvetica" pitchFamily="34" charset="0"/>
              </a:rPr>
              <a:t> in South of Paris, France </a:t>
            </a:r>
            <a:r>
              <a:rPr lang="fr-FR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(L. De Vinci Tech Park)</a:t>
            </a:r>
          </a:p>
          <a:p>
            <a:pPr marL="342900" indent="-342900">
              <a:spcBef>
                <a:spcPts val="5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fr-FR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600 </a:t>
            </a:r>
            <a:r>
              <a:rPr lang="fr-FR" sz="2400" dirty="0" err="1" smtClean="0">
                <a:latin typeface="Helvetica" pitchFamily="34" charset="0"/>
              </a:rPr>
              <a:t>employees</a:t>
            </a:r>
            <a:r>
              <a:rPr lang="fr-FR" sz="2400" dirty="0" smtClean="0">
                <a:latin typeface="Helvetica" pitchFamily="34" charset="0"/>
              </a:rPr>
              <a:t> </a:t>
            </a:r>
            <a:r>
              <a:rPr lang="fr-FR" sz="2400" dirty="0" err="1" smtClean="0">
                <a:latin typeface="Helvetica" pitchFamily="34" charset="0"/>
              </a:rPr>
              <a:t>worldwide</a:t>
            </a:r>
            <a:endParaRPr lang="fr-FR" sz="2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34" charset="0"/>
            </a:endParaRPr>
          </a:p>
          <a:p>
            <a:pPr marL="342900" indent="-342900">
              <a:spcBef>
                <a:spcPts val="5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fr-FR" sz="2400" dirty="0" smtClean="0">
                <a:latin typeface="Helvetica" pitchFamily="34" charset="0"/>
                <a:cs typeface="Helvetica" pitchFamily="34" charset="0"/>
              </a:rPr>
              <a:t>Total surface </a:t>
            </a:r>
            <a:r>
              <a:rPr lang="fr-FR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43 000 m</a:t>
            </a:r>
            <a:r>
              <a:rPr lang="fr-FR" sz="2400" baseline="30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2</a:t>
            </a:r>
          </a:p>
          <a:p>
            <a:pPr marL="342900" indent="-342900">
              <a:spcBef>
                <a:spcPts val="5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fr-FR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5</a:t>
            </a:r>
            <a:r>
              <a:rPr lang="fr-FR" sz="2400" dirty="0" smtClean="0">
                <a:latin typeface="Helvetica" pitchFamily="34" charset="0"/>
                <a:cs typeface="Helvetica" pitchFamily="34" charset="0"/>
              </a:rPr>
              <a:t> </a:t>
            </a:r>
            <a:r>
              <a:rPr lang="fr-FR" sz="2400" dirty="0" err="1" smtClean="0">
                <a:latin typeface="Helvetica" pitchFamily="34" charset="0"/>
                <a:cs typeface="Helvetica" pitchFamily="34" charset="0"/>
              </a:rPr>
              <a:t>Units</a:t>
            </a:r>
            <a:r>
              <a:rPr lang="fr-FR" sz="2400" dirty="0" smtClean="0">
                <a:latin typeface="Helvetica" pitchFamily="34" charset="0"/>
                <a:cs typeface="Helvetica" pitchFamily="34" charset="0"/>
              </a:rPr>
              <a:t> over </a:t>
            </a:r>
            <a:r>
              <a:rPr lang="fr-FR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15 000 m</a:t>
            </a:r>
            <a:r>
              <a:rPr lang="fr-FR" sz="2400" baseline="30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2</a:t>
            </a:r>
            <a:r>
              <a:rPr lang="fr-FR" sz="2400" dirty="0" smtClean="0">
                <a:latin typeface="Helvetica" pitchFamily="34" charset="0"/>
              </a:rPr>
              <a:t> </a:t>
            </a:r>
          </a:p>
          <a:p>
            <a:pPr marL="342900" indent="-342900">
              <a:spcBef>
                <a:spcPts val="500"/>
              </a:spcBef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fr-FR" sz="2400" dirty="0" smtClean="0">
                <a:latin typeface="Helvetica" pitchFamily="34" charset="0"/>
              </a:rPr>
              <a:t>R&amp;D and production for </a:t>
            </a:r>
            <a:r>
              <a:rPr lang="fr-FR" sz="2400" dirty="0" err="1" smtClean="0">
                <a:latin typeface="Helvetica" pitchFamily="34" charset="0"/>
              </a:rPr>
              <a:t>Chemistry</a:t>
            </a:r>
            <a:r>
              <a:rPr lang="fr-FR" sz="2400" dirty="0" smtClean="0">
                <a:latin typeface="Helvetica" pitchFamily="34" charset="0"/>
              </a:rPr>
              <a:t>, softwares, hardware…</a:t>
            </a:r>
          </a:p>
        </p:txBody>
      </p:sp>
      <p:pic>
        <p:nvPicPr>
          <p:cNvPr id="9" name="Image 8" descr="2.jpg"/>
          <p:cNvPicPr>
            <a:picLocks noChangeAspect="1"/>
          </p:cNvPicPr>
          <p:nvPr/>
        </p:nvPicPr>
        <p:blipFill>
          <a:blip r:embed="rId3" cstate="print"/>
          <a:srcRect l="2326" b="19516"/>
          <a:stretch>
            <a:fillRect/>
          </a:stretch>
        </p:blipFill>
        <p:spPr>
          <a:xfrm>
            <a:off x="2857488" y="-27384"/>
            <a:ext cx="6000760" cy="3714753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162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ctrTitle" idx="4294967295"/>
          </p:nvPr>
        </p:nvSpPr>
        <p:spPr>
          <a:xfrm>
            <a:off x="5107236" y="3716338"/>
            <a:ext cx="4036763" cy="1470025"/>
          </a:xfrm>
        </p:spPr>
        <p:txBody>
          <a:bodyPr>
            <a:normAutofit/>
          </a:bodyPr>
          <a:lstStyle/>
          <a:p>
            <a:pPr algn="ctr"/>
            <a:r>
              <a:rPr lang="fr-F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HbA</a:t>
            </a:r>
            <a:r>
              <a:rPr lang="fr-FR" b="1" baseline="-25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1c</a:t>
            </a:r>
            <a:r>
              <a:rPr lang="fr-F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Sebia</a:t>
            </a:r>
            <a:br>
              <a:rPr lang="fr-F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27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fr-FR" sz="27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Clear</a:t>
            </a:r>
            <a:r>
              <a:rPr lang="fr-FR" sz="27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27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Cut</a:t>
            </a:r>
            <a:r>
              <a:rPr lang="fr-FR" sz="27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fr-FR" sz="27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Precise</a:t>
            </a:r>
            <a:r>
              <a:rPr lang="fr-FR" sz="27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fr-FR" sz="27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0009" y="144463"/>
            <a:ext cx="4197228" cy="5820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/>
        </p:nvSpPr>
        <p:spPr>
          <a:xfrm>
            <a:off x="0" y="3571876"/>
            <a:ext cx="9144000" cy="3286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 l="29268" t="35720" r="1897" b="20238"/>
          <a:stretch>
            <a:fillRect/>
          </a:stretch>
        </p:blipFill>
        <p:spPr bwMode="auto">
          <a:xfrm>
            <a:off x="-32" y="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sp>
        <p:nvSpPr>
          <p:cNvPr id="33" name="ZoneTexte 32"/>
          <p:cNvSpPr txBox="1"/>
          <p:nvPr/>
        </p:nvSpPr>
        <p:spPr>
          <a:xfrm>
            <a:off x="1071538" y="3429024"/>
            <a:ext cx="7633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A1a</a:t>
            </a:r>
            <a:endParaRPr lang="fr-FR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2071670" y="4406002"/>
            <a:ext cx="8499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</a:t>
            </a:r>
            <a:r>
              <a:rPr lang="fr-FR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2428860" y="4857784"/>
            <a:ext cx="8883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LA1c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2928926" y="3191556"/>
            <a:ext cx="12362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err="1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</a:t>
            </a:r>
            <a:r>
              <a:rPr lang="fr-FR" sz="28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A1c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4143372" y="0"/>
            <a:ext cx="10855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</a:t>
            </a:r>
            <a:r>
              <a:rPr lang="fr-F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A0</a:t>
            </a:r>
          </a:p>
        </p:txBody>
      </p:sp>
      <p:sp>
        <p:nvSpPr>
          <p:cNvPr id="40" name="ZoneTexte 39"/>
          <p:cNvSpPr txBox="1"/>
          <p:nvPr/>
        </p:nvSpPr>
        <p:spPr>
          <a:xfrm>
            <a:off x="2357422" y="3743294"/>
            <a:ext cx="12164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Unknown</a:t>
            </a:r>
            <a:endParaRPr lang="fr-FR" sz="2000" b="1" dirty="0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ZoneTexte 40"/>
          <p:cNvSpPr txBox="1"/>
          <p:nvPr/>
        </p:nvSpPr>
        <p:spPr>
          <a:xfrm>
            <a:off x="3571868" y="4500594"/>
            <a:ext cx="12164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Unknown</a:t>
            </a:r>
            <a:endParaRPr lang="fr-FR" sz="2000" b="1" dirty="0" smtClean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4500562" y="3691622"/>
            <a:ext cx="5581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P3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4643438" y="1785950"/>
            <a:ext cx="5581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P4</a:t>
            </a:r>
          </a:p>
        </p:txBody>
      </p:sp>
      <p:sp>
        <p:nvSpPr>
          <p:cNvPr id="44" name="ZoneTexte 43"/>
          <p:cNvSpPr txBox="1"/>
          <p:nvPr/>
        </p:nvSpPr>
        <p:spPr>
          <a:xfrm>
            <a:off x="5715008" y="24"/>
            <a:ext cx="17604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</a:t>
            </a:r>
            <a:r>
              <a:rPr lang="fr-FR" sz="2800" b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E, </a:t>
            </a:r>
            <a:r>
              <a:rPr lang="fr-FR" sz="28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</a:t>
            </a:r>
            <a:r>
              <a:rPr lang="fr-FR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</a:t>
            </a:r>
          </a:p>
        </p:txBody>
      </p:sp>
      <p:sp>
        <p:nvSpPr>
          <p:cNvPr id="45" name="ZoneTexte 44"/>
          <p:cNvSpPr txBox="1"/>
          <p:nvPr/>
        </p:nvSpPr>
        <p:spPr>
          <a:xfrm>
            <a:off x="1214414" y="3905936"/>
            <a:ext cx="351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fr-FR" sz="28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ZoneTexte 45"/>
          <p:cNvSpPr txBox="1"/>
          <p:nvPr/>
        </p:nvSpPr>
        <p:spPr>
          <a:xfrm>
            <a:off x="1577416" y="4334564"/>
            <a:ext cx="351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fr-FR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ZoneTexte 46"/>
          <p:cNvSpPr txBox="1"/>
          <p:nvPr/>
        </p:nvSpPr>
        <p:spPr>
          <a:xfrm>
            <a:off x="1620000" y="4691754"/>
            <a:ext cx="351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fr-FR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ZoneTexte 47"/>
          <p:cNvSpPr txBox="1"/>
          <p:nvPr/>
        </p:nvSpPr>
        <p:spPr>
          <a:xfrm>
            <a:off x="2006044" y="5143536"/>
            <a:ext cx="351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fr-FR" sz="2800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2506110" y="5120382"/>
            <a:ext cx="351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50" name="ZoneTexte 49"/>
          <p:cNvSpPr txBox="1"/>
          <p:nvPr/>
        </p:nvSpPr>
        <p:spPr>
          <a:xfrm>
            <a:off x="4500562" y="4071966"/>
            <a:ext cx="351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51" name="ZoneTexte 50"/>
          <p:cNvSpPr txBox="1"/>
          <p:nvPr/>
        </p:nvSpPr>
        <p:spPr>
          <a:xfrm>
            <a:off x="5929322" y="4334564"/>
            <a:ext cx="351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71" name="Forme libre 70"/>
          <p:cNvSpPr/>
          <p:nvPr/>
        </p:nvSpPr>
        <p:spPr>
          <a:xfrm>
            <a:off x="1399880" y="4359921"/>
            <a:ext cx="216817" cy="1574276"/>
          </a:xfrm>
          <a:custGeom>
            <a:avLst/>
            <a:gdLst>
              <a:gd name="connsiteX0" fmla="*/ 0 w 216817"/>
              <a:gd name="connsiteY0" fmla="*/ 1574276 h 1574276"/>
              <a:gd name="connsiteX1" fmla="*/ 47134 w 216817"/>
              <a:gd name="connsiteY1" fmla="*/ 75414 h 1574276"/>
              <a:gd name="connsiteX2" fmla="*/ 103695 w 216817"/>
              <a:gd name="connsiteY2" fmla="*/ 1121790 h 1574276"/>
              <a:gd name="connsiteX3" fmla="*/ 150829 w 216817"/>
              <a:gd name="connsiteY3" fmla="*/ 1456441 h 1574276"/>
              <a:gd name="connsiteX4" fmla="*/ 216817 w 216817"/>
              <a:gd name="connsiteY4" fmla="*/ 1574276 h 1574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817" h="1574276">
                <a:moveTo>
                  <a:pt x="0" y="1574276"/>
                </a:moveTo>
                <a:cubicBezTo>
                  <a:pt x="14926" y="862552"/>
                  <a:pt x="29852" y="150828"/>
                  <a:pt x="47134" y="75414"/>
                </a:cubicBezTo>
                <a:cubicBezTo>
                  <a:pt x="64417" y="0"/>
                  <a:pt x="86413" y="891619"/>
                  <a:pt x="103695" y="1121790"/>
                </a:cubicBezTo>
                <a:cubicBezTo>
                  <a:pt x="120977" y="1351961"/>
                  <a:pt x="131975" y="1381027"/>
                  <a:pt x="150829" y="1456441"/>
                </a:cubicBezTo>
                <a:cubicBezTo>
                  <a:pt x="169683" y="1531855"/>
                  <a:pt x="193250" y="1553065"/>
                  <a:pt x="216817" y="1574276"/>
                </a:cubicBezTo>
              </a:path>
            </a:pathLst>
          </a:custGeom>
          <a:solidFill>
            <a:srgbClr val="66FF3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5" name="Rectangle 94"/>
          <p:cNvSpPr/>
          <p:nvPr/>
        </p:nvSpPr>
        <p:spPr>
          <a:xfrm>
            <a:off x="1142976" y="406405"/>
            <a:ext cx="37862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/>
              <a:t>HPLC</a:t>
            </a:r>
          </a:p>
          <a:p>
            <a:pPr algn="ctr"/>
            <a:r>
              <a:rPr lang="fr-FR" b="1" dirty="0" smtClean="0"/>
              <a:t>Long </a:t>
            </a:r>
            <a:r>
              <a:rPr lang="fr-FR" b="1" dirty="0" err="1" smtClean="0"/>
              <a:t>elution</a:t>
            </a:r>
            <a:r>
              <a:rPr lang="fr-FR" b="1" dirty="0" smtClean="0"/>
              <a:t> time</a:t>
            </a:r>
            <a:endParaRPr lang="fr-FR" dirty="0"/>
          </a:p>
        </p:txBody>
      </p:sp>
      <p:sp>
        <p:nvSpPr>
          <p:cNvPr id="72" name="Forme libre 71"/>
          <p:cNvSpPr/>
          <p:nvPr/>
        </p:nvSpPr>
        <p:spPr>
          <a:xfrm>
            <a:off x="1418734" y="4483255"/>
            <a:ext cx="532614" cy="1455656"/>
          </a:xfrm>
          <a:custGeom>
            <a:avLst/>
            <a:gdLst>
              <a:gd name="connsiteX0" fmla="*/ 0 w 532614"/>
              <a:gd name="connsiteY0" fmla="*/ 1450942 h 1455656"/>
              <a:gd name="connsiteX1" fmla="*/ 70701 w 532614"/>
              <a:gd name="connsiteY1" fmla="*/ 951322 h 1455656"/>
              <a:gd name="connsiteX2" fmla="*/ 113122 w 532614"/>
              <a:gd name="connsiteY2" fmla="*/ 333866 h 1455656"/>
              <a:gd name="connsiteX3" fmla="*/ 155542 w 532614"/>
              <a:gd name="connsiteY3" fmla="*/ 46348 h 1455656"/>
              <a:gd name="connsiteX4" fmla="*/ 230957 w 532614"/>
              <a:gd name="connsiteY4" fmla="*/ 611957 h 1455656"/>
              <a:gd name="connsiteX5" fmla="*/ 320511 w 532614"/>
              <a:gd name="connsiteY5" fmla="*/ 1153998 h 1455656"/>
              <a:gd name="connsiteX6" fmla="*/ 400639 w 532614"/>
              <a:gd name="connsiteY6" fmla="*/ 1375528 h 1455656"/>
              <a:gd name="connsiteX7" fmla="*/ 532614 w 532614"/>
              <a:gd name="connsiteY7" fmla="*/ 1455656 h 1455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2614" h="1455656">
                <a:moveTo>
                  <a:pt x="0" y="1450942"/>
                </a:moveTo>
                <a:cubicBezTo>
                  <a:pt x="25923" y="1294221"/>
                  <a:pt x="51847" y="1137501"/>
                  <a:pt x="70701" y="951322"/>
                </a:cubicBezTo>
                <a:cubicBezTo>
                  <a:pt x="89555" y="765143"/>
                  <a:pt x="98982" y="484695"/>
                  <a:pt x="113122" y="333866"/>
                </a:cubicBezTo>
                <a:cubicBezTo>
                  <a:pt x="127262" y="183037"/>
                  <a:pt x="135903" y="0"/>
                  <a:pt x="155542" y="46348"/>
                </a:cubicBezTo>
                <a:cubicBezTo>
                  <a:pt x="175181" y="92696"/>
                  <a:pt x="203462" y="427349"/>
                  <a:pt x="230957" y="611957"/>
                </a:cubicBezTo>
                <a:cubicBezTo>
                  <a:pt x="258452" y="796565"/>
                  <a:pt x="292231" y="1026736"/>
                  <a:pt x="320511" y="1153998"/>
                </a:cubicBezTo>
                <a:cubicBezTo>
                  <a:pt x="348791" y="1281260"/>
                  <a:pt x="365289" y="1325252"/>
                  <a:pt x="400639" y="1375528"/>
                </a:cubicBezTo>
                <a:cubicBezTo>
                  <a:pt x="435989" y="1425804"/>
                  <a:pt x="484301" y="1440730"/>
                  <a:pt x="532614" y="1455656"/>
                </a:cubicBezTo>
              </a:path>
            </a:pathLst>
          </a:custGeom>
          <a:solidFill>
            <a:srgbClr val="7030A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Forme libre 72"/>
          <p:cNvSpPr/>
          <p:nvPr/>
        </p:nvSpPr>
        <p:spPr>
          <a:xfrm>
            <a:off x="1527142" y="4788841"/>
            <a:ext cx="542042" cy="1146142"/>
          </a:xfrm>
          <a:custGeom>
            <a:avLst/>
            <a:gdLst>
              <a:gd name="connsiteX0" fmla="*/ 0 w 542042"/>
              <a:gd name="connsiteY0" fmla="*/ 1145356 h 1146142"/>
              <a:gd name="connsiteX1" fmla="*/ 42421 w 542042"/>
              <a:gd name="connsiteY1" fmla="*/ 1088795 h 1146142"/>
              <a:gd name="connsiteX2" fmla="*/ 70701 w 542042"/>
              <a:gd name="connsiteY2" fmla="*/ 843698 h 1146142"/>
              <a:gd name="connsiteX3" fmla="*/ 122549 w 542042"/>
              <a:gd name="connsiteY3" fmla="*/ 37707 h 1146142"/>
              <a:gd name="connsiteX4" fmla="*/ 212103 w 542042"/>
              <a:gd name="connsiteY4" fmla="*/ 617455 h 1146142"/>
              <a:gd name="connsiteX5" fmla="*/ 301658 w 542042"/>
              <a:gd name="connsiteY5" fmla="*/ 970960 h 1146142"/>
              <a:gd name="connsiteX6" fmla="*/ 452487 w 542042"/>
              <a:gd name="connsiteY6" fmla="*/ 1117076 h 1146142"/>
              <a:gd name="connsiteX7" fmla="*/ 542042 w 542042"/>
              <a:gd name="connsiteY7" fmla="*/ 1145356 h 1146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42" h="1146142">
                <a:moveTo>
                  <a:pt x="0" y="1145356"/>
                </a:moveTo>
                <a:cubicBezTo>
                  <a:pt x="15319" y="1142213"/>
                  <a:pt x="30638" y="1139071"/>
                  <a:pt x="42421" y="1088795"/>
                </a:cubicBezTo>
                <a:cubicBezTo>
                  <a:pt x="54205" y="1038519"/>
                  <a:pt x="57346" y="1018879"/>
                  <a:pt x="70701" y="843698"/>
                </a:cubicBezTo>
                <a:cubicBezTo>
                  <a:pt x="84056" y="668517"/>
                  <a:pt x="98982" y="75414"/>
                  <a:pt x="122549" y="37707"/>
                </a:cubicBezTo>
                <a:cubicBezTo>
                  <a:pt x="146116" y="0"/>
                  <a:pt x="182252" y="461913"/>
                  <a:pt x="212103" y="617455"/>
                </a:cubicBezTo>
                <a:cubicBezTo>
                  <a:pt x="241954" y="772997"/>
                  <a:pt x="261594" y="887690"/>
                  <a:pt x="301658" y="970960"/>
                </a:cubicBezTo>
                <a:cubicBezTo>
                  <a:pt x="341722" y="1054230"/>
                  <a:pt x="412423" y="1088010"/>
                  <a:pt x="452487" y="1117076"/>
                </a:cubicBezTo>
                <a:cubicBezTo>
                  <a:pt x="492551" y="1146142"/>
                  <a:pt x="517296" y="1145749"/>
                  <a:pt x="542042" y="1145356"/>
                </a:cubicBezTo>
              </a:path>
            </a:pathLst>
          </a:custGeom>
          <a:solidFill>
            <a:srgbClr val="0070C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Forme libre 77"/>
          <p:cNvSpPr/>
          <p:nvPr/>
        </p:nvSpPr>
        <p:spPr>
          <a:xfrm>
            <a:off x="1607848" y="5314761"/>
            <a:ext cx="547281" cy="623764"/>
          </a:xfrm>
          <a:custGeom>
            <a:avLst/>
            <a:gdLst>
              <a:gd name="connsiteX0" fmla="*/ 0 w 547281"/>
              <a:gd name="connsiteY0" fmla="*/ 623764 h 623764"/>
              <a:gd name="connsiteX1" fmla="*/ 44191 w 547281"/>
              <a:gd name="connsiteY1" fmla="*/ 576175 h 623764"/>
              <a:gd name="connsiteX2" fmla="*/ 118974 w 547281"/>
              <a:gd name="connsiteY2" fmla="*/ 362021 h 623764"/>
              <a:gd name="connsiteX3" fmla="*/ 200556 w 547281"/>
              <a:gd name="connsiteY3" fmla="*/ 5099 h 623764"/>
              <a:gd name="connsiteX4" fmla="*/ 288937 w 547281"/>
              <a:gd name="connsiteY4" fmla="*/ 331428 h 623764"/>
              <a:gd name="connsiteX5" fmla="*/ 377318 w 547281"/>
              <a:gd name="connsiteY5" fmla="*/ 501391 h 623764"/>
              <a:gd name="connsiteX6" fmla="*/ 547281 w 547281"/>
              <a:gd name="connsiteY6" fmla="*/ 620365 h 623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7281" h="623764">
                <a:moveTo>
                  <a:pt x="0" y="623764"/>
                </a:moveTo>
                <a:cubicBezTo>
                  <a:pt x="12181" y="621781"/>
                  <a:pt x="24362" y="619799"/>
                  <a:pt x="44191" y="576175"/>
                </a:cubicBezTo>
                <a:cubicBezTo>
                  <a:pt x="64020" y="532551"/>
                  <a:pt x="92913" y="457200"/>
                  <a:pt x="118974" y="362021"/>
                </a:cubicBezTo>
                <a:cubicBezTo>
                  <a:pt x="145035" y="266842"/>
                  <a:pt x="172229" y="10198"/>
                  <a:pt x="200556" y="5099"/>
                </a:cubicBezTo>
                <a:cubicBezTo>
                  <a:pt x="228883" y="0"/>
                  <a:pt x="259477" y="248713"/>
                  <a:pt x="288937" y="331428"/>
                </a:cubicBezTo>
                <a:cubicBezTo>
                  <a:pt x="318397" y="414143"/>
                  <a:pt x="334261" y="453235"/>
                  <a:pt x="377318" y="501391"/>
                </a:cubicBezTo>
                <a:cubicBezTo>
                  <a:pt x="420375" y="549547"/>
                  <a:pt x="483828" y="584956"/>
                  <a:pt x="547281" y="620365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" name="Forme libre 76"/>
          <p:cNvSpPr/>
          <p:nvPr/>
        </p:nvSpPr>
        <p:spPr>
          <a:xfrm>
            <a:off x="1734532" y="4719710"/>
            <a:ext cx="575035" cy="1219201"/>
          </a:xfrm>
          <a:custGeom>
            <a:avLst/>
            <a:gdLst>
              <a:gd name="connsiteX0" fmla="*/ 0 w 575035"/>
              <a:gd name="connsiteY0" fmla="*/ 1219201 h 1219201"/>
              <a:gd name="connsiteX1" fmla="*/ 75414 w 575035"/>
              <a:gd name="connsiteY1" fmla="*/ 1087225 h 1219201"/>
              <a:gd name="connsiteX2" fmla="*/ 146115 w 575035"/>
              <a:gd name="connsiteY2" fmla="*/ 568751 h 1219201"/>
              <a:gd name="connsiteX3" fmla="*/ 193249 w 575035"/>
              <a:gd name="connsiteY3" fmla="*/ 7856 h 1219201"/>
              <a:gd name="connsiteX4" fmla="*/ 249810 w 575035"/>
              <a:gd name="connsiteY4" fmla="*/ 615885 h 1219201"/>
              <a:gd name="connsiteX5" fmla="*/ 311084 w 575035"/>
              <a:gd name="connsiteY5" fmla="*/ 969390 h 1219201"/>
              <a:gd name="connsiteX6" fmla="*/ 405353 w 575035"/>
              <a:gd name="connsiteY6" fmla="*/ 1124933 h 1219201"/>
              <a:gd name="connsiteX7" fmla="*/ 575035 w 575035"/>
              <a:gd name="connsiteY7" fmla="*/ 1214487 h 1219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5035" h="1219201">
                <a:moveTo>
                  <a:pt x="0" y="1219201"/>
                </a:moveTo>
                <a:cubicBezTo>
                  <a:pt x="25531" y="1207417"/>
                  <a:pt x="51062" y="1195633"/>
                  <a:pt x="75414" y="1087225"/>
                </a:cubicBezTo>
                <a:cubicBezTo>
                  <a:pt x="99766" y="978817"/>
                  <a:pt x="126476" y="748646"/>
                  <a:pt x="146115" y="568751"/>
                </a:cubicBezTo>
                <a:cubicBezTo>
                  <a:pt x="165754" y="388856"/>
                  <a:pt x="175967" y="0"/>
                  <a:pt x="193249" y="7856"/>
                </a:cubicBezTo>
                <a:cubicBezTo>
                  <a:pt x="210531" y="15712"/>
                  <a:pt x="230171" y="455629"/>
                  <a:pt x="249810" y="615885"/>
                </a:cubicBezTo>
                <a:cubicBezTo>
                  <a:pt x="269449" y="776141"/>
                  <a:pt x="285160" y="884549"/>
                  <a:pt x="311084" y="969390"/>
                </a:cubicBezTo>
                <a:cubicBezTo>
                  <a:pt x="337008" y="1054231"/>
                  <a:pt x="361361" y="1084084"/>
                  <a:pt x="405353" y="1124933"/>
                </a:cubicBezTo>
                <a:cubicBezTo>
                  <a:pt x="449345" y="1165782"/>
                  <a:pt x="512190" y="1190134"/>
                  <a:pt x="575035" y="1214487"/>
                </a:cubicBezTo>
              </a:path>
            </a:pathLst>
          </a:custGeom>
          <a:solidFill>
            <a:srgbClr val="CCCC0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" name="Forme libre 79"/>
          <p:cNvSpPr/>
          <p:nvPr/>
        </p:nvSpPr>
        <p:spPr>
          <a:xfrm>
            <a:off x="1896785" y="5605398"/>
            <a:ext cx="676452" cy="333127"/>
          </a:xfrm>
          <a:custGeom>
            <a:avLst/>
            <a:gdLst>
              <a:gd name="connsiteX0" fmla="*/ 0 w 676452"/>
              <a:gd name="connsiteY0" fmla="*/ 333127 h 333127"/>
              <a:gd name="connsiteX1" fmla="*/ 122373 w 676452"/>
              <a:gd name="connsiteY1" fmla="*/ 237948 h 333127"/>
              <a:gd name="connsiteX2" fmla="*/ 190358 w 676452"/>
              <a:gd name="connsiteY2" fmla="*/ 78183 h 333127"/>
              <a:gd name="connsiteX3" fmla="*/ 231150 w 676452"/>
              <a:gd name="connsiteY3" fmla="*/ 20396 h 333127"/>
              <a:gd name="connsiteX4" fmla="*/ 299135 w 676452"/>
              <a:gd name="connsiteY4" fmla="*/ 10198 h 333127"/>
              <a:gd name="connsiteX5" fmla="*/ 380717 w 676452"/>
              <a:gd name="connsiteY5" fmla="*/ 81582 h 333127"/>
              <a:gd name="connsiteX6" fmla="*/ 469098 w 676452"/>
              <a:gd name="connsiteY6" fmla="*/ 190358 h 333127"/>
              <a:gd name="connsiteX7" fmla="*/ 547280 w 676452"/>
              <a:gd name="connsiteY7" fmla="*/ 278739 h 333127"/>
              <a:gd name="connsiteX8" fmla="*/ 676452 w 676452"/>
              <a:gd name="connsiteY8" fmla="*/ 333127 h 333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6452" h="333127">
                <a:moveTo>
                  <a:pt x="0" y="333127"/>
                </a:moveTo>
                <a:cubicBezTo>
                  <a:pt x="45323" y="306783"/>
                  <a:pt x="90647" y="280439"/>
                  <a:pt x="122373" y="237948"/>
                </a:cubicBezTo>
                <a:cubicBezTo>
                  <a:pt x="154099" y="195457"/>
                  <a:pt x="172228" y="114442"/>
                  <a:pt x="190358" y="78183"/>
                </a:cubicBezTo>
                <a:cubicBezTo>
                  <a:pt x="208488" y="41924"/>
                  <a:pt x="213021" y="31727"/>
                  <a:pt x="231150" y="20396"/>
                </a:cubicBezTo>
                <a:cubicBezTo>
                  <a:pt x="249280" y="9065"/>
                  <a:pt x="274207" y="0"/>
                  <a:pt x="299135" y="10198"/>
                </a:cubicBezTo>
                <a:cubicBezTo>
                  <a:pt x="324063" y="20396"/>
                  <a:pt x="352390" y="51555"/>
                  <a:pt x="380717" y="81582"/>
                </a:cubicBezTo>
                <a:cubicBezTo>
                  <a:pt x="409044" y="111609"/>
                  <a:pt x="441337" y="157498"/>
                  <a:pt x="469098" y="190358"/>
                </a:cubicBezTo>
                <a:cubicBezTo>
                  <a:pt x="496859" y="223218"/>
                  <a:pt x="512721" y="254944"/>
                  <a:pt x="547280" y="278739"/>
                </a:cubicBezTo>
                <a:cubicBezTo>
                  <a:pt x="581839" y="302534"/>
                  <a:pt x="629145" y="317830"/>
                  <a:pt x="676452" y="333127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2" name="Forme libre 81"/>
          <p:cNvSpPr/>
          <p:nvPr/>
        </p:nvSpPr>
        <p:spPr>
          <a:xfrm>
            <a:off x="2182323" y="5504554"/>
            <a:ext cx="690049" cy="433971"/>
          </a:xfrm>
          <a:custGeom>
            <a:avLst/>
            <a:gdLst>
              <a:gd name="connsiteX0" fmla="*/ 0 w 690049"/>
              <a:gd name="connsiteY0" fmla="*/ 433971 h 433971"/>
              <a:gd name="connsiteX1" fmla="*/ 125772 w 690049"/>
              <a:gd name="connsiteY1" fmla="*/ 284404 h 433971"/>
              <a:gd name="connsiteX2" fmla="*/ 214153 w 690049"/>
              <a:gd name="connsiteY2" fmla="*/ 97445 h 433971"/>
              <a:gd name="connsiteX3" fmla="*/ 275339 w 690049"/>
              <a:gd name="connsiteY3" fmla="*/ 2266 h 433971"/>
              <a:gd name="connsiteX4" fmla="*/ 380716 w 690049"/>
              <a:gd name="connsiteY4" fmla="*/ 111042 h 433971"/>
              <a:gd name="connsiteX5" fmla="*/ 479295 w 690049"/>
              <a:gd name="connsiteY5" fmla="*/ 308199 h 433971"/>
              <a:gd name="connsiteX6" fmla="*/ 567676 w 690049"/>
              <a:gd name="connsiteY6" fmla="*/ 396579 h 433971"/>
              <a:gd name="connsiteX7" fmla="*/ 690049 w 690049"/>
              <a:gd name="connsiteY7" fmla="*/ 433971 h 433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0049" h="433971">
                <a:moveTo>
                  <a:pt x="0" y="433971"/>
                </a:moveTo>
                <a:cubicBezTo>
                  <a:pt x="45040" y="387231"/>
                  <a:pt x="90080" y="340492"/>
                  <a:pt x="125772" y="284404"/>
                </a:cubicBezTo>
                <a:cubicBezTo>
                  <a:pt x="161464" y="228316"/>
                  <a:pt x="189225" y="144468"/>
                  <a:pt x="214153" y="97445"/>
                </a:cubicBezTo>
                <a:cubicBezTo>
                  <a:pt x="239081" y="50422"/>
                  <a:pt x="247579" y="0"/>
                  <a:pt x="275339" y="2266"/>
                </a:cubicBezTo>
                <a:cubicBezTo>
                  <a:pt x="303099" y="4532"/>
                  <a:pt x="346723" y="60053"/>
                  <a:pt x="380716" y="111042"/>
                </a:cubicBezTo>
                <a:cubicBezTo>
                  <a:pt x="414709" y="162031"/>
                  <a:pt x="448135" y="260610"/>
                  <a:pt x="479295" y="308199"/>
                </a:cubicBezTo>
                <a:cubicBezTo>
                  <a:pt x="510455" y="355788"/>
                  <a:pt x="532550" y="375617"/>
                  <a:pt x="567676" y="396579"/>
                </a:cubicBezTo>
                <a:cubicBezTo>
                  <a:pt x="602802" y="417541"/>
                  <a:pt x="646425" y="425756"/>
                  <a:pt x="690049" y="433971"/>
                </a:cubicBezTo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3" name="Forme libre 82"/>
          <p:cNvSpPr/>
          <p:nvPr/>
        </p:nvSpPr>
        <p:spPr>
          <a:xfrm>
            <a:off x="2355685" y="5568006"/>
            <a:ext cx="642459" cy="370519"/>
          </a:xfrm>
          <a:custGeom>
            <a:avLst/>
            <a:gdLst>
              <a:gd name="connsiteX0" fmla="*/ 0 w 642459"/>
              <a:gd name="connsiteY0" fmla="*/ 370519 h 370519"/>
              <a:gd name="connsiteX1" fmla="*/ 81582 w 642459"/>
              <a:gd name="connsiteY1" fmla="*/ 248146 h 370519"/>
              <a:gd name="connsiteX2" fmla="*/ 173362 w 642459"/>
              <a:gd name="connsiteY2" fmla="*/ 40791 h 370519"/>
              <a:gd name="connsiteX3" fmla="*/ 251545 w 642459"/>
              <a:gd name="connsiteY3" fmla="*/ 10198 h 370519"/>
              <a:gd name="connsiteX4" fmla="*/ 350123 w 642459"/>
              <a:gd name="connsiteY4" fmla="*/ 101978 h 370519"/>
              <a:gd name="connsiteX5" fmla="*/ 448702 w 642459"/>
              <a:gd name="connsiteY5" fmla="*/ 268541 h 370519"/>
              <a:gd name="connsiteX6" fmla="*/ 564276 w 642459"/>
              <a:gd name="connsiteY6" fmla="*/ 350124 h 370519"/>
              <a:gd name="connsiteX7" fmla="*/ 642459 w 642459"/>
              <a:gd name="connsiteY7" fmla="*/ 367120 h 37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2459" h="370519">
                <a:moveTo>
                  <a:pt x="0" y="370519"/>
                </a:moveTo>
                <a:cubicBezTo>
                  <a:pt x="26344" y="336810"/>
                  <a:pt x="52688" y="303101"/>
                  <a:pt x="81582" y="248146"/>
                </a:cubicBezTo>
                <a:cubicBezTo>
                  <a:pt x="110476" y="193191"/>
                  <a:pt x="145035" y="80449"/>
                  <a:pt x="173362" y="40791"/>
                </a:cubicBezTo>
                <a:cubicBezTo>
                  <a:pt x="201689" y="1133"/>
                  <a:pt x="222085" y="0"/>
                  <a:pt x="251545" y="10198"/>
                </a:cubicBezTo>
                <a:cubicBezTo>
                  <a:pt x="281005" y="20396"/>
                  <a:pt x="317264" y="58921"/>
                  <a:pt x="350123" y="101978"/>
                </a:cubicBezTo>
                <a:cubicBezTo>
                  <a:pt x="382982" y="145035"/>
                  <a:pt x="413010" y="227183"/>
                  <a:pt x="448702" y="268541"/>
                </a:cubicBezTo>
                <a:cubicBezTo>
                  <a:pt x="484394" y="309899"/>
                  <a:pt x="531983" y="333694"/>
                  <a:pt x="564276" y="350124"/>
                </a:cubicBezTo>
                <a:cubicBezTo>
                  <a:pt x="596569" y="366554"/>
                  <a:pt x="619514" y="366837"/>
                  <a:pt x="642459" y="367120"/>
                </a:cubicBezTo>
              </a:path>
            </a:pathLst>
          </a:custGeom>
          <a:solidFill>
            <a:srgbClr val="FF000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4" name="Forme libre 83"/>
          <p:cNvSpPr/>
          <p:nvPr/>
        </p:nvSpPr>
        <p:spPr>
          <a:xfrm>
            <a:off x="2643174" y="5616729"/>
            <a:ext cx="707045" cy="321796"/>
          </a:xfrm>
          <a:custGeom>
            <a:avLst/>
            <a:gdLst>
              <a:gd name="connsiteX0" fmla="*/ 0 w 707045"/>
              <a:gd name="connsiteY0" fmla="*/ 321796 h 321796"/>
              <a:gd name="connsiteX1" fmla="*/ 135970 w 707045"/>
              <a:gd name="connsiteY1" fmla="*/ 213020 h 321796"/>
              <a:gd name="connsiteX2" fmla="*/ 200556 w 707045"/>
              <a:gd name="connsiteY2" fmla="*/ 90647 h 321796"/>
              <a:gd name="connsiteX3" fmla="*/ 258343 w 707045"/>
              <a:gd name="connsiteY3" fmla="*/ 53255 h 321796"/>
              <a:gd name="connsiteX4" fmla="*/ 302533 w 707045"/>
              <a:gd name="connsiteY4" fmla="*/ 9065 h 321796"/>
              <a:gd name="connsiteX5" fmla="*/ 397713 w 707045"/>
              <a:gd name="connsiteY5" fmla="*/ 26061 h 321796"/>
              <a:gd name="connsiteX6" fmla="*/ 475895 w 707045"/>
              <a:gd name="connsiteY6" fmla="*/ 165430 h 321796"/>
              <a:gd name="connsiteX7" fmla="*/ 550679 w 707045"/>
              <a:gd name="connsiteY7" fmla="*/ 267408 h 321796"/>
              <a:gd name="connsiteX8" fmla="*/ 707045 w 707045"/>
              <a:gd name="connsiteY8" fmla="*/ 318397 h 321796"/>
              <a:gd name="connsiteX0" fmla="*/ 0 w 707045"/>
              <a:gd name="connsiteY0" fmla="*/ 321796 h 321796"/>
              <a:gd name="connsiteX1" fmla="*/ 135970 w 707045"/>
              <a:gd name="connsiteY1" fmla="*/ 213020 h 321796"/>
              <a:gd name="connsiteX2" fmla="*/ 258343 w 707045"/>
              <a:gd name="connsiteY2" fmla="*/ 53255 h 321796"/>
              <a:gd name="connsiteX3" fmla="*/ 302533 w 707045"/>
              <a:gd name="connsiteY3" fmla="*/ 9065 h 321796"/>
              <a:gd name="connsiteX4" fmla="*/ 397713 w 707045"/>
              <a:gd name="connsiteY4" fmla="*/ 26061 h 321796"/>
              <a:gd name="connsiteX5" fmla="*/ 475895 w 707045"/>
              <a:gd name="connsiteY5" fmla="*/ 165430 h 321796"/>
              <a:gd name="connsiteX6" fmla="*/ 550679 w 707045"/>
              <a:gd name="connsiteY6" fmla="*/ 267408 h 321796"/>
              <a:gd name="connsiteX7" fmla="*/ 707045 w 707045"/>
              <a:gd name="connsiteY7" fmla="*/ 318397 h 321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7045" h="321796">
                <a:moveTo>
                  <a:pt x="0" y="321796"/>
                </a:moveTo>
                <a:cubicBezTo>
                  <a:pt x="51272" y="286670"/>
                  <a:pt x="92913" y="257777"/>
                  <a:pt x="135970" y="213020"/>
                </a:cubicBezTo>
                <a:cubicBezTo>
                  <a:pt x="179027" y="168263"/>
                  <a:pt x="230583" y="87247"/>
                  <a:pt x="258343" y="53255"/>
                </a:cubicBezTo>
                <a:cubicBezTo>
                  <a:pt x="286103" y="19263"/>
                  <a:pt x="279305" y="13597"/>
                  <a:pt x="302533" y="9065"/>
                </a:cubicBezTo>
                <a:cubicBezTo>
                  <a:pt x="325761" y="4533"/>
                  <a:pt x="368819" y="0"/>
                  <a:pt x="397713" y="26061"/>
                </a:cubicBezTo>
                <a:cubicBezTo>
                  <a:pt x="426607" y="52122"/>
                  <a:pt x="450401" y="125206"/>
                  <a:pt x="475895" y="165430"/>
                </a:cubicBezTo>
                <a:cubicBezTo>
                  <a:pt x="501389" y="205654"/>
                  <a:pt x="512154" y="241914"/>
                  <a:pt x="550679" y="267408"/>
                </a:cubicBezTo>
                <a:cubicBezTo>
                  <a:pt x="589204" y="292903"/>
                  <a:pt x="648124" y="305650"/>
                  <a:pt x="707045" y="318397"/>
                </a:cubicBezTo>
              </a:path>
            </a:pathLst>
          </a:custGeom>
          <a:solidFill>
            <a:srgbClr val="FFC00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5" name="Forme libre 84"/>
          <p:cNvSpPr/>
          <p:nvPr/>
        </p:nvSpPr>
        <p:spPr>
          <a:xfrm>
            <a:off x="2857488" y="5510786"/>
            <a:ext cx="809024" cy="427739"/>
          </a:xfrm>
          <a:custGeom>
            <a:avLst/>
            <a:gdLst>
              <a:gd name="connsiteX0" fmla="*/ 0 w 809024"/>
              <a:gd name="connsiteY0" fmla="*/ 427739 h 427739"/>
              <a:gd name="connsiteX1" fmla="*/ 135971 w 809024"/>
              <a:gd name="connsiteY1" fmla="*/ 298567 h 427739"/>
              <a:gd name="connsiteX2" fmla="*/ 224351 w 809024"/>
              <a:gd name="connsiteY2" fmla="*/ 87813 h 427739"/>
              <a:gd name="connsiteX3" fmla="*/ 278740 w 809024"/>
              <a:gd name="connsiteY3" fmla="*/ 16429 h 427739"/>
              <a:gd name="connsiteX4" fmla="*/ 414710 w 809024"/>
              <a:gd name="connsiteY4" fmla="*/ 23228 h 427739"/>
              <a:gd name="connsiteX5" fmla="*/ 509889 w 809024"/>
              <a:gd name="connsiteY5" fmla="*/ 155799 h 427739"/>
              <a:gd name="connsiteX6" fmla="*/ 611867 w 809024"/>
              <a:gd name="connsiteY6" fmla="*/ 325761 h 427739"/>
              <a:gd name="connsiteX7" fmla="*/ 809024 w 809024"/>
              <a:gd name="connsiteY7" fmla="*/ 424340 h 427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9024" h="427739">
                <a:moveTo>
                  <a:pt x="0" y="427739"/>
                </a:moveTo>
                <a:cubicBezTo>
                  <a:pt x="49289" y="391480"/>
                  <a:pt x="98579" y="355221"/>
                  <a:pt x="135971" y="298567"/>
                </a:cubicBezTo>
                <a:cubicBezTo>
                  <a:pt x="173363" y="241913"/>
                  <a:pt x="200556" y="134836"/>
                  <a:pt x="224351" y="87813"/>
                </a:cubicBezTo>
                <a:cubicBezTo>
                  <a:pt x="248146" y="40790"/>
                  <a:pt x="247014" y="27193"/>
                  <a:pt x="278740" y="16429"/>
                </a:cubicBezTo>
                <a:cubicBezTo>
                  <a:pt x="310467" y="5665"/>
                  <a:pt x="376185" y="0"/>
                  <a:pt x="414710" y="23228"/>
                </a:cubicBezTo>
                <a:cubicBezTo>
                  <a:pt x="453235" y="46456"/>
                  <a:pt x="477030" y="105377"/>
                  <a:pt x="509889" y="155799"/>
                </a:cubicBezTo>
                <a:cubicBezTo>
                  <a:pt x="542749" y="206221"/>
                  <a:pt x="562011" y="281004"/>
                  <a:pt x="611867" y="325761"/>
                </a:cubicBezTo>
                <a:cubicBezTo>
                  <a:pt x="661723" y="370518"/>
                  <a:pt x="735373" y="397429"/>
                  <a:pt x="809024" y="424340"/>
                </a:cubicBezTo>
              </a:path>
            </a:pathLst>
          </a:custGeom>
          <a:solidFill>
            <a:srgbClr val="92D05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rme libre 16"/>
          <p:cNvSpPr/>
          <p:nvPr/>
        </p:nvSpPr>
        <p:spPr>
          <a:xfrm>
            <a:off x="3233318" y="4252930"/>
            <a:ext cx="1053389" cy="1676400"/>
          </a:xfrm>
          <a:custGeom>
            <a:avLst/>
            <a:gdLst>
              <a:gd name="connsiteX0" fmla="*/ 0 w 1053389"/>
              <a:gd name="connsiteY0" fmla="*/ 1669085 h 1676400"/>
              <a:gd name="connsiteX1" fmla="*/ 117044 w 1053389"/>
              <a:gd name="connsiteY1" fmla="*/ 1537411 h 1676400"/>
              <a:gd name="connsiteX2" fmla="*/ 182880 w 1053389"/>
              <a:gd name="connsiteY2" fmla="*/ 1120445 h 1676400"/>
              <a:gd name="connsiteX3" fmla="*/ 285293 w 1053389"/>
              <a:gd name="connsiteY3" fmla="*/ 118262 h 1676400"/>
              <a:gd name="connsiteX4" fmla="*/ 395021 w 1053389"/>
              <a:gd name="connsiteY4" fmla="*/ 410870 h 1676400"/>
              <a:gd name="connsiteX5" fmla="*/ 555956 w 1053389"/>
              <a:gd name="connsiteY5" fmla="*/ 1193597 h 1676400"/>
              <a:gd name="connsiteX6" fmla="*/ 702260 w 1053389"/>
              <a:gd name="connsiteY6" fmla="*/ 1464259 h 1676400"/>
              <a:gd name="connsiteX7" fmla="*/ 1053389 w 1053389"/>
              <a:gd name="connsiteY7" fmla="*/ 167640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3389" h="1676400">
                <a:moveTo>
                  <a:pt x="0" y="1669085"/>
                </a:moveTo>
                <a:cubicBezTo>
                  <a:pt x="43282" y="1648968"/>
                  <a:pt x="86564" y="1628851"/>
                  <a:pt x="117044" y="1537411"/>
                </a:cubicBezTo>
                <a:cubicBezTo>
                  <a:pt x="147524" y="1445971"/>
                  <a:pt x="154839" y="1356970"/>
                  <a:pt x="182880" y="1120445"/>
                </a:cubicBezTo>
                <a:cubicBezTo>
                  <a:pt x="210921" y="883920"/>
                  <a:pt x="249936" y="236525"/>
                  <a:pt x="285293" y="118262"/>
                </a:cubicBezTo>
                <a:cubicBezTo>
                  <a:pt x="320650" y="0"/>
                  <a:pt x="349911" y="231648"/>
                  <a:pt x="395021" y="410870"/>
                </a:cubicBezTo>
                <a:cubicBezTo>
                  <a:pt x="440131" y="590092"/>
                  <a:pt x="504750" y="1018032"/>
                  <a:pt x="555956" y="1193597"/>
                </a:cubicBezTo>
                <a:cubicBezTo>
                  <a:pt x="607163" y="1369162"/>
                  <a:pt x="619355" y="1383792"/>
                  <a:pt x="702260" y="1464259"/>
                </a:cubicBezTo>
                <a:cubicBezTo>
                  <a:pt x="785165" y="1544726"/>
                  <a:pt x="919277" y="1610563"/>
                  <a:pt x="1053389" y="1676400"/>
                </a:cubicBezTo>
              </a:path>
            </a:pathLst>
          </a:custGeom>
          <a:solidFill>
            <a:srgbClr val="EE00A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Forme libre 65"/>
          <p:cNvSpPr/>
          <p:nvPr/>
        </p:nvSpPr>
        <p:spPr>
          <a:xfrm>
            <a:off x="3745282" y="5574426"/>
            <a:ext cx="1052186" cy="354904"/>
          </a:xfrm>
          <a:custGeom>
            <a:avLst/>
            <a:gdLst>
              <a:gd name="connsiteX0" fmla="*/ 0 w 1052186"/>
              <a:gd name="connsiteY0" fmla="*/ 354904 h 354904"/>
              <a:gd name="connsiteX1" fmla="*/ 162839 w 1052186"/>
              <a:gd name="connsiteY1" fmla="*/ 314194 h 354904"/>
              <a:gd name="connsiteX2" fmla="*/ 278704 w 1052186"/>
              <a:gd name="connsiteY2" fmla="*/ 176408 h 354904"/>
              <a:gd name="connsiteX3" fmla="*/ 375781 w 1052186"/>
              <a:gd name="connsiteY3" fmla="*/ 57410 h 354904"/>
              <a:gd name="connsiteX4" fmla="*/ 526093 w 1052186"/>
              <a:gd name="connsiteY4" fmla="*/ 4175 h 354904"/>
              <a:gd name="connsiteX5" fmla="*/ 701458 w 1052186"/>
              <a:gd name="connsiteY5" fmla="*/ 82462 h 354904"/>
              <a:gd name="connsiteX6" fmla="*/ 848639 w 1052186"/>
              <a:gd name="connsiteY6" fmla="*/ 282879 h 354904"/>
              <a:gd name="connsiteX7" fmla="*/ 1052186 w 1052186"/>
              <a:gd name="connsiteY7" fmla="*/ 351772 h 354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2186" h="354904">
                <a:moveTo>
                  <a:pt x="0" y="354904"/>
                </a:moveTo>
                <a:cubicBezTo>
                  <a:pt x="58194" y="349423"/>
                  <a:pt x="116388" y="343943"/>
                  <a:pt x="162839" y="314194"/>
                </a:cubicBezTo>
                <a:cubicBezTo>
                  <a:pt x="209290" y="284445"/>
                  <a:pt x="243214" y="219205"/>
                  <a:pt x="278704" y="176408"/>
                </a:cubicBezTo>
                <a:cubicBezTo>
                  <a:pt x="314194" y="133611"/>
                  <a:pt x="334550" y="86115"/>
                  <a:pt x="375781" y="57410"/>
                </a:cubicBezTo>
                <a:cubicBezTo>
                  <a:pt x="417012" y="28705"/>
                  <a:pt x="471814" y="0"/>
                  <a:pt x="526093" y="4175"/>
                </a:cubicBezTo>
                <a:cubicBezTo>
                  <a:pt x="580372" y="8350"/>
                  <a:pt x="647700" y="36011"/>
                  <a:pt x="701458" y="82462"/>
                </a:cubicBezTo>
                <a:cubicBezTo>
                  <a:pt x="755216" y="128913"/>
                  <a:pt x="790184" y="237994"/>
                  <a:pt x="848639" y="282879"/>
                </a:cubicBezTo>
                <a:cubicBezTo>
                  <a:pt x="907094" y="327764"/>
                  <a:pt x="979640" y="339768"/>
                  <a:pt x="1052186" y="351772"/>
                </a:cubicBezTo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6" name="Forme libre 85"/>
          <p:cNvSpPr/>
          <p:nvPr/>
        </p:nvSpPr>
        <p:spPr>
          <a:xfrm>
            <a:off x="4331926" y="4453164"/>
            <a:ext cx="960296" cy="1495756"/>
          </a:xfrm>
          <a:custGeom>
            <a:avLst/>
            <a:gdLst>
              <a:gd name="connsiteX0" fmla="*/ 0 w 960296"/>
              <a:gd name="connsiteY0" fmla="*/ 1495756 h 1495756"/>
              <a:gd name="connsiteX1" fmla="*/ 172994 w 960296"/>
              <a:gd name="connsiteY1" fmla="*/ 1276865 h 1495756"/>
              <a:gd name="connsiteX2" fmla="*/ 296562 w 960296"/>
              <a:gd name="connsiteY2" fmla="*/ 934406 h 1495756"/>
              <a:gd name="connsiteX3" fmla="*/ 353050 w 960296"/>
              <a:gd name="connsiteY3" fmla="*/ 507215 h 1495756"/>
              <a:gd name="connsiteX4" fmla="*/ 416599 w 960296"/>
              <a:gd name="connsiteY4" fmla="*/ 48250 h 1495756"/>
              <a:gd name="connsiteX5" fmla="*/ 490740 w 960296"/>
              <a:gd name="connsiteY5" fmla="*/ 217714 h 1495756"/>
              <a:gd name="connsiteX6" fmla="*/ 575472 w 960296"/>
              <a:gd name="connsiteY6" fmla="*/ 782594 h 1495756"/>
              <a:gd name="connsiteX7" fmla="*/ 667265 w 960296"/>
              <a:gd name="connsiteY7" fmla="*/ 1185072 h 1495756"/>
              <a:gd name="connsiteX8" fmla="*/ 815546 w 960296"/>
              <a:gd name="connsiteY8" fmla="*/ 1421615 h 1495756"/>
              <a:gd name="connsiteX9" fmla="*/ 960296 w 960296"/>
              <a:gd name="connsiteY9" fmla="*/ 1485164 h 149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0296" h="1495756">
                <a:moveTo>
                  <a:pt x="0" y="1495756"/>
                </a:moveTo>
                <a:cubicBezTo>
                  <a:pt x="61783" y="1433089"/>
                  <a:pt x="123567" y="1370423"/>
                  <a:pt x="172994" y="1276865"/>
                </a:cubicBezTo>
                <a:cubicBezTo>
                  <a:pt x="222421" y="1183307"/>
                  <a:pt x="266553" y="1062681"/>
                  <a:pt x="296562" y="934406"/>
                </a:cubicBezTo>
                <a:cubicBezTo>
                  <a:pt x="326571" y="806131"/>
                  <a:pt x="333044" y="654908"/>
                  <a:pt x="353050" y="507215"/>
                </a:cubicBezTo>
                <a:cubicBezTo>
                  <a:pt x="373056" y="359522"/>
                  <a:pt x="393651" y="96500"/>
                  <a:pt x="416599" y="48250"/>
                </a:cubicBezTo>
                <a:cubicBezTo>
                  <a:pt x="439547" y="0"/>
                  <a:pt x="464261" y="95323"/>
                  <a:pt x="490740" y="217714"/>
                </a:cubicBezTo>
                <a:cubicBezTo>
                  <a:pt x="517219" y="340105"/>
                  <a:pt x="546051" y="621368"/>
                  <a:pt x="575472" y="782594"/>
                </a:cubicBezTo>
                <a:cubicBezTo>
                  <a:pt x="604893" y="943820"/>
                  <a:pt x="627253" y="1078569"/>
                  <a:pt x="667265" y="1185072"/>
                </a:cubicBezTo>
                <a:cubicBezTo>
                  <a:pt x="707277" y="1291576"/>
                  <a:pt x="766708" y="1371600"/>
                  <a:pt x="815546" y="1421615"/>
                </a:cubicBezTo>
                <a:cubicBezTo>
                  <a:pt x="864385" y="1471630"/>
                  <a:pt x="912340" y="1478397"/>
                  <a:pt x="960296" y="1485164"/>
                </a:cubicBezTo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7" name="Forme libre 86"/>
          <p:cNvSpPr/>
          <p:nvPr/>
        </p:nvSpPr>
        <p:spPr>
          <a:xfrm>
            <a:off x="4444902" y="4254867"/>
            <a:ext cx="1023845" cy="1697583"/>
          </a:xfrm>
          <a:custGeom>
            <a:avLst/>
            <a:gdLst>
              <a:gd name="connsiteX0" fmla="*/ 0 w 1023845"/>
              <a:gd name="connsiteY0" fmla="*/ 1697583 h 1697583"/>
              <a:gd name="connsiteX1" fmla="*/ 105915 w 1023845"/>
              <a:gd name="connsiteY1" fmla="*/ 1559894 h 1697583"/>
              <a:gd name="connsiteX2" fmla="*/ 225952 w 1023845"/>
              <a:gd name="connsiteY2" fmla="*/ 1231557 h 1697583"/>
              <a:gd name="connsiteX3" fmla="*/ 324806 w 1023845"/>
              <a:gd name="connsiteY3" fmla="*/ 447786 h 1697583"/>
              <a:gd name="connsiteX4" fmla="*/ 409538 w 1023845"/>
              <a:gd name="connsiteY4" fmla="*/ 24125 h 1697583"/>
              <a:gd name="connsiteX5" fmla="*/ 515453 w 1023845"/>
              <a:gd name="connsiteY5" fmla="*/ 303035 h 1697583"/>
              <a:gd name="connsiteX6" fmla="*/ 624899 w 1023845"/>
              <a:gd name="connsiteY6" fmla="*/ 1168008 h 1697583"/>
              <a:gd name="connsiteX7" fmla="*/ 723753 w 1023845"/>
              <a:gd name="connsiteY7" fmla="*/ 1461040 h 1697583"/>
              <a:gd name="connsiteX8" fmla="*/ 882625 w 1023845"/>
              <a:gd name="connsiteY8" fmla="*/ 1626973 h 1697583"/>
              <a:gd name="connsiteX9" fmla="*/ 1023845 w 1023845"/>
              <a:gd name="connsiteY9" fmla="*/ 1679931 h 169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23845" h="1697583">
                <a:moveTo>
                  <a:pt x="0" y="1697583"/>
                </a:moveTo>
                <a:cubicBezTo>
                  <a:pt x="34128" y="1667574"/>
                  <a:pt x="68256" y="1637565"/>
                  <a:pt x="105915" y="1559894"/>
                </a:cubicBezTo>
                <a:cubicBezTo>
                  <a:pt x="143574" y="1482223"/>
                  <a:pt x="189470" y="1416908"/>
                  <a:pt x="225952" y="1231557"/>
                </a:cubicBezTo>
                <a:cubicBezTo>
                  <a:pt x="262434" y="1046206"/>
                  <a:pt x="294208" y="649025"/>
                  <a:pt x="324806" y="447786"/>
                </a:cubicBezTo>
                <a:cubicBezTo>
                  <a:pt x="355404" y="246547"/>
                  <a:pt x="377764" y="48250"/>
                  <a:pt x="409538" y="24125"/>
                </a:cubicBezTo>
                <a:cubicBezTo>
                  <a:pt x="441313" y="0"/>
                  <a:pt x="479560" y="112388"/>
                  <a:pt x="515453" y="303035"/>
                </a:cubicBezTo>
                <a:cubicBezTo>
                  <a:pt x="551346" y="493682"/>
                  <a:pt x="590182" y="975007"/>
                  <a:pt x="624899" y="1168008"/>
                </a:cubicBezTo>
                <a:cubicBezTo>
                  <a:pt x="659616" y="1361009"/>
                  <a:pt x="680799" y="1384546"/>
                  <a:pt x="723753" y="1461040"/>
                </a:cubicBezTo>
                <a:cubicBezTo>
                  <a:pt x="766707" y="1537534"/>
                  <a:pt x="832610" y="1590491"/>
                  <a:pt x="882625" y="1626973"/>
                </a:cubicBezTo>
                <a:cubicBezTo>
                  <a:pt x="932640" y="1663455"/>
                  <a:pt x="978242" y="1671693"/>
                  <a:pt x="1023845" y="1679931"/>
                </a:cubicBezTo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9" name="Forme libre 88"/>
          <p:cNvSpPr/>
          <p:nvPr/>
        </p:nvSpPr>
        <p:spPr>
          <a:xfrm>
            <a:off x="4754880" y="2366862"/>
            <a:ext cx="962108" cy="3580738"/>
          </a:xfrm>
          <a:custGeom>
            <a:avLst/>
            <a:gdLst>
              <a:gd name="connsiteX0" fmla="*/ 0 w 962108"/>
              <a:gd name="connsiteY0" fmla="*/ 3580738 h 3580738"/>
              <a:gd name="connsiteX1" fmla="*/ 119270 w 962108"/>
              <a:gd name="connsiteY1" fmla="*/ 3421712 h 3580738"/>
              <a:gd name="connsiteX2" fmla="*/ 198783 w 962108"/>
              <a:gd name="connsiteY2" fmla="*/ 2690192 h 3580738"/>
              <a:gd name="connsiteX3" fmla="*/ 286247 w 962108"/>
              <a:gd name="connsiteY3" fmla="*/ 66261 h 3580738"/>
              <a:gd name="connsiteX4" fmla="*/ 381663 w 962108"/>
              <a:gd name="connsiteY4" fmla="*/ 2292626 h 3580738"/>
              <a:gd name="connsiteX5" fmla="*/ 500932 w 962108"/>
              <a:gd name="connsiteY5" fmla="*/ 3151367 h 3580738"/>
              <a:gd name="connsiteX6" fmla="*/ 707666 w 962108"/>
              <a:gd name="connsiteY6" fmla="*/ 3493273 h 3580738"/>
              <a:gd name="connsiteX7" fmla="*/ 962108 w 962108"/>
              <a:gd name="connsiteY7" fmla="*/ 3572786 h 3580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2108" h="3580738">
                <a:moveTo>
                  <a:pt x="0" y="3580738"/>
                </a:moveTo>
                <a:cubicBezTo>
                  <a:pt x="43070" y="3575437"/>
                  <a:pt x="86140" y="3570136"/>
                  <a:pt x="119270" y="3421712"/>
                </a:cubicBezTo>
                <a:cubicBezTo>
                  <a:pt x="152400" y="3273288"/>
                  <a:pt x="170954" y="3249434"/>
                  <a:pt x="198783" y="2690192"/>
                </a:cubicBezTo>
                <a:cubicBezTo>
                  <a:pt x="226612" y="2130950"/>
                  <a:pt x="255767" y="132522"/>
                  <a:pt x="286247" y="66261"/>
                </a:cubicBezTo>
                <a:cubicBezTo>
                  <a:pt x="316727" y="0"/>
                  <a:pt x="345882" y="1778442"/>
                  <a:pt x="381663" y="2292626"/>
                </a:cubicBezTo>
                <a:cubicBezTo>
                  <a:pt x="417444" y="2806810"/>
                  <a:pt x="446598" y="2951259"/>
                  <a:pt x="500932" y="3151367"/>
                </a:cubicBezTo>
                <a:cubicBezTo>
                  <a:pt x="555266" y="3351475"/>
                  <a:pt x="630803" y="3423037"/>
                  <a:pt x="707666" y="3493273"/>
                </a:cubicBezTo>
                <a:cubicBezTo>
                  <a:pt x="784529" y="3563509"/>
                  <a:pt x="873318" y="3568147"/>
                  <a:pt x="962108" y="3572786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Forme libre 67"/>
          <p:cNvSpPr/>
          <p:nvPr/>
        </p:nvSpPr>
        <p:spPr>
          <a:xfrm>
            <a:off x="4914000" y="-2687052"/>
            <a:ext cx="1323474" cy="8630652"/>
          </a:xfrm>
          <a:custGeom>
            <a:avLst/>
            <a:gdLst>
              <a:gd name="connsiteX0" fmla="*/ 0 w 1323474"/>
              <a:gd name="connsiteY0" fmla="*/ 8606589 h 8630652"/>
              <a:gd name="connsiteX1" fmla="*/ 120316 w 1323474"/>
              <a:gd name="connsiteY1" fmla="*/ 8390020 h 8630652"/>
              <a:gd name="connsiteX2" fmla="*/ 264695 w 1323474"/>
              <a:gd name="connsiteY2" fmla="*/ 7234989 h 8630652"/>
              <a:gd name="connsiteX3" fmla="*/ 312821 w 1323474"/>
              <a:gd name="connsiteY3" fmla="*/ 4732420 h 8630652"/>
              <a:gd name="connsiteX4" fmla="*/ 312821 w 1323474"/>
              <a:gd name="connsiteY4" fmla="*/ 1363578 h 8630652"/>
              <a:gd name="connsiteX5" fmla="*/ 457200 w 1323474"/>
              <a:gd name="connsiteY5" fmla="*/ 88231 h 8630652"/>
              <a:gd name="connsiteX6" fmla="*/ 673769 w 1323474"/>
              <a:gd name="connsiteY6" fmla="*/ 834189 h 8630652"/>
              <a:gd name="connsiteX7" fmla="*/ 745958 w 1323474"/>
              <a:gd name="connsiteY7" fmla="*/ 1965157 h 8630652"/>
              <a:gd name="connsiteX8" fmla="*/ 794084 w 1323474"/>
              <a:gd name="connsiteY8" fmla="*/ 3721768 h 8630652"/>
              <a:gd name="connsiteX9" fmla="*/ 842211 w 1323474"/>
              <a:gd name="connsiteY9" fmla="*/ 6272463 h 8630652"/>
              <a:gd name="connsiteX10" fmla="*/ 938463 w 1323474"/>
              <a:gd name="connsiteY10" fmla="*/ 7668126 h 8630652"/>
              <a:gd name="connsiteX11" fmla="*/ 1082842 w 1323474"/>
              <a:gd name="connsiteY11" fmla="*/ 8317831 h 8630652"/>
              <a:gd name="connsiteX12" fmla="*/ 1323474 w 1323474"/>
              <a:gd name="connsiteY12" fmla="*/ 8630652 h 863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23474" h="8630652">
                <a:moveTo>
                  <a:pt x="0" y="8606589"/>
                </a:moveTo>
                <a:cubicBezTo>
                  <a:pt x="38100" y="8612604"/>
                  <a:pt x="76200" y="8618620"/>
                  <a:pt x="120316" y="8390020"/>
                </a:cubicBezTo>
                <a:cubicBezTo>
                  <a:pt x="164432" y="8161420"/>
                  <a:pt x="232611" y="7844589"/>
                  <a:pt x="264695" y="7234989"/>
                </a:cubicBezTo>
                <a:cubicBezTo>
                  <a:pt x="296779" y="6625389"/>
                  <a:pt x="304800" y="5710988"/>
                  <a:pt x="312821" y="4732420"/>
                </a:cubicBezTo>
                <a:cubicBezTo>
                  <a:pt x="320842" y="3753852"/>
                  <a:pt x="288758" y="2137609"/>
                  <a:pt x="312821" y="1363578"/>
                </a:cubicBezTo>
                <a:cubicBezTo>
                  <a:pt x="336884" y="589547"/>
                  <a:pt x="397042" y="176462"/>
                  <a:pt x="457200" y="88231"/>
                </a:cubicBezTo>
                <a:cubicBezTo>
                  <a:pt x="517358" y="0"/>
                  <a:pt x="625643" y="521368"/>
                  <a:pt x="673769" y="834189"/>
                </a:cubicBezTo>
                <a:cubicBezTo>
                  <a:pt x="721895" y="1147010"/>
                  <a:pt x="725905" y="1483894"/>
                  <a:pt x="745958" y="1965157"/>
                </a:cubicBezTo>
                <a:cubicBezTo>
                  <a:pt x="766011" y="2446420"/>
                  <a:pt x="778042" y="3003884"/>
                  <a:pt x="794084" y="3721768"/>
                </a:cubicBezTo>
                <a:cubicBezTo>
                  <a:pt x="810126" y="4439652"/>
                  <a:pt x="818148" y="5614737"/>
                  <a:pt x="842211" y="6272463"/>
                </a:cubicBezTo>
                <a:cubicBezTo>
                  <a:pt x="866274" y="6930189"/>
                  <a:pt x="898358" y="7327231"/>
                  <a:pt x="938463" y="7668126"/>
                </a:cubicBezTo>
                <a:cubicBezTo>
                  <a:pt x="978568" y="8009021"/>
                  <a:pt x="1018674" y="8157410"/>
                  <a:pt x="1082842" y="8317831"/>
                </a:cubicBezTo>
                <a:cubicBezTo>
                  <a:pt x="1147010" y="8478252"/>
                  <a:pt x="1235242" y="8554452"/>
                  <a:pt x="1323474" y="8630652"/>
                </a:cubicBez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2" name="Forme libre 91"/>
          <p:cNvSpPr/>
          <p:nvPr/>
        </p:nvSpPr>
        <p:spPr>
          <a:xfrm>
            <a:off x="5256000" y="-826761"/>
            <a:ext cx="1282889" cy="6777209"/>
          </a:xfrm>
          <a:custGeom>
            <a:avLst/>
            <a:gdLst>
              <a:gd name="connsiteX0" fmla="*/ 0 w 1282889"/>
              <a:gd name="connsiteY0" fmla="*/ 6387153 h 6387153"/>
              <a:gd name="connsiteX1" fmla="*/ 163773 w 1282889"/>
              <a:gd name="connsiteY1" fmla="*/ 6223380 h 6387153"/>
              <a:gd name="connsiteX2" fmla="*/ 232012 w 1282889"/>
              <a:gd name="connsiteY2" fmla="*/ 5472753 h 6387153"/>
              <a:gd name="connsiteX3" fmla="*/ 232012 w 1282889"/>
              <a:gd name="connsiteY3" fmla="*/ 3111690 h 6387153"/>
              <a:gd name="connsiteX4" fmla="*/ 245659 w 1282889"/>
              <a:gd name="connsiteY4" fmla="*/ 859810 h 6387153"/>
              <a:gd name="connsiteX5" fmla="*/ 245659 w 1282889"/>
              <a:gd name="connsiteY5" fmla="*/ 136478 h 6387153"/>
              <a:gd name="connsiteX6" fmla="*/ 491319 w 1282889"/>
              <a:gd name="connsiteY6" fmla="*/ 40944 h 6387153"/>
              <a:gd name="connsiteX7" fmla="*/ 464024 w 1282889"/>
              <a:gd name="connsiteY7" fmla="*/ 382138 h 6387153"/>
              <a:gd name="connsiteX8" fmla="*/ 464024 w 1282889"/>
              <a:gd name="connsiteY8" fmla="*/ 996287 h 6387153"/>
              <a:gd name="connsiteX9" fmla="*/ 518615 w 1282889"/>
              <a:gd name="connsiteY9" fmla="*/ 3575714 h 6387153"/>
              <a:gd name="connsiteX10" fmla="*/ 641445 w 1282889"/>
              <a:gd name="connsiteY10" fmla="*/ 4735774 h 6387153"/>
              <a:gd name="connsiteX11" fmla="*/ 805218 w 1282889"/>
              <a:gd name="connsiteY11" fmla="*/ 5759356 h 6387153"/>
              <a:gd name="connsiteX12" fmla="*/ 955343 w 1282889"/>
              <a:gd name="connsiteY12" fmla="*/ 6196084 h 6387153"/>
              <a:gd name="connsiteX13" fmla="*/ 1282889 w 1282889"/>
              <a:gd name="connsiteY13" fmla="*/ 6373505 h 6387153"/>
              <a:gd name="connsiteX0" fmla="*/ 0 w 1282889"/>
              <a:gd name="connsiteY0" fmla="*/ 6777209 h 6777209"/>
              <a:gd name="connsiteX1" fmla="*/ 163773 w 1282889"/>
              <a:gd name="connsiteY1" fmla="*/ 6613436 h 6777209"/>
              <a:gd name="connsiteX2" fmla="*/ 232012 w 1282889"/>
              <a:gd name="connsiteY2" fmla="*/ 5862809 h 6777209"/>
              <a:gd name="connsiteX3" fmla="*/ 232012 w 1282889"/>
              <a:gd name="connsiteY3" fmla="*/ 3501746 h 6777209"/>
              <a:gd name="connsiteX4" fmla="*/ 245659 w 1282889"/>
              <a:gd name="connsiteY4" fmla="*/ 1249866 h 6777209"/>
              <a:gd name="connsiteX5" fmla="*/ 245659 w 1282889"/>
              <a:gd name="connsiteY5" fmla="*/ 526534 h 6777209"/>
              <a:gd name="connsiteX6" fmla="*/ 358687 w 1282889"/>
              <a:gd name="connsiteY6" fmla="*/ 40943 h 6777209"/>
              <a:gd name="connsiteX7" fmla="*/ 464024 w 1282889"/>
              <a:gd name="connsiteY7" fmla="*/ 772194 h 6777209"/>
              <a:gd name="connsiteX8" fmla="*/ 464024 w 1282889"/>
              <a:gd name="connsiteY8" fmla="*/ 1386343 h 6777209"/>
              <a:gd name="connsiteX9" fmla="*/ 518615 w 1282889"/>
              <a:gd name="connsiteY9" fmla="*/ 3965770 h 6777209"/>
              <a:gd name="connsiteX10" fmla="*/ 641445 w 1282889"/>
              <a:gd name="connsiteY10" fmla="*/ 5125830 h 6777209"/>
              <a:gd name="connsiteX11" fmla="*/ 805218 w 1282889"/>
              <a:gd name="connsiteY11" fmla="*/ 6149412 h 6777209"/>
              <a:gd name="connsiteX12" fmla="*/ 955343 w 1282889"/>
              <a:gd name="connsiteY12" fmla="*/ 6586140 h 6777209"/>
              <a:gd name="connsiteX13" fmla="*/ 1282889 w 1282889"/>
              <a:gd name="connsiteY13" fmla="*/ 6763561 h 6777209"/>
              <a:gd name="connsiteX0" fmla="*/ 0 w 1282889"/>
              <a:gd name="connsiteY0" fmla="*/ 6777209 h 6777209"/>
              <a:gd name="connsiteX1" fmla="*/ 163773 w 1282889"/>
              <a:gd name="connsiteY1" fmla="*/ 6613436 h 6777209"/>
              <a:gd name="connsiteX2" fmla="*/ 232012 w 1282889"/>
              <a:gd name="connsiteY2" fmla="*/ 5862809 h 6777209"/>
              <a:gd name="connsiteX3" fmla="*/ 232012 w 1282889"/>
              <a:gd name="connsiteY3" fmla="*/ 3501746 h 6777209"/>
              <a:gd name="connsiteX4" fmla="*/ 245659 w 1282889"/>
              <a:gd name="connsiteY4" fmla="*/ 1249866 h 6777209"/>
              <a:gd name="connsiteX5" fmla="*/ 245659 w 1282889"/>
              <a:gd name="connsiteY5" fmla="*/ 526534 h 6777209"/>
              <a:gd name="connsiteX6" fmla="*/ 358687 w 1282889"/>
              <a:gd name="connsiteY6" fmla="*/ 40943 h 6777209"/>
              <a:gd name="connsiteX7" fmla="*/ 464024 w 1282889"/>
              <a:gd name="connsiteY7" fmla="*/ 772194 h 6777209"/>
              <a:gd name="connsiteX8" fmla="*/ 464024 w 1282889"/>
              <a:gd name="connsiteY8" fmla="*/ 1386343 h 6777209"/>
              <a:gd name="connsiteX9" fmla="*/ 518615 w 1282889"/>
              <a:gd name="connsiteY9" fmla="*/ 3965770 h 6777209"/>
              <a:gd name="connsiteX10" fmla="*/ 805218 w 1282889"/>
              <a:gd name="connsiteY10" fmla="*/ 6149412 h 6777209"/>
              <a:gd name="connsiteX11" fmla="*/ 955343 w 1282889"/>
              <a:gd name="connsiteY11" fmla="*/ 6586140 h 6777209"/>
              <a:gd name="connsiteX12" fmla="*/ 1282889 w 1282889"/>
              <a:gd name="connsiteY12" fmla="*/ 6763561 h 6777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82889" h="6777209">
                <a:moveTo>
                  <a:pt x="0" y="6777209"/>
                </a:moveTo>
                <a:cubicBezTo>
                  <a:pt x="62552" y="6771522"/>
                  <a:pt x="125104" y="6765836"/>
                  <a:pt x="163773" y="6613436"/>
                </a:cubicBezTo>
                <a:cubicBezTo>
                  <a:pt x="202442" y="6461036"/>
                  <a:pt x="220639" y="6381424"/>
                  <a:pt x="232012" y="5862809"/>
                </a:cubicBezTo>
                <a:cubicBezTo>
                  <a:pt x="243385" y="5344194"/>
                  <a:pt x="229738" y="4270570"/>
                  <a:pt x="232012" y="3501746"/>
                </a:cubicBezTo>
                <a:cubicBezTo>
                  <a:pt x="234286" y="2732922"/>
                  <a:pt x="243385" y="1745735"/>
                  <a:pt x="245659" y="1249866"/>
                </a:cubicBezTo>
                <a:cubicBezTo>
                  <a:pt x="247933" y="753997"/>
                  <a:pt x="226821" y="728021"/>
                  <a:pt x="245659" y="526534"/>
                </a:cubicBezTo>
                <a:cubicBezTo>
                  <a:pt x="264497" y="325047"/>
                  <a:pt x="322293" y="0"/>
                  <a:pt x="358687" y="40943"/>
                </a:cubicBezTo>
                <a:cubicBezTo>
                  <a:pt x="395081" y="81886"/>
                  <a:pt x="446468" y="547961"/>
                  <a:pt x="464024" y="772194"/>
                </a:cubicBezTo>
                <a:cubicBezTo>
                  <a:pt x="481580" y="996427"/>
                  <a:pt x="454926" y="854080"/>
                  <a:pt x="464024" y="1386343"/>
                </a:cubicBezTo>
                <a:cubicBezTo>
                  <a:pt x="473123" y="1918606"/>
                  <a:pt x="461749" y="3171925"/>
                  <a:pt x="518615" y="3965770"/>
                </a:cubicBezTo>
                <a:cubicBezTo>
                  <a:pt x="575481" y="4759615"/>
                  <a:pt x="732430" y="5712684"/>
                  <a:pt x="805218" y="6149412"/>
                </a:cubicBezTo>
                <a:cubicBezTo>
                  <a:pt x="878006" y="6586140"/>
                  <a:pt x="875731" y="6483782"/>
                  <a:pt x="955343" y="6586140"/>
                </a:cubicBezTo>
                <a:cubicBezTo>
                  <a:pt x="1034955" y="6688498"/>
                  <a:pt x="1158922" y="6726029"/>
                  <a:pt x="1282889" y="6763561"/>
                </a:cubicBezTo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Forme libre 54"/>
          <p:cNvSpPr/>
          <p:nvPr/>
        </p:nvSpPr>
        <p:spPr>
          <a:xfrm>
            <a:off x="5436000" y="3285091"/>
            <a:ext cx="831850" cy="2652183"/>
          </a:xfrm>
          <a:custGeom>
            <a:avLst/>
            <a:gdLst>
              <a:gd name="connsiteX0" fmla="*/ 0 w 831850"/>
              <a:gd name="connsiteY0" fmla="*/ 2652183 h 2652183"/>
              <a:gd name="connsiteX1" fmla="*/ 133350 w 831850"/>
              <a:gd name="connsiteY1" fmla="*/ 2512483 h 2652183"/>
              <a:gd name="connsiteX2" fmla="*/ 209550 w 831850"/>
              <a:gd name="connsiteY2" fmla="*/ 2087033 h 2652183"/>
              <a:gd name="connsiteX3" fmla="*/ 292100 w 831850"/>
              <a:gd name="connsiteY3" fmla="*/ 416983 h 2652183"/>
              <a:gd name="connsiteX4" fmla="*/ 355600 w 831850"/>
              <a:gd name="connsiteY4" fmla="*/ 74083 h 2652183"/>
              <a:gd name="connsiteX5" fmla="*/ 438150 w 831850"/>
              <a:gd name="connsiteY5" fmla="*/ 861483 h 2652183"/>
              <a:gd name="connsiteX6" fmla="*/ 501650 w 831850"/>
              <a:gd name="connsiteY6" fmla="*/ 1617133 h 2652183"/>
              <a:gd name="connsiteX7" fmla="*/ 615950 w 831850"/>
              <a:gd name="connsiteY7" fmla="*/ 2347383 h 2652183"/>
              <a:gd name="connsiteX8" fmla="*/ 831850 w 831850"/>
              <a:gd name="connsiteY8" fmla="*/ 2639483 h 2652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1850" h="2652183">
                <a:moveTo>
                  <a:pt x="0" y="2652183"/>
                </a:moveTo>
                <a:cubicBezTo>
                  <a:pt x="49212" y="2629429"/>
                  <a:pt x="98425" y="2606675"/>
                  <a:pt x="133350" y="2512483"/>
                </a:cubicBezTo>
                <a:cubicBezTo>
                  <a:pt x="168275" y="2418291"/>
                  <a:pt x="183092" y="2436283"/>
                  <a:pt x="209550" y="2087033"/>
                </a:cubicBezTo>
                <a:cubicBezTo>
                  <a:pt x="236008" y="1737783"/>
                  <a:pt x="267758" y="752475"/>
                  <a:pt x="292100" y="416983"/>
                </a:cubicBezTo>
                <a:cubicBezTo>
                  <a:pt x="316442" y="81491"/>
                  <a:pt x="331258" y="0"/>
                  <a:pt x="355600" y="74083"/>
                </a:cubicBezTo>
                <a:cubicBezTo>
                  <a:pt x="379942" y="148166"/>
                  <a:pt x="413808" y="604308"/>
                  <a:pt x="438150" y="861483"/>
                </a:cubicBezTo>
                <a:cubicBezTo>
                  <a:pt x="462492" y="1118658"/>
                  <a:pt x="472017" y="1369483"/>
                  <a:pt x="501650" y="1617133"/>
                </a:cubicBezTo>
                <a:cubicBezTo>
                  <a:pt x="531283" y="1864783"/>
                  <a:pt x="560917" y="2176991"/>
                  <a:pt x="615950" y="2347383"/>
                </a:cubicBezTo>
                <a:cubicBezTo>
                  <a:pt x="670983" y="2517775"/>
                  <a:pt x="751416" y="2578629"/>
                  <a:pt x="831850" y="2639483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Forme libre 61"/>
          <p:cNvSpPr/>
          <p:nvPr/>
        </p:nvSpPr>
        <p:spPr>
          <a:xfrm>
            <a:off x="5528821" y="4500594"/>
            <a:ext cx="2116317" cy="1438317"/>
          </a:xfrm>
          <a:custGeom>
            <a:avLst/>
            <a:gdLst>
              <a:gd name="connsiteX0" fmla="*/ 0 w 2116317"/>
              <a:gd name="connsiteY0" fmla="*/ 1480793 h 1485507"/>
              <a:gd name="connsiteX1" fmla="*/ 150828 w 2116317"/>
              <a:gd name="connsiteY1" fmla="*/ 1306397 h 1485507"/>
              <a:gd name="connsiteX2" fmla="*/ 282804 w 2116317"/>
              <a:gd name="connsiteY2" fmla="*/ 556966 h 1485507"/>
              <a:gd name="connsiteX3" fmla="*/ 325224 w 2116317"/>
              <a:gd name="connsiteY3" fmla="*/ 43206 h 1485507"/>
              <a:gd name="connsiteX4" fmla="*/ 452486 w 2116317"/>
              <a:gd name="connsiteY4" fmla="*/ 297729 h 1485507"/>
              <a:gd name="connsiteX5" fmla="*/ 575035 w 2116317"/>
              <a:gd name="connsiteY5" fmla="*/ 608814 h 1485507"/>
              <a:gd name="connsiteX6" fmla="*/ 777711 w 2116317"/>
              <a:gd name="connsiteY6" fmla="*/ 858624 h 1485507"/>
              <a:gd name="connsiteX7" fmla="*/ 1046375 w 2116317"/>
              <a:gd name="connsiteY7" fmla="*/ 1080154 h 1485507"/>
              <a:gd name="connsiteX8" fmla="*/ 1362173 w 2116317"/>
              <a:gd name="connsiteY8" fmla="*/ 1259263 h 1485507"/>
              <a:gd name="connsiteX9" fmla="*/ 1644977 w 2116317"/>
              <a:gd name="connsiteY9" fmla="*/ 1367672 h 1485507"/>
              <a:gd name="connsiteX10" fmla="*/ 1941921 w 2116317"/>
              <a:gd name="connsiteY10" fmla="*/ 1447799 h 1485507"/>
              <a:gd name="connsiteX11" fmla="*/ 2116317 w 2116317"/>
              <a:gd name="connsiteY11" fmla="*/ 1485507 h 1485507"/>
              <a:gd name="connsiteX0" fmla="*/ 0 w 2116317"/>
              <a:gd name="connsiteY0" fmla="*/ 1437587 h 1442301"/>
              <a:gd name="connsiteX1" fmla="*/ 150828 w 2116317"/>
              <a:gd name="connsiteY1" fmla="*/ 1263191 h 1442301"/>
              <a:gd name="connsiteX2" fmla="*/ 282804 w 2116317"/>
              <a:gd name="connsiteY2" fmla="*/ 513760 h 1442301"/>
              <a:gd name="connsiteX3" fmla="*/ 325224 w 2116317"/>
              <a:gd name="connsiteY3" fmla="*/ 0 h 1442301"/>
              <a:gd name="connsiteX4" fmla="*/ 452486 w 2116317"/>
              <a:gd name="connsiteY4" fmla="*/ 254523 h 1442301"/>
              <a:gd name="connsiteX5" fmla="*/ 575035 w 2116317"/>
              <a:gd name="connsiteY5" fmla="*/ 565608 h 1442301"/>
              <a:gd name="connsiteX6" fmla="*/ 777711 w 2116317"/>
              <a:gd name="connsiteY6" fmla="*/ 815418 h 1442301"/>
              <a:gd name="connsiteX7" fmla="*/ 1046375 w 2116317"/>
              <a:gd name="connsiteY7" fmla="*/ 1036948 h 1442301"/>
              <a:gd name="connsiteX8" fmla="*/ 1362173 w 2116317"/>
              <a:gd name="connsiteY8" fmla="*/ 1216057 h 1442301"/>
              <a:gd name="connsiteX9" fmla="*/ 1644977 w 2116317"/>
              <a:gd name="connsiteY9" fmla="*/ 1324466 h 1442301"/>
              <a:gd name="connsiteX10" fmla="*/ 1941921 w 2116317"/>
              <a:gd name="connsiteY10" fmla="*/ 1404593 h 1442301"/>
              <a:gd name="connsiteX11" fmla="*/ 2116317 w 2116317"/>
              <a:gd name="connsiteY11" fmla="*/ 1442301 h 1442301"/>
              <a:gd name="connsiteX0" fmla="*/ 0 w 2116317"/>
              <a:gd name="connsiteY0" fmla="*/ 1437587 h 1442301"/>
              <a:gd name="connsiteX1" fmla="*/ 150828 w 2116317"/>
              <a:gd name="connsiteY1" fmla="*/ 1263191 h 1442301"/>
              <a:gd name="connsiteX2" fmla="*/ 282804 w 2116317"/>
              <a:gd name="connsiteY2" fmla="*/ 513760 h 1442301"/>
              <a:gd name="connsiteX3" fmla="*/ 325224 w 2116317"/>
              <a:gd name="connsiteY3" fmla="*/ 0 h 1442301"/>
              <a:gd name="connsiteX4" fmla="*/ 452486 w 2116317"/>
              <a:gd name="connsiteY4" fmla="*/ 254523 h 1442301"/>
              <a:gd name="connsiteX5" fmla="*/ 575035 w 2116317"/>
              <a:gd name="connsiteY5" fmla="*/ 565608 h 1442301"/>
              <a:gd name="connsiteX6" fmla="*/ 777711 w 2116317"/>
              <a:gd name="connsiteY6" fmla="*/ 815418 h 1442301"/>
              <a:gd name="connsiteX7" fmla="*/ 1046375 w 2116317"/>
              <a:gd name="connsiteY7" fmla="*/ 1036948 h 1442301"/>
              <a:gd name="connsiteX8" fmla="*/ 1362173 w 2116317"/>
              <a:gd name="connsiteY8" fmla="*/ 1216057 h 1442301"/>
              <a:gd name="connsiteX9" fmla="*/ 1644977 w 2116317"/>
              <a:gd name="connsiteY9" fmla="*/ 1324466 h 1442301"/>
              <a:gd name="connsiteX10" fmla="*/ 1941921 w 2116317"/>
              <a:gd name="connsiteY10" fmla="*/ 1404593 h 1442301"/>
              <a:gd name="connsiteX11" fmla="*/ 2116317 w 2116317"/>
              <a:gd name="connsiteY11" fmla="*/ 1442301 h 1442301"/>
              <a:gd name="connsiteX0" fmla="*/ 0 w 2116317"/>
              <a:gd name="connsiteY0" fmla="*/ 1437587 h 1442301"/>
              <a:gd name="connsiteX1" fmla="*/ 150828 w 2116317"/>
              <a:gd name="connsiteY1" fmla="*/ 1263191 h 1442301"/>
              <a:gd name="connsiteX2" fmla="*/ 282804 w 2116317"/>
              <a:gd name="connsiteY2" fmla="*/ 513760 h 1442301"/>
              <a:gd name="connsiteX3" fmla="*/ 325224 w 2116317"/>
              <a:gd name="connsiteY3" fmla="*/ 0 h 1442301"/>
              <a:gd name="connsiteX4" fmla="*/ 452486 w 2116317"/>
              <a:gd name="connsiteY4" fmla="*/ 254523 h 1442301"/>
              <a:gd name="connsiteX5" fmla="*/ 614815 w 2116317"/>
              <a:gd name="connsiteY5" fmla="*/ 575488 h 1442301"/>
              <a:gd name="connsiteX6" fmla="*/ 777711 w 2116317"/>
              <a:gd name="connsiteY6" fmla="*/ 815418 h 1442301"/>
              <a:gd name="connsiteX7" fmla="*/ 1046375 w 2116317"/>
              <a:gd name="connsiteY7" fmla="*/ 1036948 h 1442301"/>
              <a:gd name="connsiteX8" fmla="*/ 1362173 w 2116317"/>
              <a:gd name="connsiteY8" fmla="*/ 1216057 h 1442301"/>
              <a:gd name="connsiteX9" fmla="*/ 1644977 w 2116317"/>
              <a:gd name="connsiteY9" fmla="*/ 1324466 h 1442301"/>
              <a:gd name="connsiteX10" fmla="*/ 1941921 w 2116317"/>
              <a:gd name="connsiteY10" fmla="*/ 1404593 h 1442301"/>
              <a:gd name="connsiteX11" fmla="*/ 2116317 w 2116317"/>
              <a:gd name="connsiteY11" fmla="*/ 1442301 h 1442301"/>
              <a:gd name="connsiteX0" fmla="*/ 0 w 2116317"/>
              <a:gd name="connsiteY0" fmla="*/ 1437587 h 1442301"/>
              <a:gd name="connsiteX1" fmla="*/ 150828 w 2116317"/>
              <a:gd name="connsiteY1" fmla="*/ 1263191 h 1442301"/>
              <a:gd name="connsiteX2" fmla="*/ 282804 w 2116317"/>
              <a:gd name="connsiteY2" fmla="*/ 513760 h 1442301"/>
              <a:gd name="connsiteX3" fmla="*/ 325224 w 2116317"/>
              <a:gd name="connsiteY3" fmla="*/ 0 h 1442301"/>
              <a:gd name="connsiteX4" fmla="*/ 452486 w 2116317"/>
              <a:gd name="connsiteY4" fmla="*/ 254523 h 1442301"/>
              <a:gd name="connsiteX5" fmla="*/ 614815 w 2116317"/>
              <a:gd name="connsiteY5" fmla="*/ 575488 h 1442301"/>
              <a:gd name="connsiteX6" fmla="*/ 777711 w 2116317"/>
              <a:gd name="connsiteY6" fmla="*/ 815418 h 1442301"/>
              <a:gd name="connsiteX7" fmla="*/ 1046375 w 2116317"/>
              <a:gd name="connsiteY7" fmla="*/ 1036948 h 1442301"/>
              <a:gd name="connsiteX8" fmla="*/ 1362173 w 2116317"/>
              <a:gd name="connsiteY8" fmla="*/ 1216057 h 1442301"/>
              <a:gd name="connsiteX9" fmla="*/ 1644977 w 2116317"/>
              <a:gd name="connsiteY9" fmla="*/ 1324466 h 1442301"/>
              <a:gd name="connsiteX10" fmla="*/ 1941921 w 2116317"/>
              <a:gd name="connsiteY10" fmla="*/ 1404593 h 1442301"/>
              <a:gd name="connsiteX11" fmla="*/ 2116317 w 2116317"/>
              <a:gd name="connsiteY11" fmla="*/ 1442301 h 1442301"/>
              <a:gd name="connsiteX0" fmla="*/ 0 w 2116317"/>
              <a:gd name="connsiteY0" fmla="*/ 1437587 h 1442301"/>
              <a:gd name="connsiteX1" fmla="*/ 150828 w 2116317"/>
              <a:gd name="connsiteY1" fmla="*/ 1263191 h 1442301"/>
              <a:gd name="connsiteX2" fmla="*/ 282804 w 2116317"/>
              <a:gd name="connsiteY2" fmla="*/ 513760 h 1442301"/>
              <a:gd name="connsiteX3" fmla="*/ 325224 w 2116317"/>
              <a:gd name="connsiteY3" fmla="*/ 0 h 1442301"/>
              <a:gd name="connsiteX4" fmla="*/ 452486 w 2116317"/>
              <a:gd name="connsiteY4" fmla="*/ 254523 h 1442301"/>
              <a:gd name="connsiteX5" fmla="*/ 614815 w 2116317"/>
              <a:gd name="connsiteY5" fmla="*/ 575488 h 1442301"/>
              <a:gd name="connsiteX6" fmla="*/ 777711 w 2116317"/>
              <a:gd name="connsiteY6" fmla="*/ 815418 h 1442301"/>
              <a:gd name="connsiteX7" fmla="*/ 1046375 w 2116317"/>
              <a:gd name="connsiteY7" fmla="*/ 1036948 h 1442301"/>
              <a:gd name="connsiteX8" fmla="*/ 1362173 w 2116317"/>
              <a:gd name="connsiteY8" fmla="*/ 1216057 h 1442301"/>
              <a:gd name="connsiteX9" fmla="*/ 1644977 w 2116317"/>
              <a:gd name="connsiteY9" fmla="*/ 1324466 h 1442301"/>
              <a:gd name="connsiteX10" fmla="*/ 1941921 w 2116317"/>
              <a:gd name="connsiteY10" fmla="*/ 1404593 h 1442301"/>
              <a:gd name="connsiteX11" fmla="*/ 2116317 w 2116317"/>
              <a:gd name="connsiteY11" fmla="*/ 1442301 h 1442301"/>
              <a:gd name="connsiteX0" fmla="*/ 0 w 2116317"/>
              <a:gd name="connsiteY0" fmla="*/ 1433603 h 1438317"/>
              <a:gd name="connsiteX1" fmla="*/ 150828 w 2116317"/>
              <a:gd name="connsiteY1" fmla="*/ 1259207 h 1438317"/>
              <a:gd name="connsiteX2" fmla="*/ 282804 w 2116317"/>
              <a:gd name="connsiteY2" fmla="*/ 509776 h 1438317"/>
              <a:gd name="connsiteX3" fmla="*/ 329063 w 2116317"/>
              <a:gd name="connsiteY3" fmla="*/ 0 h 1438317"/>
              <a:gd name="connsiteX4" fmla="*/ 452486 w 2116317"/>
              <a:gd name="connsiteY4" fmla="*/ 250539 h 1438317"/>
              <a:gd name="connsiteX5" fmla="*/ 614815 w 2116317"/>
              <a:gd name="connsiteY5" fmla="*/ 571504 h 1438317"/>
              <a:gd name="connsiteX6" fmla="*/ 777711 w 2116317"/>
              <a:gd name="connsiteY6" fmla="*/ 811434 h 1438317"/>
              <a:gd name="connsiteX7" fmla="*/ 1046375 w 2116317"/>
              <a:gd name="connsiteY7" fmla="*/ 1032964 h 1438317"/>
              <a:gd name="connsiteX8" fmla="*/ 1362173 w 2116317"/>
              <a:gd name="connsiteY8" fmla="*/ 1212073 h 1438317"/>
              <a:gd name="connsiteX9" fmla="*/ 1644977 w 2116317"/>
              <a:gd name="connsiteY9" fmla="*/ 1320482 h 1438317"/>
              <a:gd name="connsiteX10" fmla="*/ 1941921 w 2116317"/>
              <a:gd name="connsiteY10" fmla="*/ 1400609 h 1438317"/>
              <a:gd name="connsiteX11" fmla="*/ 2116317 w 2116317"/>
              <a:gd name="connsiteY11" fmla="*/ 1438317 h 1438317"/>
              <a:gd name="connsiteX0" fmla="*/ 0 w 2116317"/>
              <a:gd name="connsiteY0" fmla="*/ 1478599 h 1483313"/>
              <a:gd name="connsiteX1" fmla="*/ 150828 w 2116317"/>
              <a:gd name="connsiteY1" fmla="*/ 1304203 h 1483313"/>
              <a:gd name="connsiteX2" fmla="*/ 282804 w 2116317"/>
              <a:gd name="connsiteY2" fmla="*/ 554772 h 1483313"/>
              <a:gd name="connsiteX3" fmla="*/ 329063 w 2116317"/>
              <a:gd name="connsiteY3" fmla="*/ 44996 h 1483313"/>
              <a:gd name="connsiteX4" fmla="*/ 452486 w 2116317"/>
              <a:gd name="connsiteY4" fmla="*/ 295535 h 1483313"/>
              <a:gd name="connsiteX5" fmla="*/ 614815 w 2116317"/>
              <a:gd name="connsiteY5" fmla="*/ 616500 h 1483313"/>
              <a:gd name="connsiteX6" fmla="*/ 777711 w 2116317"/>
              <a:gd name="connsiteY6" fmla="*/ 856430 h 1483313"/>
              <a:gd name="connsiteX7" fmla="*/ 1046375 w 2116317"/>
              <a:gd name="connsiteY7" fmla="*/ 1077960 h 1483313"/>
              <a:gd name="connsiteX8" fmla="*/ 1362173 w 2116317"/>
              <a:gd name="connsiteY8" fmla="*/ 1257069 h 1483313"/>
              <a:gd name="connsiteX9" fmla="*/ 1644977 w 2116317"/>
              <a:gd name="connsiteY9" fmla="*/ 1365478 h 1483313"/>
              <a:gd name="connsiteX10" fmla="*/ 1941921 w 2116317"/>
              <a:gd name="connsiteY10" fmla="*/ 1445605 h 1483313"/>
              <a:gd name="connsiteX11" fmla="*/ 2116317 w 2116317"/>
              <a:gd name="connsiteY11" fmla="*/ 1483313 h 1483313"/>
              <a:gd name="connsiteX0" fmla="*/ 0 w 2116317"/>
              <a:gd name="connsiteY0" fmla="*/ 1478599 h 1483313"/>
              <a:gd name="connsiteX1" fmla="*/ 150828 w 2116317"/>
              <a:gd name="connsiteY1" fmla="*/ 1304203 h 1483313"/>
              <a:gd name="connsiteX2" fmla="*/ 282804 w 2116317"/>
              <a:gd name="connsiteY2" fmla="*/ 554772 h 1483313"/>
              <a:gd name="connsiteX3" fmla="*/ 329063 w 2116317"/>
              <a:gd name="connsiteY3" fmla="*/ 44996 h 1483313"/>
              <a:gd name="connsiteX4" fmla="*/ 452486 w 2116317"/>
              <a:gd name="connsiteY4" fmla="*/ 295535 h 1483313"/>
              <a:gd name="connsiteX5" fmla="*/ 614815 w 2116317"/>
              <a:gd name="connsiteY5" fmla="*/ 616500 h 1483313"/>
              <a:gd name="connsiteX6" fmla="*/ 777711 w 2116317"/>
              <a:gd name="connsiteY6" fmla="*/ 856430 h 1483313"/>
              <a:gd name="connsiteX7" fmla="*/ 1046375 w 2116317"/>
              <a:gd name="connsiteY7" fmla="*/ 1077960 h 1483313"/>
              <a:gd name="connsiteX8" fmla="*/ 1362173 w 2116317"/>
              <a:gd name="connsiteY8" fmla="*/ 1257069 h 1483313"/>
              <a:gd name="connsiteX9" fmla="*/ 1644977 w 2116317"/>
              <a:gd name="connsiteY9" fmla="*/ 1365478 h 1483313"/>
              <a:gd name="connsiteX10" fmla="*/ 1941921 w 2116317"/>
              <a:gd name="connsiteY10" fmla="*/ 1445605 h 1483313"/>
              <a:gd name="connsiteX11" fmla="*/ 2116317 w 2116317"/>
              <a:gd name="connsiteY11" fmla="*/ 1483313 h 1483313"/>
              <a:gd name="connsiteX0" fmla="*/ 0 w 2116317"/>
              <a:gd name="connsiteY0" fmla="*/ 1478599 h 1483313"/>
              <a:gd name="connsiteX1" fmla="*/ 150828 w 2116317"/>
              <a:gd name="connsiteY1" fmla="*/ 1304203 h 1483313"/>
              <a:gd name="connsiteX2" fmla="*/ 282804 w 2116317"/>
              <a:gd name="connsiteY2" fmla="*/ 554772 h 1483313"/>
              <a:gd name="connsiteX3" fmla="*/ 329063 w 2116317"/>
              <a:gd name="connsiteY3" fmla="*/ 44996 h 1483313"/>
              <a:gd name="connsiteX4" fmla="*/ 471939 w 2116317"/>
              <a:gd name="connsiteY4" fmla="*/ 402186 h 1483313"/>
              <a:gd name="connsiteX5" fmla="*/ 614815 w 2116317"/>
              <a:gd name="connsiteY5" fmla="*/ 616500 h 1483313"/>
              <a:gd name="connsiteX6" fmla="*/ 777711 w 2116317"/>
              <a:gd name="connsiteY6" fmla="*/ 856430 h 1483313"/>
              <a:gd name="connsiteX7" fmla="*/ 1046375 w 2116317"/>
              <a:gd name="connsiteY7" fmla="*/ 1077960 h 1483313"/>
              <a:gd name="connsiteX8" fmla="*/ 1362173 w 2116317"/>
              <a:gd name="connsiteY8" fmla="*/ 1257069 h 1483313"/>
              <a:gd name="connsiteX9" fmla="*/ 1644977 w 2116317"/>
              <a:gd name="connsiteY9" fmla="*/ 1365478 h 1483313"/>
              <a:gd name="connsiteX10" fmla="*/ 1941921 w 2116317"/>
              <a:gd name="connsiteY10" fmla="*/ 1445605 h 1483313"/>
              <a:gd name="connsiteX11" fmla="*/ 2116317 w 2116317"/>
              <a:gd name="connsiteY11" fmla="*/ 1483313 h 1483313"/>
              <a:gd name="connsiteX0" fmla="*/ 0 w 2116317"/>
              <a:gd name="connsiteY0" fmla="*/ 1433603 h 1438317"/>
              <a:gd name="connsiteX1" fmla="*/ 150828 w 2116317"/>
              <a:gd name="connsiteY1" fmla="*/ 1259207 h 1438317"/>
              <a:gd name="connsiteX2" fmla="*/ 282804 w 2116317"/>
              <a:gd name="connsiteY2" fmla="*/ 509776 h 1438317"/>
              <a:gd name="connsiteX3" fmla="*/ 329063 w 2116317"/>
              <a:gd name="connsiteY3" fmla="*/ 0 h 1438317"/>
              <a:gd name="connsiteX4" fmla="*/ 614815 w 2116317"/>
              <a:gd name="connsiteY4" fmla="*/ 571504 h 1438317"/>
              <a:gd name="connsiteX5" fmla="*/ 777711 w 2116317"/>
              <a:gd name="connsiteY5" fmla="*/ 811434 h 1438317"/>
              <a:gd name="connsiteX6" fmla="*/ 1046375 w 2116317"/>
              <a:gd name="connsiteY6" fmla="*/ 1032964 h 1438317"/>
              <a:gd name="connsiteX7" fmla="*/ 1362173 w 2116317"/>
              <a:gd name="connsiteY7" fmla="*/ 1212073 h 1438317"/>
              <a:gd name="connsiteX8" fmla="*/ 1644977 w 2116317"/>
              <a:gd name="connsiteY8" fmla="*/ 1320482 h 1438317"/>
              <a:gd name="connsiteX9" fmla="*/ 1941921 w 2116317"/>
              <a:gd name="connsiteY9" fmla="*/ 1400609 h 1438317"/>
              <a:gd name="connsiteX10" fmla="*/ 2116317 w 2116317"/>
              <a:gd name="connsiteY10" fmla="*/ 1438317 h 1438317"/>
              <a:gd name="connsiteX0" fmla="*/ 0 w 2116317"/>
              <a:gd name="connsiteY0" fmla="*/ 1433603 h 1438317"/>
              <a:gd name="connsiteX1" fmla="*/ 150828 w 2116317"/>
              <a:gd name="connsiteY1" fmla="*/ 1259207 h 1438317"/>
              <a:gd name="connsiteX2" fmla="*/ 282804 w 2116317"/>
              <a:gd name="connsiteY2" fmla="*/ 509776 h 1438317"/>
              <a:gd name="connsiteX3" fmla="*/ 329063 w 2116317"/>
              <a:gd name="connsiteY3" fmla="*/ 0 h 1438317"/>
              <a:gd name="connsiteX4" fmla="*/ 614815 w 2116317"/>
              <a:gd name="connsiteY4" fmla="*/ 571504 h 1438317"/>
              <a:gd name="connsiteX5" fmla="*/ 777711 w 2116317"/>
              <a:gd name="connsiteY5" fmla="*/ 811434 h 1438317"/>
              <a:gd name="connsiteX6" fmla="*/ 1046375 w 2116317"/>
              <a:gd name="connsiteY6" fmla="*/ 1032964 h 1438317"/>
              <a:gd name="connsiteX7" fmla="*/ 1362173 w 2116317"/>
              <a:gd name="connsiteY7" fmla="*/ 1212073 h 1438317"/>
              <a:gd name="connsiteX8" fmla="*/ 1644977 w 2116317"/>
              <a:gd name="connsiteY8" fmla="*/ 1320482 h 1438317"/>
              <a:gd name="connsiteX9" fmla="*/ 1941921 w 2116317"/>
              <a:gd name="connsiteY9" fmla="*/ 1400609 h 1438317"/>
              <a:gd name="connsiteX10" fmla="*/ 2116317 w 2116317"/>
              <a:gd name="connsiteY10" fmla="*/ 1438317 h 1438317"/>
              <a:gd name="connsiteX0" fmla="*/ 0 w 2116317"/>
              <a:gd name="connsiteY0" fmla="*/ 1433603 h 1438317"/>
              <a:gd name="connsiteX1" fmla="*/ 150828 w 2116317"/>
              <a:gd name="connsiteY1" fmla="*/ 1259207 h 1438317"/>
              <a:gd name="connsiteX2" fmla="*/ 282804 w 2116317"/>
              <a:gd name="connsiteY2" fmla="*/ 509776 h 1438317"/>
              <a:gd name="connsiteX3" fmla="*/ 329063 w 2116317"/>
              <a:gd name="connsiteY3" fmla="*/ 0 h 1438317"/>
              <a:gd name="connsiteX4" fmla="*/ 614815 w 2116317"/>
              <a:gd name="connsiteY4" fmla="*/ 571504 h 1438317"/>
              <a:gd name="connsiteX5" fmla="*/ 777711 w 2116317"/>
              <a:gd name="connsiteY5" fmla="*/ 811434 h 1438317"/>
              <a:gd name="connsiteX6" fmla="*/ 1046375 w 2116317"/>
              <a:gd name="connsiteY6" fmla="*/ 1032964 h 1438317"/>
              <a:gd name="connsiteX7" fmla="*/ 1362173 w 2116317"/>
              <a:gd name="connsiteY7" fmla="*/ 1212073 h 1438317"/>
              <a:gd name="connsiteX8" fmla="*/ 1644977 w 2116317"/>
              <a:gd name="connsiteY8" fmla="*/ 1320482 h 1438317"/>
              <a:gd name="connsiteX9" fmla="*/ 1941921 w 2116317"/>
              <a:gd name="connsiteY9" fmla="*/ 1400609 h 1438317"/>
              <a:gd name="connsiteX10" fmla="*/ 2116317 w 2116317"/>
              <a:gd name="connsiteY10" fmla="*/ 1438317 h 1438317"/>
              <a:gd name="connsiteX0" fmla="*/ 0 w 2116317"/>
              <a:gd name="connsiteY0" fmla="*/ 1433603 h 1438317"/>
              <a:gd name="connsiteX1" fmla="*/ 150828 w 2116317"/>
              <a:gd name="connsiteY1" fmla="*/ 1259207 h 1438317"/>
              <a:gd name="connsiteX2" fmla="*/ 282804 w 2116317"/>
              <a:gd name="connsiteY2" fmla="*/ 509776 h 1438317"/>
              <a:gd name="connsiteX3" fmla="*/ 400501 w 2116317"/>
              <a:gd name="connsiteY3" fmla="*/ 0 h 1438317"/>
              <a:gd name="connsiteX4" fmla="*/ 614815 w 2116317"/>
              <a:gd name="connsiteY4" fmla="*/ 571504 h 1438317"/>
              <a:gd name="connsiteX5" fmla="*/ 777711 w 2116317"/>
              <a:gd name="connsiteY5" fmla="*/ 811434 h 1438317"/>
              <a:gd name="connsiteX6" fmla="*/ 1046375 w 2116317"/>
              <a:gd name="connsiteY6" fmla="*/ 1032964 h 1438317"/>
              <a:gd name="connsiteX7" fmla="*/ 1362173 w 2116317"/>
              <a:gd name="connsiteY7" fmla="*/ 1212073 h 1438317"/>
              <a:gd name="connsiteX8" fmla="*/ 1644977 w 2116317"/>
              <a:gd name="connsiteY8" fmla="*/ 1320482 h 1438317"/>
              <a:gd name="connsiteX9" fmla="*/ 1941921 w 2116317"/>
              <a:gd name="connsiteY9" fmla="*/ 1400609 h 1438317"/>
              <a:gd name="connsiteX10" fmla="*/ 2116317 w 2116317"/>
              <a:gd name="connsiteY10" fmla="*/ 1438317 h 1438317"/>
              <a:gd name="connsiteX0" fmla="*/ 0 w 2116317"/>
              <a:gd name="connsiteY0" fmla="*/ 1433603 h 1438317"/>
              <a:gd name="connsiteX1" fmla="*/ 150828 w 2116317"/>
              <a:gd name="connsiteY1" fmla="*/ 1259207 h 1438317"/>
              <a:gd name="connsiteX2" fmla="*/ 282804 w 2116317"/>
              <a:gd name="connsiteY2" fmla="*/ 509776 h 1438317"/>
              <a:gd name="connsiteX3" fmla="*/ 400501 w 2116317"/>
              <a:gd name="connsiteY3" fmla="*/ 0 h 1438317"/>
              <a:gd name="connsiteX4" fmla="*/ 614815 w 2116317"/>
              <a:gd name="connsiteY4" fmla="*/ 571504 h 1438317"/>
              <a:gd name="connsiteX5" fmla="*/ 777711 w 2116317"/>
              <a:gd name="connsiteY5" fmla="*/ 811434 h 1438317"/>
              <a:gd name="connsiteX6" fmla="*/ 1046375 w 2116317"/>
              <a:gd name="connsiteY6" fmla="*/ 1032964 h 1438317"/>
              <a:gd name="connsiteX7" fmla="*/ 1362173 w 2116317"/>
              <a:gd name="connsiteY7" fmla="*/ 1212073 h 1438317"/>
              <a:gd name="connsiteX8" fmla="*/ 1644977 w 2116317"/>
              <a:gd name="connsiteY8" fmla="*/ 1320482 h 1438317"/>
              <a:gd name="connsiteX9" fmla="*/ 1941921 w 2116317"/>
              <a:gd name="connsiteY9" fmla="*/ 1400609 h 1438317"/>
              <a:gd name="connsiteX10" fmla="*/ 2116317 w 2116317"/>
              <a:gd name="connsiteY10" fmla="*/ 1438317 h 1438317"/>
              <a:gd name="connsiteX0" fmla="*/ 0 w 2116317"/>
              <a:gd name="connsiteY0" fmla="*/ 1433603 h 1438317"/>
              <a:gd name="connsiteX1" fmla="*/ 150828 w 2116317"/>
              <a:gd name="connsiteY1" fmla="*/ 1259207 h 1438317"/>
              <a:gd name="connsiteX2" fmla="*/ 282804 w 2116317"/>
              <a:gd name="connsiteY2" fmla="*/ 509776 h 1438317"/>
              <a:gd name="connsiteX3" fmla="*/ 400501 w 2116317"/>
              <a:gd name="connsiteY3" fmla="*/ 0 h 1438317"/>
              <a:gd name="connsiteX4" fmla="*/ 614815 w 2116317"/>
              <a:gd name="connsiteY4" fmla="*/ 571504 h 1438317"/>
              <a:gd name="connsiteX5" fmla="*/ 777711 w 2116317"/>
              <a:gd name="connsiteY5" fmla="*/ 811434 h 1438317"/>
              <a:gd name="connsiteX6" fmla="*/ 1046375 w 2116317"/>
              <a:gd name="connsiteY6" fmla="*/ 1032964 h 1438317"/>
              <a:gd name="connsiteX7" fmla="*/ 1362173 w 2116317"/>
              <a:gd name="connsiteY7" fmla="*/ 1212073 h 1438317"/>
              <a:gd name="connsiteX8" fmla="*/ 1644977 w 2116317"/>
              <a:gd name="connsiteY8" fmla="*/ 1320482 h 1438317"/>
              <a:gd name="connsiteX9" fmla="*/ 1941921 w 2116317"/>
              <a:gd name="connsiteY9" fmla="*/ 1400609 h 1438317"/>
              <a:gd name="connsiteX10" fmla="*/ 2116317 w 2116317"/>
              <a:gd name="connsiteY10" fmla="*/ 1438317 h 1438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16317" h="1438317">
                <a:moveTo>
                  <a:pt x="0" y="1433603"/>
                </a:moveTo>
                <a:cubicBezTo>
                  <a:pt x="51847" y="1423390"/>
                  <a:pt x="103694" y="1413178"/>
                  <a:pt x="150828" y="1259207"/>
                </a:cubicBezTo>
                <a:cubicBezTo>
                  <a:pt x="197962" y="1105236"/>
                  <a:pt x="241192" y="719644"/>
                  <a:pt x="282804" y="509776"/>
                </a:cubicBezTo>
                <a:cubicBezTo>
                  <a:pt x="324416" y="299908"/>
                  <a:pt x="296944" y="10204"/>
                  <a:pt x="400501" y="0"/>
                </a:cubicBezTo>
                <a:cubicBezTo>
                  <a:pt x="455513" y="110720"/>
                  <a:pt x="551947" y="436265"/>
                  <a:pt x="614815" y="571504"/>
                </a:cubicBezTo>
                <a:cubicBezTo>
                  <a:pt x="677683" y="706743"/>
                  <a:pt x="705784" y="734524"/>
                  <a:pt x="777711" y="811434"/>
                </a:cubicBezTo>
                <a:cubicBezTo>
                  <a:pt x="849638" y="888344"/>
                  <a:pt x="948965" y="966191"/>
                  <a:pt x="1046375" y="1032964"/>
                </a:cubicBezTo>
                <a:cubicBezTo>
                  <a:pt x="1143785" y="1099737"/>
                  <a:pt x="1262406" y="1164153"/>
                  <a:pt x="1362173" y="1212073"/>
                </a:cubicBezTo>
                <a:cubicBezTo>
                  <a:pt x="1461940" y="1259993"/>
                  <a:pt x="1548352" y="1289059"/>
                  <a:pt x="1644977" y="1320482"/>
                </a:cubicBezTo>
                <a:cubicBezTo>
                  <a:pt x="1741602" y="1351905"/>
                  <a:pt x="1863364" y="1380970"/>
                  <a:pt x="1941921" y="1400609"/>
                </a:cubicBezTo>
                <a:cubicBezTo>
                  <a:pt x="2020478" y="1420248"/>
                  <a:pt x="2068397" y="1429282"/>
                  <a:pt x="2116317" y="1438317"/>
                </a:cubicBezTo>
              </a:path>
            </a:pathLst>
          </a:custGeom>
          <a:solidFill>
            <a:srgbClr val="FFFF0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ZoneTexte 55"/>
          <p:cNvSpPr txBox="1"/>
          <p:nvPr/>
        </p:nvSpPr>
        <p:spPr>
          <a:xfrm>
            <a:off x="5720820" y="2977218"/>
            <a:ext cx="351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pic>
        <p:nvPicPr>
          <p:cNvPr id="53" name="Picture 5"/>
          <p:cNvPicPr>
            <a:picLocks noChangeAspect="1" noChangeArrowheads="1"/>
          </p:cNvPicPr>
          <p:nvPr/>
        </p:nvPicPr>
        <p:blipFill>
          <a:blip r:embed="rId4" cstate="print"/>
          <a:srcRect l="15228" r="6088" b="57875"/>
          <a:stretch>
            <a:fillRect/>
          </a:stretch>
        </p:blipFill>
        <p:spPr bwMode="auto">
          <a:xfrm>
            <a:off x="0" y="-72000"/>
            <a:ext cx="9141831" cy="685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Forme libre 60"/>
          <p:cNvSpPr/>
          <p:nvPr/>
        </p:nvSpPr>
        <p:spPr>
          <a:xfrm>
            <a:off x="6819767" y="5652539"/>
            <a:ext cx="396000" cy="286941"/>
          </a:xfrm>
          <a:custGeom>
            <a:avLst/>
            <a:gdLst>
              <a:gd name="connsiteX0" fmla="*/ 0 w 338138"/>
              <a:gd name="connsiteY0" fmla="*/ 191294 h 191294"/>
              <a:gd name="connsiteX1" fmla="*/ 88107 w 338138"/>
              <a:gd name="connsiteY1" fmla="*/ 172244 h 191294"/>
              <a:gd name="connsiteX2" fmla="*/ 145257 w 338138"/>
              <a:gd name="connsiteY2" fmla="*/ 110331 h 191294"/>
              <a:gd name="connsiteX3" fmla="*/ 183357 w 338138"/>
              <a:gd name="connsiteY3" fmla="*/ 31750 h 191294"/>
              <a:gd name="connsiteX4" fmla="*/ 207169 w 338138"/>
              <a:gd name="connsiteY4" fmla="*/ 3175 h 191294"/>
              <a:gd name="connsiteX5" fmla="*/ 230982 w 338138"/>
              <a:gd name="connsiteY5" fmla="*/ 12700 h 191294"/>
              <a:gd name="connsiteX6" fmla="*/ 250032 w 338138"/>
              <a:gd name="connsiteY6" fmla="*/ 69850 h 191294"/>
              <a:gd name="connsiteX7" fmla="*/ 273844 w 338138"/>
              <a:gd name="connsiteY7" fmla="*/ 141287 h 191294"/>
              <a:gd name="connsiteX8" fmla="*/ 297657 w 338138"/>
              <a:gd name="connsiteY8" fmla="*/ 181769 h 191294"/>
              <a:gd name="connsiteX9" fmla="*/ 338138 w 338138"/>
              <a:gd name="connsiteY9" fmla="*/ 191294 h 191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8138" h="191294">
                <a:moveTo>
                  <a:pt x="0" y="191294"/>
                </a:moveTo>
                <a:cubicBezTo>
                  <a:pt x="31949" y="188516"/>
                  <a:pt x="63898" y="185738"/>
                  <a:pt x="88107" y="172244"/>
                </a:cubicBezTo>
                <a:cubicBezTo>
                  <a:pt x="112317" y="158750"/>
                  <a:pt x="129382" y="133747"/>
                  <a:pt x="145257" y="110331"/>
                </a:cubicBezTo>
                <a:cubicBezTo>
                  <a:pt x="161132" y="86915"/>
                  <a:pt x="173038" y="49609"/>
                  <a:pt x="183357" y="31750"/>
                </a:cubicBezTo>
                <a:cubicBezTo>
                  <a:pt x="193676" y="13891"/>
                  <a:pt x="199231" y="6350"/>
                  <a:pt x="207169" y="3175"/>
                </a:cubicBezTo>
                <a:cubicBezTo>
                  <a:pt x="215107" y="0"/>
                  <a:pt x="223838" y="1588"/>
                  <a:pt x="230982" y="12700"/>
                </a:cubicBezTo>
                <a:cubicBezTo>
                  <a:pt x="238126" y="23812"/>
                  <a:pt x="250032" y="69850"/>
                  <a:pt x="250032" y="69850"/>
                </a:cubicBezTo>
                <a:cubicBezTo>
                  <a:pt x="257176" y="91281"/>
                  <a:pt x="265907" y="122634"/>
                  <a:pt x="273844" y="141287"/>
                </a:cubicBezTo>
                <a:cubicBezTo>
                  <a:pt x="281782" y="159940"/>
                  <a:pt x="286941" y="173435"/>
                  <a:pt x="297657" y="181769"/>
                </a:cubicBezTo>
                <a:cubicBezTo>
                  <a:pt x="308373" y="190103"/>
                  <a:pt x="323255" y="190698"/>
                  <a:pt x="338138" y="191294"/>
                </a:cubicBezTo>
              </a:path>
            </a:pathLst>
          </a:custGeom>
          <a:solidFill>
            <a:srgbClr val="FFFF0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Forme libre 53"/>
          <p:cNvSpPr/>
          <p:nvPr/>
        </p:nvSpPr>
        <p:spPr>
          <a:xfrm>
            <a:off x="4281767" y="642895"/>
            <a:ext cx="1080000" cy="5307478"/>
          </a:xfrm>
          <a:custGeom>
            <a:avLst/>
            <a:gdLst>
              <a:gd name="connsiteX0" fmla="*/ 0 w 882594"/>
              <a:gd name="connsiteY0" fmla="*/ 3506526 h 3538331"/>
              <a:gd name="connsiteX1" fmla="*/ 39756 w 882594"/>
              <a:gd name="connsiteY1" fmla="*/ 3466769 h 3538331"/>
              <a:gd name="connsiteX2" fmla="*/ 55659 w 882594"/>
              <a:gd name="connsiteY2" fmla="*/ 3228230 h 3538331"/>
              <a:gd name="connsiteX3" fmla="*/ 79513 w 882594"/>
              <a:gd name="connsiteY3" fmla="*/ 2886324 h 3538331"/>
              <a:gd name="connsiteX4" fmla="*/ 127220 w 882594"/>
              <a:gd name="connsiteY4" fmla="*/ 747423 h 3538331"/>
              <a:gd name="connsiteX5" fmla="*/ 166977 w 882594"/>
              <a:gd name="connsiteY5" fmla="*/ 0 h 3538331"/>
              <a:gd name="connsiteX6" fmla="*/ 230587 w 882594"/>
              <a:gd name="connsiteY6" fmla="*/ 747423 h 3538331"/>
              <a:gd name="connsiteX7" fmla="*/ 326003 w 882594"/>
              <a:gd name="connsiteY7" fmla="*/ 2091193 h 3538331"/>
              <a:gd name="connsiteX8" fmla="*/ 421419 w 882594"/>
              <a:gd name="connsiteY8" fmla="*/ 2798859 h 3538331"/>
              <a:gd name="connsiteX9" fmla="*/ 556591 w 882594"/>
              <a:gd name="connsiteY9" fmla="*/ 3260035 h 3538331"/>
              <a:gd name="connsiteX10" fmla="*/ 691763 w 882594"/>
              <a:gd name="connsiteY10" fmla="*/ 3450866 h 3538331"/>
              <a:gd name="connsiteX11" fmla="*/ 882594 w 882594"/>
              <a:gd name="connsiteY11" fmla="*/ 3538331 h 3538331"/>
              <a:gd name="connsiteX0" fmla="*/ 0 w 882594"/>
              <a:gd name="connsiteY0" fmla="*/ 3506526 h 3570136"/>
              <a:gd name="connsiteX1" fmla="*/ 39756 w 882594"/>
              <a:gd name="connsiteY1" fmla="*/ 3466769 h 3570136"/>
              <a:gd name="connsiteX2" fmla="*/ 79513 w 882594"/>
              <a:gd name="connsiteY2" fmla="*/ 2886324 h 3570136"/>
              <a:gd name="connsiteX3" fmla="*/ 127220 w 882594"/>
              <a:gd name="connsiteY3" fmla="*/ 747423 h 3570136"/>
              <a:gd name="connsiteX4" fmla="*/ 166977 w 882594"/>
              <a:gd name="connsiteY4" fmla="*/ 0 h 3570136"/>
              <a:gd name="connsiteX5" fmla="*/ 230587 w 882594"/>
              <a:gd name="connsiteY5" fmla="*/ 747423 h 3570136"/>
              <a:gd name="connsiteX6" fmla="*/ 326003 w 882594"/>
              <a:gd name="connsiteY6" fmla="*/ 2091193 h 3570136"/>
              <a:gd name="connsiteX7" fmla="*/ 421419 w 882594"/>
              <a:gd name="connsiteY7" fmla="*/ 2798859 h 3570136"/>
              <a:gd name="connsiteX8" fmla="*/ 556591 w 882594"/>
              <a:gd name="connsiteY8" fmla="*/ 3260035 h 3570136"/>
              <a:gd name="connsiteX9" fmla="*/ 691763 w 882594"/>
              <a:gd name="connsiteY9" fmla="*/ 3450866 h 3570136"/>
              <a:gd name="connsiteX10" fmla="*/ 882594 w 882594"/>
              <a:gd name="connsiteY10" fmla="*/ 3538331 h 3570136"/>
              <a:gd name="connsiteX0" fmla="*/ 0 w 882594"/>
              <a:gd name="connsiteY0" fmla="*/ 3506526 h 3538331"/>
              <a:gd name="connsiteX1" fmla="*/ 39756 w 882594"/>
              <a:gd name="connsiteY1" fmla="*/ 3466769 h 3538331"/>
              <a:gd name="connsiteX2" fmla="*/ 79513 w 882594"/>
              <a:gd name="connsiteY2" fmla="*/ 2886324 h 3538331"/>
              <a:gd name="connsiteX3" fmla="*/ 127220 w 882594"/>
              <a:gd name="connsiteY3" fmla="*/ 747423 h 3538331"/>
              <a:gd name="connsiteX4" fmla="*/ 166977 w 882594"/>
              <a:gd name="connsiteY4" fmla="*/ 0 h 3538331"/>
              <a:gd name="connsiteX5" fmla="*/ 230587 w 882594"/>
              <a:gd name="connsiteY5" fmla="*/ 747423 h 3538331"/>
              <a:gd name="connsiteX6" fmla="*/ 326003 w 882594"/>
              <a:gd name="connsiteY6" fmla="*/ 2091193 h 3538331"/>
              <a:gd name="connsiteX7" fmla="*/ 421419 w 882594"/>
              <a:gd name="connsiteY7" fmla="*/ 2798859 h 3538331"/>
              <a:gd name="connsiteX8" fmla="*/ 556591 w 882594"/>
              <a:gd name="connsiteY8" fmla="*/ 3260035 h 3538331"/>
              <a:gd name="connsiteX9" fmla="*/ 691763 w 882594"/>
              <a:gd name="connsiteY9" fmla="*/ 3450866 h 3538331"/>
              <a:gd name="connsiteX10" fmla="*/ 882594 w 882594"/>
              <a:gd name="connsiteY10" fmla="*/ 3538331 h 3538331"/>
              <a:gd name="connsiteX0" fmla="*/ 0 w 882594"/>
              <a:gd name="connsiteY0" fmla="*/ 3506526 h 3538331"/>
              <a:gd name="connsiteX1" fmla="*/ 39756 w 882594"/>
              <a:gd name="connsiteY1" fmla="*/ 3466769 h 3538331"/>
              <a:gd name="connsiteX2" fmla="*/ 79513 w 882594"/>
              <a:gd name="connsiteY2" fmla="*/ 2886324 h 3538331"/>
              <a:gd name="connsiteX3" fmla="*/ 127220 w 882594"/>
              <a:gd name="connsiteY3" fmla="*/ 747423 h 3538331"/>
              <a:gd name="connsiteX4" fmla="*/ 166977 w 882594"/>
              <a:gd name="connsiteY4" fmla="*/ 0 h 3538331"/>
              <a:gd name="connsiteX5" fmla="*/ 230587 w 882594"/>
              <a:gd name="connsiteY5" fmla="*/ 747423 h 3538331"/>
              <a:gd name="connsiteX6" fmla="*/ 343143 w 882594"/>
              <a:gd name="connsiteY6" fmla="*/ 2106609 h 3538331"/>
              <a:gd name="connsiteX7" fmla="*/ 421419 w 882594"/>
              <a:gd name="connsiteY7" fmla="*/ 2798859 h 3538331"/>
              <a:gd name="connsiteX8" fmla="*/ 556591 w 882594"/>
              <a:gd name="connsiteY8" fmla="*/ 3260035 h 3538331"/>
              <a:gd name="connsiteX9" fmla="*/ 691763 w 882594"/>
              <a:gd name="connsiteY9" fmla="*/ 3450866 h 3538331"/>
              <a:gd name="connsiteX10" fmla="*/ 882594 w 882594"/>
              <a:gd name="connsiteY10" fmla="*/ 3538331 h 3538331"/>
              <a:gd name="connsiteX0" fmla="*/ 0 w 882594"/>
              <a:gd name="connsiteY0" fmla="*/ 3506526 h 3538331"/>
              <a:gd name="connsiteX1" fmla="*/ 39756 w 882594"/>
              <a:gd name="connsiteY1" fmla="*/ 3466769 h 3538331"/>
              <a:gd name="connsiteX2" fmla="*/ 79513 w 882594"/>
              <a:gd name="connsiteY2" fmla="*/ 2886324 h 3538331"/>
              <a:gd name="connsiteX3" fmla="*/ 127220 w 882594"/>
              <a:gd name="connsiteY3" fmla="*/ 747423 h 3538331"/>
              <a:gd name="connsiteX4" fmla="*/ 166977 w 882594"/>
              <a:gd name="connsiteY4" fmla="*/ 0 h 3538331"/>
              <a:gd name="connsiteX5" fmla="*/ 230587 w 882594"/>
              <a:gd name="connsiteY5" fmla="*/ 747423 h 3538331"/>
              <a:gd name="connsiteX6" fmla="*/ 343143 w 882594"/>
              <a:gd name="connsiteY6" fmla="*/ 2106609 h 3538331"/>
              <a:gd name="connsiteX7" fmla="*/ 414581 w 882594"/>
              <a:gd name="connsiteY7" fmla="*/ 2749551 h 3538331"/>
              <a:gd name="connsiteX8" fmla="*/ 556591 w 882594"/>
              <a:gd name="connsiteY8" fmla="*/ 3260035 h 3538331"/>
              <a:gd name="connsiteX9" fmla="*/ 691763 w 882594"/>
              <a:gd name="connsiteY9" fmla="*/ 3450866 h 3538331"/>
              <a:gd name="connsiteX10" fmla="*/ 882594 w 882594"/>
              <a:gd name="connsiteY10" fmla="*/ 3538331 h 3538331"/>
              <a:gd name="connsiteX0" fmla="*/ 0 w 882594"/>
              <a:gd name="connsiteY0" fmla="*/ 3506526 h 3538331"/>
              <a:gd name="connsiteX1" fmla="*/ 39756 w 882594"/>
              <a:gd name="connsiteY1" fmla="*/ 3466769 h 3538331"/>
              <a:gd name="connsiteX2" fmla="*/ 79513 w 882594"/>
              <a:gd name="connsiteY2" fmla="*/ 2886324 h 3538331"/>
              <a:gd name="connsiteX3" fmla="*/ 127220 w 882594"/>
              <a:gd name="connsiteY3" fmla="*/ 747423 h 3538331"/>
              <a:gd name="connsiteX4" fmla="*/ 166977 w 882594"/>
              <a:gd name="connsiteY4" fmla="*/ 0 h 3538331"/>
              <a:gd name="connsiteX5" fmla="*/ 230587 w 882594"/>
              <a:gd name="connsiteY5" fmla="*/ 747423 h 3538331"/>
              <a:gd name="connsiteX6" fmla="*/ 343143 w 882594"/>
              <a:gd name="connsiteY6" fmla="*/ 2106609 h 3538331"/>
              <a:gd name="connsiteX7" fmla="*/ 414581 w 882594"/>
              <a:gd name="connsiteY7" fmla="*/ 2749551 h 3538331"/>
              <a:gd name="connsiteX8" fmla="*/ 556591 w 882594"/>
              <a:gd name="connsiteY8" fmla="*/ 3260035 h 3538331"/>
              <a:gd name="connsiteX9" fmla="*/ 691763 w 882594"/>
              <a:gd name="connsiteY9" fmla="*/ 3450866 h 3538331"/>
              <a:gd name="connsiteX10" fmla="*/ 882594 w 882594"/>
              <a:gd name="connsiteY10" fmla="*/ 3538331 h 3538331"/>
              <a:gd name="connsiteX0" fmla="*/ 0 w 882594"/>
              <a:gd name="connsiteY0" fmla="*/ 3506526 h 3538331"/>
              <a:gd name="connsiteX1" fmla="*/ 39756 w 882594"/>
              <a:gd name="connsiteY1" fmla="*/ 3466769 h 3538331"/>
              <a:gd name="connsiteX2" fmla="*/ 79513 w 882594"/>
              <a:gd name="connsiteY2" fmla="*/ 2886324 h 3538331"/>
              <a:gd name="connsiteX3" fmla="*/ 127220 w 882594"/>
              <a:gd name="connsiteY3" fmla="*/ 747423 h 3538331"/>
              <a:gd name="connsiteX4" fmla="*/ 166977 w 882594"/>
              <a:gd name="connsiteY4" fmla="*/ 0 h 3538331"/>
              <a:gd name="connsiteX5" fmla="*/ 230587 w 882594"/>
              <a:gd name="connsiteY5" fmla="*/ 747423 h 3538331"/>
              <a:gd name="connsiteX6" fmla="*/ 343143 w 882594"/>
              <a:gd name="connsiteY6" fmla="*/ 2106609 h 3538331"/>
              <a:gd name="connsiteX7" fmla="*/ 414581 w 882594"/>
              <a:gd name="connsiteY7" fmla="*/ 2749551 h 3538331"/>
              <a:gd name="connsiteX8" fmla="*/ 556591 w 882594"/>
              <a:gd name="connsiteY8" fmla="*/ 3260035 h 3538331"/>
              <a:gd name="connsiteX9" fmla="*/ 691763 w 882594"/>
              <a:gd name="connsiteY9" fmla="*/ 3450866 h 3538331"/>
              <a:gd name="connsiteX10" fmla="*/ 882594 w 882594"/>
              <a:gd name="connsiteY10" fmla="*/ 3538331 h 3538331"/>
              <a:gd name="connsiteX0" fmla="*/ 0 w 882594"/>
              <a:gd name="connsiteY0" fmla="*/ 3506526 h 3538331"/>
              <a:gd name="connsiteX1" fmla="*/ 39756 w 882594"/>
              <a:gd name="connsiteY1" fmla="*/ 3466769 h 3538331"/>
              <a:gd name="connsiteX2" fmla="*/ 79513 w 882594"/>
              <a:gd name="connsiteY2" fmla="*/ 2886324 h 3538331"/>
              <a:gd name="connsiteX3" fmla="*/ 127220 w 882594"/>
              <a:gd name="connsiteY3" fmla="*/ 747423 h 3538331"/>
              <a:gd name="connsiteX4" fmla="*/ 166977 w 882594"/>
              <a:gd name="connsiteY4" fmla="*/ 0 h 3538331"/>
              <a:gd name="connsiteX5" fmla="*/ 230587 w 882594"/>
              <a:gd name="connsiteY5" fmla="*/ 747423 h 3538331"/>
              <a:gd name="connsiteX6" fmla="*/ 343143 w 882594"/>
              <a:gd name="connsiteY6" fmla="*/ 2106609 h 3538331"/>
              <a:gd name="connsiteX7" fmla="*/ 414581 w 882594"/>
              <a:gd name="connsiteY7" fmla="*/ 2749551 h 3538331"/>
              <a:gd name="connsiteX8" fmla="*/ 556591 w 882594"/>
              <a:gd name="connsiteY8" fmla="*/ 3260035 h 3538331"/>
              <a:gd name="connsiteX9" fmla="*/ 691763 w 882594"/>
              <a:gd name="connsiteY9" fmla="*/ 3450866 h 3538331"/>
              <a:gd name="connsiteX10" fmla="*/ 882594 w 882594"/>
              <a:gd name="connsiteY10" fmla="*/ 3538331 h 3538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82594" h="3538331">
                <a:moveTo>
                  <a:pt x="0" y="3506526"/>
                </a:moveTo>
                <a:cubicBezTo>
                  <a:pt x="15240" y="3509839"/>
                  <a:pt x="21749" y="3489153"/>
                  <a:pt x="39756" y="3466769"/>
                </a:cubicBezTo>
                <a:cubicBezTo>
                  <a:pt x="53008" y="3363402"/>
                  <a:pt x="64936" y="3339548"/>
                  <a:pt x="79513" y="2886324"/>
                </a:cubicBezTo>
                <a:cubicBezTo>
                  <a:pt x="94090" y="2433100"/>
                  <a:pt x="112643" y="1228477"/>
                  <a:pt x="127220" y="747423"/>
                </a:cubicBezTo>
                <a:cubicBezTo>
                  <a:pt x="141797" y="266369"/>
                  <a:pt x="149749" y="0"/>
                  <a:pt x="166977" y="0"/>
                </a:cubicBezTo>
                <a:cubicBezTo>
                  <a:pt x="184205" y="0"/>
                  <a:pt x="201226" y="396321"/>
                  <a:pt x="230587" y="747423"/>
                </a:cubicBezTo>
                <a:cubicBezTo>
                  <a:pt x="259948" y="1098525"/>
                  <a:pt x="312477" y="1772921"/>
                  <a:pt x="343143" y="2106609"/>
                </a:cubicBezTo>
                <a:cubicBezTo>
                  <a:pt x="373809" y="2440297"/>
                  <a:pt x="379006" y="2557313"/>
                  <a:pt x="414581" y="2749551"/>
                </a:cubicBezTo>
                <a:cubicBezTo>
                  <a:pt x="450156" y="2941789"/>
                  <a:pt x="510394" y="3143149"/>
                  <a:pt x="556591" y="3260035"/>
                </a:cubicBezTo>
                <a:cubicBezTo>
                  <a:pt x="598029" y="3348327"/>
                  <a:pt x="637429" y="3404483"/>
                  <a:pt x="691763" y="3450866"/>
                </a:cubicBezTo>
                <a:cubicBezTo>
                  <a:pt x="746097" y="3497249"/>
                  <a:pt x="814345" y="3517790"/>
                  <a:pt x="882594" y="3538331"/>
                </a:cubicBez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Forme libre 56"/>
          <p:cNvSpPr/>
          <p:nvPr/>
        </p:nvSpPr>
        <p:spPr>
          <a:xfrm>
            <a:off x="1725767" y="5616539"/>
            <a:ext cx="792000" cy="333968"/>
          </a:xfrm>
          <a:custGeom>
            <a:avLst/>
            <a:gdLst>
              <a:gd name="connsiteX0" fmla="*/ 0 w 657225"/>
              <a:gd name="connsiteY0" fmla="*/ 222646 h 222646"/>
              <a:gd name="connsiteX1" fmla="*/ 107157 w 657225"/>
              <a:gd name="connsiteY1" fmla="*/ 210740 h 222646"/>
              <a:gd name="connsiteX2" fmla="*/ 180975 w 657225"/>
              <a:gd name="connsiteY2" fmla="*/ 194071 h 222646"/>
              <a:gd name="connsiteX3" fmla="*/ 230982 w 657225"/>
              <a:gd name="connsiteY3" fmla="*/ 165496 h 222646"/>
              <a:gd name="connsiteX4" fmla="*/ 302419 w 657225"/>
              <a:gd name="connsiteY4" fmla="*/ 53578 h 222646"/>
              <a:gd name="connsiteX5" fmla="*/ 342900 w 657225"/>
              <a:gd name="connsiteY5" fmla="*/ 8334 h 222646"/>
              <a:gd name="connsiteX6" fmla="*/ 381000 w 657225"/>
              <a:gd name="connsiteY6" fmla="*/ 5953 h 222646"/>
              <a:gd name="connsiteX7" fmla="*/ 421482 w 657225"/>
              <a:gd name="connsiteY7" fmla="*/ 44053 h 222646"/>
              <a:gd name="connsiteX8" fmla="*/ 454819 w 657225"/>
              <a:gd name="connsiteY8" fmla="*/ 96440 h 222646"/>
              <a:gd name="connsiteX9" fmla="*/ 502444 w 657225"/>
              <a:gd name="connsiteY9" fmla="*/ 165496 h 222646"/>
              <a:gd name="connsiteX10" fmla="*/ 557213 w 657225"/>
              <a:gd name="connsiteY10" fmla="*/ 203596 h 222646"/>
              <a:gd name="connsiteX11" fmla="*/ 657225 w 657225"/>
              <a:gd name="connsiteY11" fmla="*/ 220265 h 222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7225" h="222646">
                <a:moveTo>
                  <a:pt x="0" y="222646"/>
                </a:moveTo>
                <a:cubicBezTo>
                  <a:pt x="38497" y="219074"/>
                  <a:pt x="76995" y="215503"/>
                  <a:pt x="107157" y="210740"/>
                </a:cubicBezTo>
                <a:cubicBezTo>
                  <a:pt x="137320" y="205978"/>
                  <a:pt x="160338" y="201612"/>
                  <a:pt x="180975" y="194071"/>
                </a:cubicBezTo>
                <a:cubicBezTo>
                  <a:pt x="201612" y="186530"/>
                  <a:pt x="210741" y="188911"/>
                  <a:pt x="230982" y="165496"/>
                </a:cubicBezTo>
                <a:cubicBezTo>
                  <a:pt x="251223" y="142081"/>
                  <a:pt x="283766" y="79772"/>
                  <a:pt x="302419" y="53578"/>
                </a:cubicBezTo>
                <a:cubicBezTo>
                  <a:pt x="321072" y="27384"/>
                  <a:pt x="329803" y="16271"/>
                  <a:pt x="342900" y="8334"/>
                </a:cubicBezTo>
                <a:cubicBezTo>
                  <a:pt x="355997" y="397"/>
                  <a:pt x="367903" y="0"/>
                  <a:pt x="381000" y="5953"/>
                </a:cubicBezTo>
                <a:cubicBezTo>
                  <a:pt x="394097" y="11906"/>
                  <a:pt x="409179" y="28972"/>
                  <a:pt x="421482" y="44053"/>
                </a:cubicBezTo>
                <a:cubicBezTo>
                  <a:pt x="433785" y="59134"/>
                  <a:pt x="441325" y="76200"/>
                  <a:pt x="454819" y="96440"/>
                </a:cubicBezTo>
                <a:cubicBezTo>
                  <a:pt x="468313" y="116680"/>
                  <a:pt x="485378" y="147637"/>
                  <a:pt x="502444" y="165496"/>
                </a:cubicBezTo>
                <a:cubicBezTo>
                  <a:pt x="519510" y="183355"/>
                  <a:pt x="531416" y="194468"/>
                  <a:pt x="557213" y="203596"/>
                </a:cubicBezTo>
                <a:cubicBezTo>
                  <a:pt x="583010" y="212724"/>
                  <a:pt x="620117" y="216494"/>
                  <a:pt x="657225" y="220265"/>
                </a:cubicBezTo>
              </a:path>
            </a:pathLst>
          </a:custGeom>
          <a:solidFill>
            <a:srgbClr val="FF33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Forme libre 62"/>
          <p:cNvSpPr/>
          <p:nvPr/>
        </p:nvSpPr>
        <p:spPr>
          <a:xfrm>
            <a:off x="3129767" y="5786431"/>
            <a:ext cx="1154248" cy="144000"/>
          </a:xfrm>
          <a:custGeom>
            <a:avLst/>
            <a:gdLst>
              <a:gd name="connsiteX0" fmla="*/ 0 w 985838"/>
              <a:gd name="connsiteY0" fmla="*/ 77391 h 77391"/>
              <a:gd name="connsiteX1" fmla="*/ 126206 w 985838"/>
              <a:gd name="connsiteY1" fmla="*/ 58341 h 77391"/>
              <a:gd name="connsiteX2" fmla="*/ 207169 w 985838"/>
              <a:gd name="connsiteY2" fmla="*/ 55959 h 77391"/>
              <a:gd name="connsiteX3" fmla="*/ 271463 w 985838"/>
              <a:gd name="connsiteY3" fmla="*/ 60722 h 77391"/>
              <a:gd name="connsiteX4" fmla="*/ 388144 w 985838"/>
              <a:gd name="connsiteY4" fmla="*/ 36909 h 77391"/>
              <a:gd name="connsiteX5" fmla="*/ 452438 w 985838"/>
              <a:gd name="connsiteY5" fmla="*/ 27384 h 77391"/>
              <a:gd name="connsiteX6" fmla="*/ 533400 w 985838"/>
              <a:gd name="connsiteY6" fmla="*/ 3572 h 77391"/>
              <a:gd name="connsiteX7" fmla="*/ 607219 w 985838"/>
              <a:gd name="connsiteY7" fmla="*/ 5953 h 77391"/>
              <a:gd name="connsiteX8" fmla="*/ 700088 w 985838"/>
              <a:gd name="connsiteY8" fmla="*/ 22622 h 77391"/>
              <a:gd name="connsiteX9" fmla="*/ 762000 w 985838"/>
              <a:gd name="connsiteY9" fmla="*/ 27384 h 77391"/>
              <a:gd name="connsiteX10" fmla="*/ 797719 w 985838"/>
              <a:gd name="connsiteY10" fmla="*/ 36909 h 77391"/>
              <a:gd name="connsiteX11" fmla="*/ 871538 w 985838"/>
              <a:gd name="connsiteY11" fmla="*/ 39291 h 77391"/>
              <a:gd name="connsiteX12" fmla="*/ 938213 w 985838"/>
              <a:gd name="connsiteY12" fmla="*/ 34528 h 77391"/>
              <a:gd name="connsiteX13" fmla="*/ 985838 w 985838"/>
              <a:gd name="connsiteY13" fmla="*/ 44053 h 77391"/>
              <a:gd name="connsiteX0" fmla="*/ 0 w 1044794"/>
              <a:gd name="connsiteY0" fmla="*/ 77391 h 77391"/>
              <a:gd name="connsiteX1" fmla="*/ 126206 w 1044794"/>
              <a:gd name="connsiteY1" fmla="*/ 58341 h 77391"/>
              <a:gd name="connsiteX2" fmla="*/ 207169 w 1044794"/>
              <a:gd name="connsiteY2" fmla="*/ 55959 h 77391"/>
              <a:gd name="connsiteX3" fmla="*/ 271463 w 1044794"/>
              <a:gd name="connsiteY3" fmla="*/ 60722 h 77391"/>
              <a:gd name="connsiteX4" fmla="*/ 388144 w 1044794"/>
              <a:gd name="connsiteY4" fmla="*/ 36909 h 77391"/>
              <a:gd name="connsiteX5" fmla="*/ 452438 w 1044794"/>
              <a:gd name="connsiteY5" fmla="*/ 27384 h 77391"/>
              <a:gd name="connsiteX6" fmla="*/ 533400 w 1044794"/>
              <a:gd name="connsiteY6" fmla="*/ 3572 h 77391"/>
              <a:gd name="connsiteX7" fmla="*/ 607219 w 1044794"/>
              <a:gd name="connsiteY7" fmla="*/ 5953 h 77391"/>
              <a:gd name="connsiteX8" fmla="*/ 700088 w 1044794"/>
              <a:gd name="connsiteY8" fmla="*/ 22622 h 77391"/>
              <a:gd name="connsiteX9" fmla="*/ 762000 w 1044794"/>
              <a:gd name="connsiteY9" fmla="*/ 27384 h 77391"/>
              <a:gd name="connsiteX10" fmla="*/ 797719 w 1044794"/>
              <a:gd name="connsiteY10" fmla="*/ 36909 h 77391"/>
              <a:gd name="connsiteX11" fmla="*/ 871538 w 1044794"/>
              <a:gd name="connsiteY11" fmla="*/ 39291 h 77391"/>
              <a:gd name="connsiteX12" fmla="*/ 938213 w 1044794"/>
              <a:gd name="connsiteY12" fmla="*/ 34528 h 77391"/>
              <a:gd name="connsiteX13" fmla="*/ 1044794 w 1044794"/>
              <a:gd name="connsiteY13" fmla="*/ 71355 h 77391"/>
              <a:gd name="connsiteX0" fmla="*/ 0 w 1044794"/>
              <a:gd name="connsiteY0" fmla="*/ 77391 h 77391"/>
              <a:gd name="connsiteX1" fmla="*/ 126206 w 1044794"/>
              <a:gd name="connsiteY1" fmla="*/ 58341 h 77391"/>
              <a:gd name="connsiteX2" fmla="*/ 207169 w 1044794"/>
              <a:gd name="connsiteY2" fmla="*/ 55959 h 77391"/>
              <a:gd name="connsiteX3" fmla="*/ 271463 w 1044794"/>
              <a:gd name="connsiteY3" fmla="*/ 60722 h 77391"/>
              <a:gd name="connsiteX4" fmla="*/ 388144 w 1044794"/>
              <a:gd name="connsiteY4" fmla="*/ 36909 h 77391"/>
              <a:gd name="connsiteX5" fmla="*/ 452438 w 1044794"/>
              <a:gd name="connsiteY5" fmla="*/ 27384 h 77391"/>
              <a:gd name="connsiteX6" fmla="*/ 533400 w 1044794"/>
              <a:gd name="connsiteY6" fmla="*/ 3572 h 77391"/>
              <a:gd name="connsiteX7" fmla="*/ 607219 w 1044794"/>
              <a:gd name="connsiteY7" fmla="*/ 5953 h 77391"/>
              <a:gd name="connsiteX8" fmla="*/ 700088 w 1044794"/>
              <a:gd name="connsiteY8" fmla="*/ 22622 h 77391"/>
              <a:gd name="connsiteX9" fmla="*/ 762000 w 1044794"/>
              <a:gd name="connsiteY9" fmla="*/ 27384 h 77391"/>
              <a:gd name="connsiteX10" fmla="*/ 797719 w 1044794"/>
              <a:gd name="connsiteY10" fmla="*/ 36909 h 77391"/>
              <a:gd name="connsiteX11" fmla="*/ 871538 w 1044794"/>
              <a:gd name="connsiteY11" fmla="*/ 39291 h 77391"/>
              <a:gd name="connsiteX12" fmla="*/ 938213 w 1044794"/>
              <a:gd name="connsiteY12" fmla="*/ 34528 h 77391"/>
              <a:gd name="connsiteX13" fmla="*/ 1044794 w 1044794"/>
              <a:gd name="connsiteY13" fmla="*/ 71355 h 77391"/>
              <a:gd name="connsiteX0" fmla="*/ 0 w 1044794"/>
              <a:gd name="connsiteY0" fmla="*/ 77391 h 77391"/>
              <a:gd name="connsiteX1" fmla="*/ 126206 w 1044794"/>
              <a:gd name="connsiteY1" fmla="*/ 58341 h 77391"/>
              <a:gd name="connsiteX2" fmla="*/ 207169 w 1044794"/>
              <a:gd name="connsiteY2" fmla="*/ 55959 h 77391"/>
              <a:gd name="connsiteX3" fmla="*/ 271463 w 1044794"/>
              <a:gd name="connsiteY3" fmla="*/ 60722 h 77391"/>
              <a:gd name="connsiteX4" fmla="*/ 388144 w 1044794"/>
              <a:gd name="connsiteY4" fmla="*/ 36909 h 77391"/>
              <a:gd name="connsiteX5" fmla="*/ 452438 w 1044794"/>
              <a:gd name="connsiteY5" fmla="*/ 27384 h 77391"/>
              <a:gd name="connsiteX6" fmla="*/ 533400 w 1044794"/>
              <a:gd name="connsiteY6" fmla="*/ 3572 h 77391"/>
              <a:gd name="connsiteX7" fmla="*/ 607219 w 1044794"/>
              <a:gd name="connsiteY7" fmla="*/ 5953 h 77391"/>
              <a:gd name="connsiteX8" fmla="*/ 700088 w 1044794"/>
              <a:gd name="connsiteY8" fmla="*/ 22622 h 77391"/>
              <a:gd name="connsiteX9" fmla="*/ 762000 w 1044794"/>
              <a:gd name="connsiteY9" fmla="*/ 27384 h 77391"/>
              <a:gd name="connsiteX10" fmla="*/ 797719 w 1044794"/>
              <a:gd name="connsiteY10" fmla="*/ 36909 h 77391"/>
              <a:gd name="connsiteX11" fmla="*/ 871538 w 1044794"/>
              <a:gd name="connsiteY11" fmla="*/ 39291 h 77391"/>
              <a:gd name="connsiteX12" fmla="*/ 938213 w 1044794"/>
              <a:gd name="connsiteY12" fmla="*/ 34528 h 77391"/>
              <a:gd name="connsiteX13" fmla="*/ 1044794 w 1044794"/>
              <a:gd name="connsiteY13" fmla="*/ 71355 h 77391"/>
              <a:gd name="connsiteX0" fmla="*/ 0 w 980130"/>
              <a:gd name="connsiteY0" fmla="*/ 77391 h 77391"/>
              <a:gd name="connsiteX1" fmla="*/ 126206 w 980130"/>
              <a:gd name="connsiteY1" fmla="*/ 58341 h 77391"/>
              <a:gd name="connsiteX2" fmla="*/ 207169 w 980130"/>
              <a:gd name="connsiteY2" fmla="*/ 55959 h 77391"/>
              <a:gd name="connsiteX3" fmla="*/ 271463 w 980130"/>
              <a:gd name="connsiteY3" fmla="*/ 60722 h 77391"/>
              <a:gd name="connsiteX4" fmla="*/ 388144 w 980130"/>
              <a:gd name="connsiteY4" fmla="*/ 36909 h 77391"/>
              <a:gd name="connsiteX5" fmla="*/ 452438 w 980130"/>
              <a:gd name="connsiteY5" fmla="*/ 27384 h 77391"/>
              <a:gd name="connsiteX6" fmla="*/ 533400 w 980130"/>
              <a:gd name="connsiteY6" fmla="*/ 3572 h 77391"/>
              <a:gd name="connsiteX7" fmla="*/ 607219 w 980130"/>
              <a:gd name="connsiteY7" fmla="*/ 5953 h 77391"/>
              <a:gd name="connsiteX8" fmla="*/ 700088 w 980130"/>
              <a:gd name="connsiteY8" fmla="*/ 22622 h 77391"/>
              <a:gd name="connsiteX9" fmla="*/ 762000 w 980130"/>
              <a:gd name="connsiteY9" fmla="*/ 27384 h 77391"/>
              <a:gd name="connsiteX10" fmla="*/ 797719 w 980130"/>
              <a:gd name="connsiteY10" fmla="*/ 36909 h 77391"/>
              <a:gd name="connsiteX11" fmla="*/ 871538 w 980130"/>
              <a:gd name="connsiteY11" fmla="*/ 39291 h 77391"/>
              <a:gd name="connsiteX12" fmla="*/ 938213 w 980130"/>
              <a:gd name="connsiteY12" fmla="*/ 34528 h 77391"/>
              <a:gd name="connsiteX13" fmla="*/ 980130 w 980130"/>
              <a:gd name="connsiteY13" fmla="*/ 71355 h 77391"/>
              <a:gd name="connsiteX0" fmla="*/ 0 w 1044794"/>
              <a:gd name="connsiteY0" fmla="*/ 77391 h 77391"/>
              <a:gd name="connsiteX1" fmla="*/ 126206 w 1044794"/>
              <a:gd name="connsiteY1" fmla="*/ 58341 h 77391"/>
              <a:gd name="connsiteX2" fmla="*/ 207169 w 1044794"/>
              <a:gd name="connsiteY2" fmla="*/ 55959 h 77391"/>
              <a:gd name="connsiteX3" fmla="*/ 271463 w 1044794"/>
              <a:gd name="connsiteY3" fmla="*/ 60722 h 77391"/>
              <a:gd name="connsiteX4" fmla="*/ 388144 w 1044794"/>
              <a:gd name="connsiteY4" fmla="*/ 36909 h 77391"/>
              <a:gd name="connsiteX5" fmla="*/ 452438 w 1044794"/>
              <a:gd name="connsiteY5" fmla="*/ 27384 h 77391"/>
              <a:gd name="connsiteX6" fmla="*/ 533400 w 1044794"/>
              <a:gd name="connsiteY6" fmla="*/ 3572 h 77391"/>
              <a:gd name="connsiteX7" fmla="*/ 607219 w 1044794"/>
              <a:gd name="connsiteY7" fmla="*/ 5953 h 77391"/>
              <a:gd name="connsiteX8" fmla="*/ 700088 w 1044794"/>
              <a:gd name="connsiteY8" fmla="*/ 22622 h 77391"/>
              <a:gd name="connsiteX9" fmla="*/ 762000 w 1044794"/>
              <a:gd name="connsiteY9" fmla="*/ 27384 h 77391"/>
              <a:gd name="connsiteX10" fmla="*/ 797719 w 1044794"/>
              <a:gd name="connsiteY10" fmla="*/ 36909 h 77391"/>
              <a:gd name="connsiteX11" fmla="*/ 871538 w 1044794"/>
              <a:gd name="connsiteY11" fmla="*/ 39291 h 77391"/>
              <a:gd name="connsiteX12" fmla="*/ 938213 w 1044794"/>
              <a:gd name="connsiteY12" fmla="*/ 34528 h 77391"/>
              <a:gd name="connsiteX13" fmla="*/ 1044794 w 1044794"/>
              <a:gd name="connsiteY13" fmla="*/ 71355 h 77391"/>
              <a:gd name="connsiteX0" fmla="*/ 0 w 1044794"/>
              <a:gd name="connsiteY0" fmla="*/ 77391 h 77391"/>
              <a:gd name="connsiteX1" fmla="*/ 126206 w 1044794"/>
              <a:gd name="connsiteY1" fmla="*/ 58341 h 77391"/>
              <a:gd name="connsiteX2" fmla="*/ 207169 w 1044794"/>
              <a:gd name="connsiteY2" fmla="*/ 55959 h 77391"/>
              <a:gd name="connsiteX3" fmla="*/ 271463 w 1044794"/>
              <a:gd name="connsiteY3" fmla="*/ 60722 h 77391"/>
              <a:gd name="connsiteX4" fmla="*/ 388144 w 1044794"/>
              <a:gd name="connsiteY4" fmla="*/ 36909 h 77391"/>
              <a:gd name="connsiteX5" fmla="*/ 452438 w 1044794"/>
              <a:gd name="connsiteY5" fmla="*/ 27384 h 77391"/>
              <a:gd name="connsiteX6" fmla="*/ 533400 w 1044794"/>
              <a:gd name="connsiteY6" fmla="*/ 3572 h 77391"/>
              <a:gd name="connsiteX7" fmla="*/ 607219 w 1044794"/>
              <a:gd name="connsiteY7" fmla="*/ 5953 h 77391"/>
              <a:gd name="connsiteX8" fmla="*/ 700088 w 1044794"/>
              <a:gd name="connsiteY8" fmla="*/ 22622 h 77391"/>
              <a:gd name="connsiteX9" fmla="*/ 762000 w 1044794"/>
              <a:gd name="connsiteY9" fmla="*/ 27384 h 77391"/>
              <a:gd name="connsiteX10" fmla="*/ 797719 w 1044794"/>
              <a:gd name="connsiteY10" fmla="*/ 36909 h 77391"/>
              <a:gd name="connsiteX11" fmla="*/ 871538 w 1044794"/>
              <a:gd name="connsiteY11" fmla="*/ 39291 h 77391"/>
              <a:gd name="connsiteX12" fmla="*/ 938213 w 1044794"/>
              <a:gd name="connsiteY12" fmla="*/ 34528 h 77391"/>
              <a:gd name="connsiteX13" fmla="*/ 1044794 w 1044794"/>
              <a:gd name="connsiteY13" fmla="*/ 71355 h 77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44794" h="77391">
                <a:moveTo>
                  <a:pt x="0" y="77391"/>
                </a:moveTo>
                <a:cubicBezTo>
                  <a:pt x="45839" y="69652"/>
                  <a:pt x="91678" y="61913"/>
                  <a:pt x="126206" y="58341"/>
                </a:cubicBezTo>
                <a:cubicBezTo>
                  <a:pt x="160734" y="54769"/>
                  <a:pt x="182960" y="55562"/>
                  <a:pt x="207169" y="55959"/>
                </a:cubicBezTo>
                <a:cubicBezTo>
                  <a:pt x="231378" y="56356"/>
                  <a:pt x="241300" y="63897"/>
                  <a:pt x="271463" y="60722"/>
                </a:cubicBezTo>
                <a:cubicBezTo>
                  <a:pt x="301626" y="57547"/>
                  <a:pt x="357982" y="42465"/>
                  <a:pt x="388144" y="36909"/>
                </a:cubicBezTo>
                <a:cubicBezTo>
                  <a:pt x="418306" y="31353"/>
                  <a:pt x="428229" y="32940"/>
                  <a:pt x="452438" y="27384"/>
                </a:cubicBezTo>
                <a:cubicBezTo>
                  <a:pt x="476647" y="21828"/>
                  <a:pt x="507603" y="7144"/>
                  <a:pt x="533400" y="3572"/>
                </a:cubicBezTo>
                <a:cubicBezTo>
                  <a:pt x="559197" y="0"/>
                  <a:pt x="579438" y="2778"/>
                  <a:pt x="607219" y="5953"/>
                </a:cubicBezTo>
                <a:cubicBezTo>
                  <a:pt x="635000" y="9128"/>
                  <a:pt x="674291" y="19050"/>
                  <a:pt x="700088" y="22622"/>
                </a:cubicBezTo>
                <a:cubicBezTo>
                  <a:pt x="725885" y="26194"/>
                  <a:pt x="745728" y="25003"/>
                  <a:pt x="762000" y="27384"/>
                </a:cubicBezTo>
                <a:cubicBezTo>
                  <a:pt x="778272" y="29765"/>
                  <a:pt x="779463" y="34925"/>
                  <a:pt x="797719" y="36909"/>
                </a:cubicBezTo>
                <a:cubicBezTo>
                  <a:pt x="815975" y="38893"/>
                  <a:pt x="848122" y="39688"/>
                  <a:pt x="871538" y="39291"/>
                </a:cubicBezTo>
                <a:cubicBezTo>
                  <a:pt x="894954" y="38894"/>
                  <a:pt x="909337" y="29184"/>
                  <a:pt x="938213" y="34528"/>
                </a:cubicBezTo>
                <a:cubicBezTo>
                  <a:pt x="967089" y="39872"/>
                  <a:pt x="987371" y="45061"/>
                  <a:pt x="1044794" y="71355"/>
                </a:cubicBezTo>
              </a:path>
            </a:pathLst>
          </a:custGeom>
          <a:solidFill>
            <a:srgbClr val="7030A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Rectangle 63"/>
          <p:cNvSpPr/>
          <p:nvPr/>
        </p:nvSpPr>
        <p:spPr>
          <a:xfrm>
            <a:off x="8033749" y="1394941"/>
            <a:ext cx="1071538" cy="128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9" name="Picture 3" descr="P:\Marketing\Documentation et notes commerciales\Documentation\Pictures of SEBIA instruments\Logos\Capillarys 2 Flex Piercing\logocapillarys2FP 10080 RVB.tif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76920" y="71414"/>
            <a:ext cx="3695014" cy="785818"/>
          </a:xfrm>
          <a:prstGeom prst="rect">
            <a:avLst/>
          </a:prstGeom>
          <a:noFill/>
          <a:effectLst/>
        </p:spPr>
      </p:pic>
      <p:sp>
        <p:nvSpPr>
          <p:cNvPr id="70" name="ZoneTexte 69"/>
          <p:cNvSpPr txBox="1"/>
          <p:nvPr/>
        </p:nvSpPr>
        <p:spPr>
          <a:xfrm>
            <a:off x="4932040" y="2084655"/>
            <a:ext cx="4067944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r-FR" sz="3600" dirty="0" err="1" smtClean="0">
                <a:solidFill>
                  <a:schemeClr val="tx2"/>
                </a:solidFill>
              </a:rPr>
              <a:t>Clear</a:t>
            </a:r>
            <a:r>
              <a:rPr lang="fr-FR" sz="3600" dirty="0" smtClean="0">
                <a:solidFill>
                  <a:schemeClr val="tx2"/>
                </a:solidFill>
              </a:rPr>
              <a:t>-</a:t>
            </a:r>
            <a:r>
              <a:rPr lang="fr-FR" sz="3600" dirty="0" err="1" smtClean="0">
                <a:solidFill>
                  <a:schemeClr val="tx2"/>
                </a:solidFill>
              </a:rPr>
              <a:t>cut</a:t>
            </a:r>
            <a:r>
              <a:rPr lang="fr-FR" sz="3600" dirty="0" smtClean="0">
                <a:solidFill>
                  <a:schemeClr val="tx2"/>
                </a:solidFill>
              </a:rPr>
              <a:t> </a:t>
            </a:r>
            <a:r>
              <a:rPr lang="fr-FR" sz="3600" dirty="0" err="1" smtClean="0">
                <a:solidFill>
                  <a:schemeClr val="tx2"/>
                </a:solidFill>
              </a:rPr>
              <a:t>separation</a:t>
            </a:r>
            <a:endParaRPr lang="fr-FR" sz="3600" dirty="0" smtClean="0">
              <a:solidFill>
                <a:schemeClr val="tx2"/>
              </a:solidFill>
            </a:endParaRPr>
          </a:p>
          <a:p>
            <a:pPr algn="ctr"/>
            <a:endParaRPr lang="fr-FR" sz="3600" dirty="0" smtClean="0">
              <a:solidFill>
                <a:schemeClr val="tx2"/>
              </a:solidFill>
            </a:endParaRPr>
          </a:p>
        </p:txBody>
      </p:sp>
      <p:sp>
        <p:nvSpPr>
          <p:cNvPr id="34" name="ZoneTexte 33"/>
          <p:cNvSpPr txBox="1"/>
          <p:nvPr/>
        </p:nvSpPr>
        <p:spPr>
          <a:xfrm>
            <a:off x="1579645" y="3691622"/>
            <a:ext cx="7777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>
                <a:solidFill>
                  <a:srgbClr val="CC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A1b</a:t>
            </a:r>
          </a:p>
        </p:txBody>
      </p:sp>
      <p:sp>
        <p:nvSpPr>
          <p:cNvPr id="74" name="ZoneTexte 73"/>
          <p:cNvSpPr txBox="1"/>
          <p:nvPr/>
        </p:nvSpPr>
        <p:spPr>
          <a:xfrm>
            <a:off x="1259632" y="895633"/>
            <a:ext cx="30601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Just </a:t>
            </a:r>
            <a:r>
              <a:rPr lang="fr-FR" sz="2400" b="1" dirty="0" err="1" smtClean="0"/>
              <a:t>keep</a:t>
            </a:r>
            <a:r>
              <a:rPr lang="fr-FR" sz="2400" b="1" dirty="0" smtClean="0"/>
              <a:t> the essential</a:t>
            </a:r>
            <a:endParaRPr lang="fr-FR" sz="2400" b="1" dirty="0"/>
          </a:p>
        </p:txBody>
      </p:sp>
      <p:sp>
        <p:nvSpPr>
          <p:cNvPr id="67" name="Rectangle 66"/>
          <p:cNvSpPr/>
          <p:nvPr/>
        </p:nvSpPr>
        <p:spPr>
          <a:xfrm>
            <a:off x="8028384" y="0"/>
            <a:ext cx="1115616" cy="1340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5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5747 0 " pathEditMode="relative" ptsTypes="AA">
                                      <p:cBhvr>
                                        <p:cTn id="2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3611 0 " pathEditMode="relative" ptsTypes="AA">
                                      <p:cBhvr>
                                        <p:cTn id="263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2049 0 " pathEditMode="relative" ptsTypes="AA">
                                      <p:cBhvr>
                                        <p:cTn id="26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48148E-6 L -0.09948 0.00023 " pathEditMode="relative" rAng="0" ptsTypes="AA">
                                      <p:cBhvr>
                                        <p:cTn id="267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" y="0"/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9462 0 " pathEditMode="relative" ptsTypes="AA">
                                      <p:cBhvr>
                                        <p:cTn id="26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5747 0 " pathEditMode="relative" ptsTypes="AA">
                                      <p:cBhvr>
                                        <p:cTn id="27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3611 0 " pathEditMode="relative" ptsTypes="AA">
                                      <p:cBhvr>
                                        <p:cTn id="27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3628 0 " pathEditMode="relative" ptsTypes="AA">
                                      <p:cBhvr>
                                        <p:cTn id="27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7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8" dur="2000" fill="hold"/>
                                        <p:tgtEl>
                                          <p:spTgt spid="77"/>
                                        </p:tgtEl>
                                      </p:cBhvr>
                                      <p:by x="100000" y="5000"/>
                                    </p:animScale>
                                  </p:childTnLst>
                                </p:cTn>
                              </p:par>
                              <p:par>
                                <p:cTn id="279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049 -3.33333E-6 L 0.2158 0.07986 " pathEditMode="relative" rAng="0" ptsTypes="AA">
                                      <p:cBhvr>
                                        <p:cTn id="280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40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2" dur="2000" fill="hold"/>
                                        <p:tgtEl>
                                          <p:spTgt spid="72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8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611 -2.22222E-6 L 0.23698 0.08681 " pathEditMode="relative" rAng="0" ptsTypes="AA">
                                      <p:cBhvr>
                                        <p:cTn id="284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6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87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747 4.81481E-6 L -0.15747 0.0956 " pathEditMode="relative" rAng="0" ptsTypes="AA">
                                      <p:cBhvr>
                                        <p:cTn id="28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0" dur="2000" fill="hold"/>
                                        <p:tgtEl>
                                          <p:spTgt spid="68"/>
                                        </p:tgtEl>
                                      </p:cBhvr>
                                      <p:by x="63000" y="63000"/>
                                    </p:animScale>
                                  </p:childTnLst>
                                </p:cTn>
                              </p:par>
                              <p:par>
                                <p:cTn id="291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48 0.00023 L -0.09948 0.23125 " pathEditMode="relative" rAng="0" ptsTypes="AA">
                                      <p:cBhvr>
                                        <p:cTn id="29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4000"/>
                            </p:stCondLst>
                            <p:childTnLst>
                              <p:par>
                                <p:cTn id="2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3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7000"/>
                            </p:stCondLst>
                            <p:childTnLst>
                              <p:par>
                                <p:cTn id="3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3" grpId="1"/>
      <p:bldP spid="33" grpId="2"/>
      <p:bldP spid="36" grpId="0"/>
      <p:bldP spid="36" grpId="1"/>
      <p:bldP spid="37" grpId="0"/>
      <p:bldP spid="37" grpId="1"/>
      <p:bldP spid="38" grpId="0"/>
      <p:bldP spid="38" grpId="1"/>
      <p:bldP spid="38" grpId="2"/>
      <p:bldP spid="39" grpId="0"/>
      <p:bldP spid="39" grpId="1"/>
      <p:bldP spid="39" grpId="2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71" grpId="0" animBg="1"/>
      <p:bldP spid="71" grpId="1" animBg="1"/>
      <p:bldP spid="95" grpId="0"/>
      <p:bldP spid="72" grpId="0" animBg="1"/>
      <p:bldP spid="72" grpId="1" animBg="1"/>
      <p:bldP spid="72" grpId="2" animBg="1"/>
      <p:bldP spid="72" grpId="3" animBg="1"/>
      <p:bldP spid="73" grpId="0" animBg="1"/>
      <p:bldP spid="73" grpId="1" animBg="1"/>
      <p:bldP spid="78" grpId="0" animBg="1"/>
      <p:bldP spid="78" grpId="1" animBg="1"/>
      <p:bldP spid="77" grpId="0" animBg="1"/>
      <p:bldP spid="77" grpId="1" animBg="1"/>
      <p:bldP spid="77" grpId="2" animBg="1"/>
      <p:bldP spid="77" grpId="3" animBg="1"/>
      <p:bldP spid="80" grpId="0" animBg="1"/>
      <p:bldP spid="80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17" grpId="0" animBg="1"/>
      <p:bldP spid="17" grpId="1" animBg="1"/>
      <p:bldP spid="17" grpId="2" animBg="1"/>
      <p:bldP spid="17" grpId="3" animBg="1"/>
      <p:bldP spid="66" grpId="0" animBg="1"/>
      <p:bldP spid="66" grpId="1" animBg="1"/>
      <p:bldP spid="86" grpId="0" animBg="1"/>
      <p:bldP spid="86" grpId="1" animBg="1"/>
      <p:bldP spid="87" grpId="0" animBg="1"/>
      <p:bldP spid="87" grpId="1" animBg="1"/>
      <p:bldP spid="89" grpId="0" animBg="1"/>
      <p:bldP spid="89" grpId="1" animBg="1"/>
      <p:bldP spid="68" grpId="0" animBg="1"/>
      <p:bldP spid="68" grpId="1" animBg="1"/>
      <p:bldP spid="68" grpId="2" animBg="1"/>
      <p:bldP spid="68" grpId="3" animBg="1"/>
      <p:bldP spid="92" grpId="0" animBg="1"/>
      <p:bldP spid="92" grpId="1" animBg="1"/>
      <p:bldP spid="55" grpId="0" animBg="1"/>
      <p:bldP spid="55" grpId="1" animBg="1"/>
      <p:bldP spid="62" grpId="0" animBg="1"/>
      <p:bldP spid="62" grpId="1" animBg="1"/>
      <p:bldP spid="56" grpId="0"/>
      <p:bldP spid="56" grpId="1"/>
      <p:bldP spid="61" grpId="0" animBg="1"/>
      <p:bldP spid="54" grpId="0" animBg="1"/>
      <p:bldP spid="57" grpId="0" animBg="1"/>
      <p:bldP spid="63" grpId="0" animBg="1"/>
      <p:bldP spid="64" grpId="0" animBg="1"/>
      <p:bldP spid="70" grpId="0" animBg="1"/>
      <p:bldP spid="34" grpId="0"/>
      <p:bldP spid="34" grpId="1"/>
      <p:bldP spid="34" grpId="2"/>
      <p:bldP spid="74" grpId="0"/>
      <p:bldP spid="6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0" y="4000504"/>
            <a:ext cx="9144000" cy="2857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 l="15228" r="6088" b="57875"/>
          <a:stretch>
            <a:fillRect/>
          </a:stretch>
        </p:blipFill>
        <p:spPr bwMode="auto">
          <a:xfrm>
            <a:off x="-32" y="2285992"/>
            <a:ext cx="7500990" cy="4572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6643702" y="2500306"/>
            <a:ext cx="928694" cy="9286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/>
          <p:cNvSpPr txBox="1"/>
          <p:nvPr/>
        </p:nvSpPr>
        <p:spPr>
          <a:xfrm>
            <a:off x="4429124" y="71414"/>
            <a:ext cx="4714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 </a:t>
            </a:r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measure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?</a:t>
            </a:r>
            <a:endParaRPr lang="fr-FR" sz="32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 cstate="print"/>
          <a:srcRect l="23036" t="46709" r="22263" b="34124"/>
          <a:stretch>
            <a:fillRect/>
          </a:stretch>
        </p:blipFill>
        <p:spPr bwMode="auto">
          <a:xfrm>
            <a:off x="-32" y="642918"/>
            <a:ext cx="4500594" cy="1795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 descr="P:\Marketing\Documentation et notes commerciales\Documentation\Pictures of SEBIA instruments\Logos\Capillarys 2 Flex Piercing\logocapillarys2FP 10080 RVB.tif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76920" y="71414"/>
            <a:ext cx="3695014" cy="785818"/>
          </a:xfrm>
          <a:prstGeom prst="rect">
            <a:avLst/>
          </a:prstGeom>
          <a:noFill/>
          <a:effectLst/>
        </p:spPr>
      </p:pic>
      <p:sp>
        <p:nvSpPr>
          <p:cNvPr id="17" name="ZoneTexte 16"/>
          <p:cNvSpPr txBox="1"/>
          <p:nvPr/>
        </p:nvSpPr>
        <p:spPr>
          <a:xfrm>
            <a:off x="4500563" y="714356"/>
            <a:ext cx="464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apply</a:t>
            </a:r>
            <a:r>
              <a:rPr lang="fr-FR" dirty="0" smtClean="0"/>
              <a:t> the </a:t>
            </a:r>
            <a:r>
              <a:rPr lang="fr-FR" dirty="0" err="1" smtClean="0"/>
              <a:t>following</a:t>
            </a:r>
            <a:r>
              <a:rPr lang="fr-FR" dirty="0" smtClean="0"/>
              <a:t> </a:t>
            </a:r>
            <a:r>
              <a:rPr lang="fr-FR" dirty="0" err="1" smtClean="0"/>
              <a:t>calculation</a:t>
            </a:r>
            <a:r>
              <a:rPr lang="fr-FR" dirty="0" smtClean="0"/>
              <a:t>:</a:t>
            </a:r>
            <a:endParaRPr lang="fr-FR" dirty="0"/>
          </a:p>
        </p:txBody>
      </p:sp>
      <p:sp>
        <p:nvSpPr>
          <p:cNvPr id="18" name="Rectangle 17"/>
          <p:cNvSpPr/>
          <p:nvPr/>
        </p:nvSpPr>
        <p:spPr>
          <a:xfrm>
            <a:off x="4500562" y="1130842"/>
            <a:ext cx="46434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800" b="1" dirty="0" smtClean="0"/>
              <a:t>%HbA1c =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4286248" y="1559470"/>
            <a:ext cx="4857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100 x [HbA1c area / </a:t>
            </a:r>
            <a:r>
              <a:rPr lang="fr-FR" b="1" dirty="0" smtClean="0">
                <a:latin typeface="Calibri"/>
              </a:rPr>
              <a:t>(</a:t>
            </a:r>
            <a:r>
              <a:rPr lang="fr-FR" b="1" dirty="0" smtClean="0"/>
              <a:t>HbA1c area + HbA0 area)]</a:t>
            </a:r>
            <a:endParaRPr lang="fr-FR" dirty="0"/>
          </a:p>
        </p:txBody>
      </p:sp>
      <p:sp>
        <p:nvSpPr>
          <p:cNvPr id="20" name="Forme libre 19"/>
          <p:cNvSpPr/>
          <p:nvPr/>
        </p:nvSpPr>
        <p:spPr>
          <a:xfrm>
            <a:off x="3514477" y="2751151"/>
            <a:ext cx="882594" cy="3538331"/>
          </a:xfrm>
          <a:custGeom>
            <a:avLst/>
            <a:gdLst>
              <a:gd name="connsiteX0" fmla="*/ 0 w 882594"/>
              <a:gd name="connsiteY0" fmla="*/ 3506526 h 3538331"/>
              <a:gd name="connsiteX1" fmla="*/ 39756 w 882594"/>
              <a:gd name="connsiteY1" fmla="*/ 3466769 h 3538331"/>
              <a:gd name="connsiteX2" fmla="*/ 55659 w 882594"/>
              <a:gd name="connsiteY2" fmla="*/ 3228230 h 3538331"/>
              <a:gd name="connsiteX3" fmla="*/ 79513 w 882594"/>
              <a:gd name="connsiteY3" fmla="*/ 2886324 h 3538331"/>
              <a:gd name="connsiteX4" fmla="*/ 127220 w 882594"/>
              <a:gd name="connsiteY4" fmla="*/ 747423 h 3538331"/>
              <a:gd name="connsiteX5" fmla="*/ 166977 w 882594"/>
              <a:gd name="connsiteY5" fmla="*/ 0 h 3538331"/>
              <a:gd name="connsiteX6" fmla="*/ 230587 w 882594"/>
              <a:gd name="connsiteY6" fmla="*/ 747423 h 3538331"/>
              <a:gd name="connsiteX7" fmla="*/ 326003 w 882594"/>
              <a:gd name="connsiteY7" fmla="*/ 2091193 h 3538331"/>
              <a:gd name="connsiteX8" fmla="*/ 421419 w 882594"/>
              <a:gd name="connsiteY8" fmla="*/ 2798859 h 3538331"/>
              <a:gd name="connsiteX9" fmla="*/ 556591 w 882594"/>
              <a:gd name="connsiteY9" fmla="*/ 3260035 h 3538331"/>
              <a:gd name="connsiteX10" fmla="*/ 691763 w 882594"/>
              <a:gd name="connsiteY10" fmla="*/ 3450866 h 3538331"/>
              <a:gd name="connsiteX11" fmla="*/ 882594 w 882594"/>
              <a:gd name="connsiteY11" fmla="*/ 3538331 h 3538331"/>
              <a:gd name="connsiteX0" fmla="*/ 0 w 882594"/>
              <a:gd name="connsiteY0" fmla="*/ 3506526 h 3570136"/>
              <a:gd name="connsiteX1" fmla="*/ 39756 w 882594"/>
              <a:gd name="connsiteY1" fmla="*/ 3466769 h 3570136"/>
              <a:gd name="connsiteX2" fmla="*/ 79513 w 882594"/>
              <a:gd name="connsiteY2" fmla="*/ 2886324 h 3570136"/>
              <a:gd name="connsiteX3" fmla="*/ 127220 w 882594"/>
              <a:gd name="connsiteY3" fmla="*/ 747423 h 3570136"/>
              <a:gd name="connsiteX4" fmla="*/ 166977 w 882594"/>
              <a:gd name="connsiteY4" fmla="*/ 0 h 3570136"/>
              <a:gd name="connsiteX5" fmla="*/ 230587 w 882594"/>
              <a:gd name="connsiteY5" fmla="*/ 747423 h 3570136"/>
              <a:gd name="connsiteX6" fmla="*/ 326003 w 882594"/>
              <a:gd name="connsiteY6" fmla="*/ 2091193 h 3570136"/>
              <a:gd name="connsiteX7" fmla="*/ 421419 w 882594"/>
              <a:gd name="connsiteY7" fmla="*/ 2798859 h 3570136"/>
              <a:gd name="connsiteX8" fmla="*/ 556591 w 882594"/>
              <a:gd name="connsiteY8" fmla="*/ 3260035 h 3570136"/>
              <a:gd name="connsiteX9" fmla="*/ 691763 w 882594"/>
              <a:gd name="connsiteY9" fmla="*/ 3450866 h 3570136"/>
              <a:gd name="connsiteX10" fmla="*/ 882594 w 882594"/>
              <a:gd name="connsiteY10" fmla="*/ 3538331 h 3570136"/>
              <a:gd name="connsiteX0" fmla="*/ 0 w 882594"/>
              <a:gd name="connsiteY0" fmla="*/ 3506526 h 3538331"/>
              <a:gd name="connsiteX1" fmla="*/ 39756 w 882594"/>
              <a:gd name="connsiteY1" fmla="*/ 3466769 h 3538331"/>
              <a:gd name="connsiteX2" fmla="*/ 79513 w 882594"/>
              <a:gd name="connsiteY2" fmla="*/ 2886324 h 3538331"/>
              <a:gd name="connsiteX3" fmla="*/ 127220 w 882594"/>
              <a:gd name="connsiteY3" fmla="*/ 747423 h 3538331"/>
              <a:gd name="connsiteX4" fmla="*/ 166977 w 882594"/>
              <a:gd name="connsiteY4" fmla="*/ 0 h 3538331"/>
              <a:gd name="connsiteX5" fmla="*/ 230587 w 882594"/>
              <a:gd name="connsiteY5" fmla="*/ 747423 h 3538331"/>
              <a:gd name="connsiteX6" fmla="*/ 326003 w 882594"/>
              <a:gd name="connsiteY6" fmla="*/ 2091193 h 3538331"/>
              <a:gd name="connsiteX7" fmla="*/ 421419 w 882594"/>
              <a:gd name="connsiteY7" fmla="*/ 2798859 h 3538331"/>
              <a:gd name="connsiteX8" fmla="*/ 556591 w 882594"/>
              <a:gd name="connsiteY8" fmla="*/ 3260035 h 3538331"/>
              <a:gd name="connsiteX9" fmla="*/ 691763 w 882594"/>
              <a:gd name="connsiteY9" fmla="*/ 3450866 h 3538331"/>
              <a:gd name="connsiteX10" fmla="*/ 882594 w 882594"/>
              <a:gd name="connsiteY10" fmla="*/ 3538331 h 3538331"/>
              <a:gd name="connsiteX0" fmla="*/ 0 w 882594"/>
              <a:gd name="connsiteY0" fmla="*/ 3506526 h 3538331"/>
              <a:gd name="connsiteX1" fmla="*/ 39756 w 882594"/>
              <a:gd name="connsiteY1" fmla="*/ 3466769 h 3538331"/>
              <a:gd name="connsiteX2" fmla="*/ 79513 w 882594"/>
              <a:gd name="connsiteY2" fmla="*/ 2886324 h 3538331"/>
              <a:gd name="connsiteX3" fmla="*/ 127220 w 882594"/>
              <a:gd name="connsiteY3" fmla="*/ 747423 h 3538331"/>
              <a:gd name="connsiteX4" fmla="*/ 166977 w 882594"/>
              <a:gd name="connsiteY4" fmla="*/ 0 h 3538331"/>
              <a:gd name="connsiteX5" fmla="*/ 230587 w 882594"/>
              <a:gd name="connsiteY5" fmla="*/ 747423 h 3538331"/>
              <a:gd name="connsiteX6" fmla="*/ 343143 w 882594"/>
              <a:gd name="connsiteY6" fmla="*/ 2106609 h 3538331"/>
              <a:gd name="connsiteX7" fmla="*/ 421419 w 882594"/>
              <a:gd name="connsiteY7" fmla="*/ 2798859 h 3538331"/>
              <a:gd name="connsiteX8" fmla="*/ 556591 w 882594"/>
              <a:gd name="connsiteY8" fmla="*/ 3260035 h 3538331"/>
              <a:gd name="connsiteX9" fmla="*/ 691763 w 882594"/>
              <a:gd name="connsiteY9" fmla="*/ 3450866 h 3538331"/>
              <a:gd name="connsiteX10" fmla="*/ 882594 w 882594"/>
              <a:gd name="connsiteY10" fmla="*/ 3538331 h 3538331"/>
              <a:gd name="connsiteX0" fmla="*/ 0 w 882594"/>
              <a:gd name="connsiteY0" fmla="*/ 3506526 h 3538331"/>
              <a:gd name="connsiteX1" fmla="*/ 39756 w 882594"/>
              <a:gd name="connsiteY1" fmla="*/ 3466769 h 3538331"/>
              <a:gd name="connsiteX2" fmla="*/ 79513 w 882594"/>
              <a:gd name="connsiteY2" fmla="*/ 2886324 h 3538331"/>
              <a:gd name="connsiteX3" fmla="*/ 127220 w 882594"/>
              <a:gd name="connsiteY3" fmla="*/ 747423 h 3538331"/>
              <a:gd name="connsiteX4" fmla="*/ 166977 w 882594"/>
              <a:gd name="connsiteY4" fmla="*/ 0 h 3538331"/>
              <a:gd name="connsiteX5" fmla="*/ 230587 w 882594"/>
              <a:gd name="connsiteY5" fmla="*/ 747423 h 3538331"/>
              <a:gd name="connsiteX6" fmla="*/ 343143 w 882594"/>
              <a:gd name="connsiteY6" fmla="*/ 2106609 h 3538331"/>
              <a:gd name="connsiteX7" fmla="*/ 414581 w 882594"/>
              <a:gd name="connsiteY7" fmla="*/ 2749551 h 3538331"/>
              <a:gd name="connsiteX8" fmla="*/ 556591 w 882594"/>
              <a:gd name="connsiteY8" fmla="*/ 3260035 h 3538331"/>
              <a:gd name="connsiteX9" fmla="*/ 691763 w 882594"/>
              <a:gd name="connsiteY9" fmla="*/ 3450866 h 3538331"/>
              <a:gd name="connsiteX10" fmla="*/ 882594 w 882594"/>
              <a:gd name="connsiteY10" fmla="*/ 3538331 h 3538331"/>
              <a:gd name="connsiteX0" fmla="*/ 0 w 882594"/>
              <a:gd name="connsiteY0" fmla="*/ 3506526 h 3538331"/>
              <a:gd name="connsiteX1" fmla="*/ 39756 w 882594"/>
              <a:gd name="connsiteY1" fmla="*/ 3466769 h 3538331"/>
              <a:gd name="connsiteX2" fmla="*/ 79513 w 882594"/>
              <a:gd name="connsiteY2" fmla="*/ 2886324 h 3538331"/>
              <a:gd name="connsiteX3" fmla="*/ 127220 w 882594"/>
              <a:gd name="connsiteY3" fmla="*/ 747423 h 3538331"/>
              <a:gd name="connsiteX4" fmla="*/ 166977 w 882594"/>
              <a:gd name="connsiteY4" fmla="*/ 0 h 3538331"/>
              <a:gd name="connsiteX5" fmla="*/ 230587 w 882594"/>
              <a:gd name="connsiteY5" fmla="*/ 747423 h 3538331"/>
              <a:gd name="connsiteX6" fmla="*/ 343143 w 882594"/>
              <a:gd name="connsiteY6" fmla="*/ 2106609 h 3538331"/>
              <a:gd name="connsiteX7" fmla="*/ 414581 w 882594"/>
              <a:gd name="connsiteY7" fmla="*/ 2749551 h 3538331"/>
              <a:gd name="connsiteX8" fmla="*/ 556591 w 882594"/>
              <a:gd name="connsiteY8" fmla="*/ 3260035 h 3538331"/>
              <a:gd name="connsiteX9" fmla="*/ 691763 w 882594"/>
              <a:gd name="connsiteY9" fmla="*/ 3450866 h 3538331"/>
              <a:gd name="connsiteX10" fmla="*/ 882594 w 882594"/>
              <a:gd name="connsiteY10" fmla="*/ 3538331 h 3538331"/>
              <a:gd name="connsiteX0" fmla="*/ 0 w 882594"/>
              <a:gd name="connsiteY0" fmla="*/ 3506526 h 3538331"/>
              <a:gd name="connsiteX1" fmla="*/ 39756 w 882594"/>
              <a:gd name="connsiteY1" fmla="*/ 3466769 h 3538331"/>
              <a:gd name="connsiteX2" fmla="*/ 79513 w 882594"/>
              <a:gd name="connsiteY2" fmla="*/ 2886324 h 3538331"/>
              <a:gd name="connsiteX3" fmla="*/ 127220 w 882594"/>
              <a:gd name="connsiteY3" fmla="*/ 747423 h 3538331"/>
              <a:gd name="connsiteX4" fmla="*/ 166977 w 882594"/>
              <a:gd name="connsiteY4" fmla="*/ 0 h 3538331"/>
              <a:gd name="connsiteX5" fmla="*/ 230587 w 882594"/>
              <a:gd name="connsiteY5" fmla="*/ 747423 h 3538331"/>
              <a:gd name="connsiteX6" fmla="*/ 343143 w 882594"/>
              <a:gd name="connsiteY6" fmla="*/ 2106609 h 3538331"/>
              <a:gd name="connsiteX7" fmla="*/ 414581 w 882594"/>
              <a:gd name="connsiteY7" fmla="*/ 2749551 h 3538331"/>
              <a:gd name="connsiteX8" fmla="*/ 556591 w 882594"/>
              <a:gd name="connsiteY8" fmla="*/ 3260035 h 3538331"/>
              <a:gd name="connsiteX9" fmla="*/ 691763 w 882594"/>
              <a:gd name="connsiteY9" fmla="*/ 3450866 h 3538331"/>
              <a:gd name="connsiteX10" fmla="*/ 882594 w 882594"/>
              <a:gd name="connsiteY10" fmla="*/ 3538331 h 3538331"/>
              <a:gd name="connsiteX0" fmla="*/ 0 w 882594"/>
              <a:gd name="connsiteY0" fmla="*/ 3506526 h 3538331"/>
              <a:gd name="connsiteX1" fmla="*/ 39756 w 882594"/>
              <a:gd name="connsiteY1" fmla="*/ 3466769 h 3538331"/>
              <a:gd name="connsiteX2" fmla="*/ 79513 w 882594"/>
              <a:gd name="connsiteY2" fmla="*/ 2886324 h 3538331"/>
              <a:gd name="connsiteX3" fmla="*/ 127220 w 882594"/>
              <a:gd name="connsiteY3" fmla="*/ 747423 h 3538331"/>
              <a:gd name="connsiteX4" fmla="*/ 166977 w 882594"/>
              <a:gd name="connsiteY4" fmla="*/ 0 h 3538331"/>
              <a:gd name="connsiteX5" fmla="*/ 230587 w 882594"/>
              <a:gd name="connsiteY5" fmla="*/ 747423 h 3538331"/>
              <a:gd name="connsiteX6" fmla="*/ 343143 w 882594"/>
              <a:gd name="connsiteY6" fmla="*/ 2106609 h 3538331"/>
              <a:gd name="connsiteX7" fmla="*/ 414581 w 882594"/>
              <a:gd name="connsiteY7" fmla="*/ 2749551 h 3538331"/>
              <a:gd name="connsiteX8" fmla="*/ 556591 w 882594"/>
              <a:gd name="connsiteY8" fmla="*/ 3260035 h 3538331"/>
              <a:gd name="connsiteX9" fmla="*/ 691763 w 882594"/>
              <a:gd name="connsiteY9" fmla="*/ 3450866 h 3538331"/>
              <a:gd name="connsiteX10" fmla="*/ 882594 w 882594"/>
              <a:gd name="connsiteY10" fmla="*/ 3538331 h 3538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82594" h="3538331">
                <a:moveTo>
                  <a:pt x="0" y="3506526"/>
                </a:moveTo>
                <a:cubicBezTo>
                  <a:pt x="15240" y="3509839"/>
                  <a:pt x="21749" y="3489153"/>
                  <a:pt x="39756" y="3466769"/>
                </a:cubicBezTo>
                <a:cubicBezTo>
                  <a:pt x="53008" y="3363402"/>
                  <a:pt x="64936" y="3339548"/>
                  <a:pt x="79513" y="2886324"/>
                </a:cubicBezTo>
                <a:cubicBezTo>
                  <a:pt x="94090" y="2433100"/>
                  <a:pt x="112643" y="1228477"/>
                  <a:pt x="127220" y="747423"/>
                </a:cubicBezTo>
                <a:cubicBezTo>
                  <a:pt x="141797" y="266369"/>
                  <a:pt x="149749" y="0"/>
                  <a:pt x="166977" y="0"/>
                </a:cubicBezTo>
                <a:cubicBezTo>
                  <a:pt x="184205" y="0"/>
                  <a:pt x="201226" y="396321"/>
                  <a:pt x="230587" y="747423"/>
                </a:cubicBezTo>
                <a:cubicBezTo>
                  <a:pt x="259948" y="1098525"/>
                  <a:pt x="312477" y="1772921"/>
                  <a:pt x="343143" y="2106609"/>
                </a:cubicBezTo>
                <a:cubicBezTo>
                  <a:pt x="373809" y="2440297"/>
                  <a:pt x="379006" y="2557313"/>
                  <a:pt x="414581" y="2749551"/>
                </a:cubicBezTo>
                <a:cubicBezTo>
                  <a:pt x="450156" y="2941789"/>
                  <a:pt x="510394" y="3143149"/>
                  <a:pt x="556591" y="3260035"/>
                </a:cubicBezTo>
                <a:cubicBezTo>
                  <a:pt x="598029" y="3348327"/>
                  <a:pt x="637429" y="3404483"/>
                  <a:pt x="691763" y="3450866"/>
                </a:cubicBezTo>
                <a:cubicBezTo>
                  <a:pt x="746097" y="3497249"/>
                  <a:pt x="814345" y="3517790"/>
                  <a:pt x="882594" y="3538331"/>
                </a:cubicBez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Forme libre 26"/>
          <p:cNvSpPr/>
          <p:nvPr/>
        </p:nvSpPr>
        <p:spPr>
          <a:xfrm>
            <a:off x="1412081" y="6084000"/>
            <a:ext cx="657225" cy="222646"/>
          </a:xfrm>
          <a:custGeom>
            <a:avLst/>
            <a:gdLst>
              <a:gd name="connsiteX0" fmla="*/ 0 w 657225"/>
              <a:gd name="connsiteY0" fmla="*/ 222646 h 222646"/>
              <a:gd name="connsiteX1" fmla="*/ 107157 w 657225"/>
              <a:gd name="connsiteY1" fmla="*/ 210740 h 222646"/>
              <a:gd name="connsiteX2" fmla="*/ 180975 w 657225"/>
              <a:gd name="connsiteY2" fmla="*/ 194071 h 222646"/>
              <a:gd name="connsiteX3" fmla="*/ 230982 w 657225"/>
              <a:gd name="connsiteY3" fmla="*/ 165496 h 222646"/>
              <a:gd name="connsiteX4" fmla="*/ 302419 w 657225"/>
              <a:gd name="connsiteY4" fmla="*/ 53578 h 222646"/>
              <a:gd name="connsiteX5" fmla="*/ 342900 w 657225"/>
              <a:gd name="connsiteY5" fmla="*/ 8334 h 222646"/>
              <a:gd name="connsiteX6" fmla="*/ 381000 w 657225"/>
              <a:gd name="connsiteY6" fmla="*/ 5953 h 222646"/>
              <a:gd name="connsiteX7" fmla="*/ 421482 w 657225"/>
              <a:gd name="connsiteY7" fmla="*/ 44053 h 222646"/>
              <a:gd name="connsiteX8" fmla="*/ 454819 w 657225"/>
              <a:gd name="connsiteY8" fmla="*/ 96440 h 222646"/>
              <a:gd name="connsiteX9" fmla="*/ 502444 w 657225"/>
              <a:gd name="connsiteY9" fmla="*/ 165496 h 222646"/>
              <a:gd name="connsiteX10" fmla="*/ 557213 w 657225"/>
              <a:gd name="connsiteY10" fmla="*/ 203596 h 222646"/>
              <a:gd name="connsiteX11" fmla="*/ 657225 w 657225"/>
              <a:gd name="connsiteY11" fmla="*/ 220265 h 222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7225" h="222646">
                <a:moveTo>
                  <a:pt x="0" y="222646"/>
                </a:moveTo>
                <a:cubicBezTo>
                  <a:pt x="38497" y="219074"/>
                  <a:pt x="76995" y="215503"/>
                  <a:pt x="107157" y="210740"/>
                </a:cubicBezTo>
                <a:cubicBezTo>
                  <a:pt x="137320" y="205978"/>
                  <a:pt x="160338" y="201612"/>
                  <a:pt x="180975" y="194071"/>
                </a:cubicBezTo>
                <a:cubicBezTo>
                  <a:pt x="201612" y="186530"/>
                  <a:pt x="210741" y="188911"/>
                  <a:pt x="230982" y="165496"/>
                </a:cubicBezTo>
                <a:cubicBezTo>
                  <a:pt x="251223" y="142081"/>
                  <a:pt x="283766" y="79772"/>
                  <a:pt x="302419" y="53578"/>
                </a:cubicBezTo>
                <a:cubicBezTo>
                  <a:pt x="321072" y="27384"/>
                  <a:pt x="329803" y="16271"/>
                  <a:pt x="342900" y="8334"/>
                </a:cubicBezTo>
                <a:cubicBezTo>
                  <a:pt x="355997" y="397"/>
                  <a:pt x="367903" y="0"/>
                  <a:pt x="381000" y="5953"/>
                </a:cubicBezTo>
                <a:cubicBezTo>
                  <a:pt x="394097" y="11906"/>
                  <a:pt x="409179" y="28972"/>
                  <a:pt x="421482" y="44053"/>
                </a:cubicBezTo>
                <a:cubicBezTo>
                  <a:pt x="433785" y="59134"/>
                  <a:pt x="441325" y="76200"/>
                  <a:pt x="454819" y="96440"/>
                </a:cubicBezTo>
                <a:cubicBezTo>
                  <a:pt x="468313" y="116680"/>
                  <a:pt x="485378" y="147637"/>
                  <a:pt x="502444" y="165496"/>
                </a:cubicBezTo>
                <a:cubicBezTo>
                  <a:pt x="519510" y="183355"/>
                  <a:pt x="531416" y="194468"/>
                  <a:pt x="557213" y="203596"/>
                </a:cubicBezTo>
                <a:cubicBezTo>
                  <a:pt x="583010" y="212724"/>
                  <a:pt x="620117" y="216494"/>
                  <a:pt x="657225" y="220265"/>
                </a:cubicBezTo>
              </a:path>
            </a:pathLst>
          </a:custGeom>
          <a:solidFill>
            <a:srgbClr val="FF339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/>
          <p:cNvSpPr/>
          <p:nvPr/>
        </p:nvSpPr>
        <p:spPr>
          <a:xfrm>
            <a:off x="7742280" y="1571612"/>
            <a:ext cx="1044562" cy="428628"/>
          </a:xfrm>
          <a:prstGeom prst="rect">
            <a:avLst/>
          </a:prstGeom>
          <a:solidFill>
            <a:schemeClr val="accent1">
              <a:lumMod val="7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/>
          <p:cNvSpPr/>
          <p:nvPr/>
        </p:nvSpPr>
        <p:spPr>
          <a:xfrm>
            <a:off x="6456396" y="1571612"/>
            <a:ext cx="1116000" cy="428628"/>
          </a:xfrm>
          <a:prstGeom prst="rect">
            <a:avLst/>
          </a:prstGeom>
          <a:solidFill>
            <a:srgbClr val="FF3399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/>
          <p:cNvSpPr/>
          <p:nvPr/>
        </p:nvSpPr>
        <p:spPr>
          <a:xfrm>
            <a:off x="5072066" y="1571612"/>
            <a:ext cx="1116000" cy="428628"/>
          </a:xfrm>
          <a:prstGeom prst="rect">
            <a:avLst/>
          </a:prstGeom>
          <a:solidFill>
            <a:srgbClr val="FF3399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ZoneTexte 37"/>
          <p:cNvSpPr txBox="1"/>
          <p:nvPr/>
        </p:nvSpPr>
        <p:spPr>
          <a:xfrm>
            <a:off x="4429124" y="107921"/>
            <a:ext cx="4714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should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32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measure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?</a:t>
            </a:r>
            <a:endParaRPr lang="fr-FR" sz="32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4500562" y="714356"/>
            <a:ext cx="464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 smtClean="0"/>
              <a:t>Definition</a:t>
            </a:r>
            <a:r>
              <a:rPr lang="fr-FR" dirty="0" smtClean="0"/>
              <a:t> of the </a:t>
            </a:r>
            <a:r>
              <a:rPr lang="fr-FR" dirty="0" err="1" smtClean="0"/>
              <a:t>Analyte</a:t>
            </a:r>
            <a:r>
              <a:rPr lang="fr-FR" dirty="0" smtClean="0"/>
              <a:t> </a:t>
            </a:r>
            <a:r>
              <a:rPr lang="fr-FR" dirty="0" err="1" smtClean="0"/>
              <a:t>according</a:t>
            </a:r>
            <a:r>
              <a:rPr lang="fr-FR" dirty="0" smtClean="0"/>
              <a:t> to IFCC:</a:t>
            </a:r>
            <a:endParaRPr lang="fr-FR" dirty="0"/>
          </a:p>
        </p:txBody>
      </p:sp>
      <p:sp>
        <p:nvSpPr>
          <p:cNvPr id="41" name="Rectangle 40"/>
          <p:cNvSpPr/>
          <p:nvPr/>
        </p:nvSpPr>
        <p:spPr>
          <a:xfrm>
            <a:off x="4499992" y="1916832"/>
            <a:ext cx="464343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dirty="0" err="1" smtClean="0"/>
              <a:t>We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apply</a:t>
            </a:r>
            <a:r>
              <a:rPr lang="fr-FR" sz="2400" b="1" dirty="0" smtClean="0"/>
              <a:t> the </a:t>
            </a:r>
            <a:r>
              <a:rPr lang="fr-FR" sz="2400" b="1" dirty="0" err="1" smtClean="0"/>
              <a:t>same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calculation</a:t>
            </a:r>
            <a:r>
              <a:rPr lang="fr-FR" sz="2400" b="1" dirty="0" smtClean="0"/>
              <a:t> formula as </a:t>
            </a:r>
            <a:r>
              <a:rPr lang="fr-FR" sz="2400" b="1" dirty="0" err="1" smtClean="0"/>
              <a:t>that</a:t>
            </a:r>
            <a:r>
              <a:rPr lang="fr-FR" sz="2400" b="1" dirty="0" smtClean="0"/>
              <a:t> of the IFCC </a:t>
            </a:r>
            <a:r>
              <a:rPr lang="fr-FR" sz="2400" b="1" dirty="0" err="1" smtClean="0"/>
              <a:t>Reference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Method</a:t>
            </a:r>
            <a:endParaRPr lang="fr-FR" sz="2400" b="1" dirty="0" smtClean="0"/>
          </a:p>
        </p:txBody>
      </p:sp>
      <p:sp>
        <p:nvSpPr>
          <p:cNvPr id="48" name="ZoneTexte 47"/>
          <p:cNvSpPr txBox="1"/>
          <p:nvPr/>
        </p:nvSpPr>
        <p:spPr>
          <a:xfrm>
            <a:off x="4716016" y="2466762"/>
            <a:ext cx="4248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err="1" smtClean="0">
                <a:solidFill>
                  <a:schemeClr val="tx2"/>
                </a:solidFill>
              </a:rPr>
              <a:t>Accurate</a:t>
            </a:r>
            <a:r>
              <a:rPr lang="fr-FR" sz="3600" dirty="0" smtClean="0">
                <a:solidFill>
                  <a:schemeClr val="tx2"/>
                </a:solidFill>
              </a:rPr>
              <a:t> </a:t>
            </a:r>
          </a:p>
          <a:p>
            <a:pPr algn="ctr"/>
            <a:r>
              <a:rPr lang="fr-FR" sz="3600" dirty="0" smtClean="0">
                <a:solidFill>
                  <a:schemeClr val="tx2"/>
                </a:solidFill>
              </a:rPr>
              <a:t>HbA1c </a:t>
            </a:r>
            <a:r>
              <a:rPr lang="fr-FR" sz="3600" dirty="0" err="1" smtClean="0">
                <a:solidFill>
                  <a:schemeClr val="tx2"/>
                </a:solidFill>
              </a:rPr>
              <a:t>measurement</a:t>
            </a:r>
            <a:endParaRPr lang="fr-FR" sz="3600" dirty="0" smtClean="0">
              <a:solidFill>
                <a:schemeClr val="tx2"/>
              </a:solidFill>
            </a:endParaRPr>
          </a:p>
          <a:p>
            <a:pPr algn="ctr"/>
            <a:r>
              <a:rPr lang="fr-FR" sz="3600" dirty="0" smtClean="0">
                <a:solidFill>
                  <a:schemeClr val="tx2"/>
                </a:solidFill>
              </a:rPr>
              <a:t> </a:t>
            </a:r>
            <a:endParaRPr lang="fr-FR" sz="3600" dirty="0">
              <a:solidFill>
                <a:schemeClr val="tx2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499992" y="1129968"/>
            <a:ext cx="464343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/>
              <a:t>HbA1c </a:t>
            </a:r>
            <a:r>
              <a:rPr lang="fr-FR" sz="2400" b="1" dirty="0" err="1" smtClean="0"/>
              <a:t>is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biochemically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characterised</a:t>
            </a:r>
            <a:r>
              <a:rPr lang="fr-FR" sz="2400" b="1" dirty="0" smtClean="0"/>
              <a:t> as the stable </a:t>
            </a:r>
            <a:r>
              <a:rPr lang="fr-FR" sz="2400" b="1" dirty="0" err="1" smtClean="0"/>
              <a:t>adduct</a:t>
            </a:r>
            <a:r>
              <a:rPr lang="fr-FR" sz="2400" b="1" dirty="0" smtClean="0"/>
              <a:t> of glucose to the N-terminal </a:t>
            </a:r>
            <a:r>
              <a:rPr lang="fr-FR" sz="2400" b="1" dirty="0" err="1" smtClean="0"/>
              <a:t>amino</a:t>
            </a:r>
            <a:r>
              <a:rPr lang="fr-FR" sz="2400" b="1" dirty="0" smtClean="0"/>
              <a:t> group of the </a:t>
            </a:r>
            <a:r>
              <a:rPr lang="el-GR" sz="2400" b="1" dirty="0" smtClean="0">
                <a:latin typeface="Calibri"/>
              </a:rPr>
              <a:t>β</a:t>
            </a:r>
            <a:r>
              <a:rPr lang="fr-FR" sz="2400" b="1" dirty="0" smtClean="0">
                <a:latin typeface="Calibri"/>
              </a:rPr>
              <a:t>-</a:t>
            </a:r>
            <a:r>
              <a:rPr lang="fr-FR" sz="2400" b="1" dirty="0" err="1" smtClean="0">
                <a:latin typeface="Calibri"/>
              </a:rPr>
              <a:t>chain</a:t>
            </a:r>
            <a:r>
              <a:rPr lang="fr-FR" sz="2400" b="1" dirty="0" smtClean="0">
                <a:latin typeface="Calibri"/>
              </a:rPr>
              <a:t> of </a:t>
            </a:r>
            <a:r>
              <a:rPr lang="fr-FR" sz="2400" b="1" dirty="0" err="1" smtClean="0">
                <a:latin typeface="Calibri"/>
              </a:rPr>
              <a:t>hemoglobin</a:t>
            </a:r>
            <a:r>
              <a:rPr lang="fr-FR" sz="2400" b="1" dirty="0" smtClean="0">
                <a:latin typeface="Calibri"/>
              </a:rPr>
              <a:t> A0</a:t>
            </a:r>
            <a:r>
              <a:rPr lang="fr-FR" sz="2400" b="1" dirty="0" smtClean="0"/>
              <a:t> </a:t>
            </a:r>
          </a:p>
        </p:txBody>
      </p:sp>
      <p:sp>
        <p:nvSpPr>
          <p:cNvPr id="28" name="Rectangle 27"/>
          <p:cNvSpPr/>
          <p:nvPr/>
        </p:nvSpPr>
        <p:spPr>
          <a:xfrm>
            <a:off x="4427984" y="1124744"/>
            <a:ext cx="4715446" cy="107721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HbA1c =</a:t>
            </a:r>
          </a:p>
          <a:p>
            <a:pPr algn="ctr"/>
            <a:r>
              <a:rPr lang="fr-FR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HbA1c / (HbA1c + HbA0)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331640" y="1412776"/>
            <a:ext cx="360040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500"/>
                            </p:stCondLst>
                            <p:childTnLst>
                              <p:par>
                                <p:cTn id="7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7" grpId="0"/>
      <p:bldP spid="17" grpId="1"/>
      <p:bldP spid="18" grpId="0"/>
      <p:bldP spid="19" grpId="0"/>
      <p:bldP spid="20" grpId="0" animBg="1"/>
      <p:bldP spid="27" grpId="0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8" grpId="0"/>
      <p:bldP spid="38" grpId="1"/>
      <p:bldP spid="39" grpId="0"/>
      <p:bldP spid="39" grpId="1"/>
      <p:bldP spid="41" grpId="0"/>
      <p:bldP spid="41" grpId="1"/>
      <p:bldP spid="48" grpId="0"/>
      <p:bldP spid="40" grpId="0"/>
      <p:bldP spid="40" grpId="1"/>
      <p:bldP spid="28" grpId="0"/>
      <p:bldP spid="28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3"/>
          <p:cNvSpPr>
            <a:spLocks noChangeArrowheads="1"/>
          </p:cNvSpPr>
          <p:nvPr/>
        </p:nvSpPr>
        <p:spPr bwMode="auto">
          <a:xfrm>
            <a:off x="163286" y="1380387"/>
            <a:ext cx="8948057" cy="52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sz="2000" dirty="0" smtClean="0">
                <a:latin typeface="Calibri" pitchFamily="34" charset="0"/>
              </a:rPr>
              <a:t>- A </a:t>
            </a:r>
            <a:r>
              <a:rPr lang="fr-FR" sz="2000" dirty="0" err="1" smtClean="0">
                <a:latin typeface="Calibri" pitchFamily="34" charset="0"/>
              </a:rPr>
              <a:t>reduction</a:t>
            </a:r>
            <a:r>
              <a:rPr lang="fr-FR" sz="2000" dirty="0" smtClean="0">
                <a:latin typeface="Calibri" pitchFamily="34" charset="0"/>
              </a:rPr>
              <a:t> of 1% of the HbA1c concentration </a:t>
            </a:r>
            <a:r>
              <a:rPr lang="fr-FR" sz="2000" dirty="0" err="1" smtClean="0">
                <a:latin typeface="Calibri" pitchFamily="34" charset="0"/>
              </a:rPr>
              <a:t>decrease</a:t>
            </a:r>
            <a:r>
              <a:rPr lang="fr-FR" sz="2000" dirty="0" smtClean="0">
                <a:latin typeface="Calibri" pitchFamily="34" charset="0"/>
              </a:rPr>
              <a:t> </a:t>
            </a:r>
            <a:r>
              <a:rPr lang="fr-FR" sz="2000" dirty="0" err="1" smtClean="0">
                <a:latin typeface="Calibri" pitchFamily="34" charset="0"/>
              </a:rPr>
              <a:t>risk</a:t>
            </a:r>
            <a:r>
              <a:rPr lang="fr-FR" sz="2000" dirty="0" smtClean="0">
                <a:latin typeface="Calibri" pitchFamily="34" charset="0"/>
              </a:rPr>
              <a:t> of </a:t>
            </a:r>
            <a:r>
              <a:rPr lang="fr-FR" sz="2000" dirty="0" smtClean="0"/>
              <a:t>: </a:t>
            </a:r>
          </a:p>
          <a:p>
            <a:pPr>
              <a:lnSpc>
                <a:spcPts val="2800"/>
              </a:lnSpc>
            </a:pPr>
            <a:r>
              <a:rPr lang="fr-FR" sz="2000" dirty="0" smtClean="0"/>
              <a:t>	- </a:t>
            </a:r>
            <a:r>
              <a:rPr lang="fr-FR" sz="2000" dirty="0" smtClean="0">
                <a:latin typeface="Calibri" pitchFamily="34" charset="0"/>
              </a:rPr>
              <a:t>Infarctus : by </a:t>
            </a:r>
            <a:r>
              <a:rPr lang="fr-FR" sz="2000" b="1" dirty="0" smtClean="0">
                <a:latin typeface="Calibri" pitchFamily="34" charset="0"/>
              </a:rPr>
              <a:t>14 </a:t>
            </a:r>
            <a:r>
              <a:rPr lang="fr-FR" sz="2000" dirty="0" smtClean="0">
                <a:latin typeface="Calibri" pitchFamily="34" charset="0"/>
              </a:rPr>
              <a:t>% </a:t>
            </a:r>
          </a:p>
          <a:p>
            <a:pPr>
              <a:lnSpc>
                <a:spcPts val="2800"/>
              </a:lnSpc>
            </a:pPr>
            <a:r>
              <a:rPr lang="fr-FR" sz="2000" dirty="0" smtClean="0">
                <a:latin typeface="Calibri" pitchFamily="34" charset="0"/>
              </a:rPr>
              <a:t>	- </a:t>
            </a:r>
            <a:r>
              <a:rPr lang="fr-FR" sz="2000" dirty="0" err="1" smtClean="0">
                <a:latin typeface="Calibri" pitchFamily="34" charset="0"/>
              </a:rPr>
              <a:t>Cardiovascular</a:t>
            </a:r>
            <a:r>
              <a:rPr lang="fr-FR" sz="2000" dirty="0" smtClean="0">
                <a:latin typeface="Calibri" pitchFamily="34" charset="0"/>
              </a:rPr>
              <a:t> </a:t>
            </a:r>
            <a:r>
              <a:rPr lang="fr-FR" sz="2000" dirty="0" err="1" smtClean="0">
                <a:latin typeface="Calibri" pitchFamily="34" charset="0"/>
              </a:rPr>
              <a:t>events</a:t>
            </a:r>
            <a:r>
              <a:rPr lang="fr-FR" sz="2000" dirty="0" smtClean="0">
                <a:latin typeface="Calibri" pitchFamily="34" charset="0"/>
              </a:rPr>
              <a:t> : </a:t>
            </a:r>
            <a:r>
              <a:rPr lang="fr-FR" sz="2000" b="1" dirty="0" smtClean="0">
                <a:latin typeface="Calibri" pitchFamily="34" charset="0"/>
              </a:rPr>
              <a:t>37</a:t>
            </a:r>
            <a:r>
              <a:rPr lang="fr-FR" sz="2000" dirty="0" smtClean="0">
                <a:latin typeface="Calibri" pitchFamily="34" charset="0"/>
              </a:rPr>
              <a:t> % </a:t>
            </a:r>
          </a:p>
          <a:p>
            <a:pPr>
              <a:lnSpc>
                <a:spcPts val="2800"/>
              </a:lnSpc>
            </a:pPr>
            <a:r>
              <a:rPr lang="fr-FR" sz="2000" dirty="0" smtClean="0">
                <a:latin typeface="Calibri" pitchFamily="34" charset="0"/>
              </a:rPr>
              <a:t>	- Amputations : </a:t>
            </a:r>
            <a:r>
              <a:rPr lang="fr-FR" sz="2000" b="1" dirty="0" smtClean="0">
                <a:latin typeface="Calibri" pitchFamily="34" charset="0"/>
              </a:rPr>
              <a:t>43 </a:t>
            </a:r>
            <a:r>
              <a:rPr lang="fr-FR" sz="2000" dirty="0" smtClean="0">
                <a:latin typeface="Calibri" pitchFamily="34" charset="0"/>
              </a:rPr>
              <a:t>% </a:t>
            </a:r>
          </a:p>
          <a:p>
            <a:pPr eaLnBrk="1" hangingPunct="1"/>
            <a:endParaRPr lang="fr-FR" altLang="fr-FR" sz="2000" dirty="0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fr-FR" altLang="fr-FR" sz="2000" b="1" dirty="0" smtClean="0">
                <a:solidFill>
                  <a:srgbClr val="000000"/>
                </a:solidFill>
                <a:latin typeface="Calibri" pitchFamily="34" charset="0"/>
              </a:rPr>
              <a:t> The American Diabetes Association (</a:t>
            </a:r>
            <a:r>
              <a:rPr lang="fr-FR" altLang="fr-FR" sz="2000" b="1" dirty="0">
                <a:solidFill>
                  <a:srgbClr val="000000"/>
                </a:solidFill>
                <a:latin typeface="Calibri" pitchFamily="34" charset="0"/>
              </a:rPr>
              <a:t>ADA</a:t>
            </a:r>
            <a:r>
              <a:rPr lang="fr-FR" altLang="fr-FR" sz="2000" b="1" dirty="0" smtClean="0">
                <a:solidFill>
                  <a:srgbClr val="000000"/>
                </a:solidFill>
                <a:latin typeface="Calibri" pitchFamily="34" charset="0"/>
              </a:rPr>
              <a:t>) </a:t>
            </a:r>
            <a:r>
              <a:rPr lang="fr-FR" altLang="fr-FR" sz="2000" b="1" dirty="0" err="1" smtClean="0">
                <a:solidFill>
                  <a:srgbClr val="000000"/>
                </a:solidFill>
                <a:latin typeface="Calibri" pitchFamily="34" charset="0"/>
              </a:rPr>
              <a:t>recommends</a:t>
            </a:r>
            <a:r>
              <a:rPr lang="fr-FR" altLang="fr-FR" sz="2000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fr-FR" altLang="fr-FR" sz="2000" b="1" dirty="0" err="1" smtClean="0">
                <a:solidFill>
                  <a:srgbClr val="000000"/>
                </a:solidFill>
                <a:latin typeface="Calibri" pitchFamily="34" charset="0"/>
              </a:rPr>
              <a:t>cutoff</a:t>
            </a:r>
            <a:r>
              <a:rPr lang="fr-FR" altLang="fr-FR" sz="2000" b="1" dirty="0" smtClean="0">
                <a:solidFill>
                  <a:srgbClr val="000000"/>
                </a:solidFill>
                <a:latin typeface="Calibri" pitchFamily="34" charset="0"/>
              </a:rPr>
              <a:t> values of:</a:t>
            </a:r>
            <a:endParaRPr lang="fr-FR" altLang="fr-FR" sz="2000" b="1" dirty="0">
              <a:solidFill>
                <a:srgbClr val="000000"/>
              </a:solidFill>
              <a:latin typeface="Calibri" pitchFamily="34" charset="0"/>
            </a:endParaRPr>
          </a:p>
          <a:p>
            <a:pPr lvl="1" eaLnBrk="1" hangingPunct="1">
              <a:lnSpc>
                <a:spcPts val="2800"/>
              </a:lnSpc>
              <a:buFont typeface="Arial" charset="0"/>
              <a:buChar char="•"/>
            </a:pPr>
            <a:r>
              <a:rPr lang="fr-FR" altLang="fr-FR" sz="2000" dirty="0" smtClean="0">
                <a:solidFill>
                  <a:srgbClr val="000000"/>
                </a:solidFill>
                <a:latin typeface="Calibri" pitchFamily="34" charset="0"/>
              </a:rPr>
              <a:t> Hb </a:t>
            </a:r>
            <a:r>
              <a:rPr lang="fr-FR" altLang="fr-FR" sz="2000" dirty="0">
                <a:solidFill>
                  <a:srgbClr val="000000"/>
                </a:solidFill>
                <a:latin typeface="Calibri" pitchFamily="34" charset="0"/>
              </a:rPr>
              <a:t>A1c = 6,5% (diagnostic)</a:t>
            </a:r>
          </a:p>
          <a:p>
            <a:pPr lvl="1" eaLnBrk="1" hangingPunct="1">
              <a:lnSpc>
                <a:spcPts val="2800"/>
              </a:lnSpc>
              <a:buFont typeface="Arial" charset="0"/>
              <a:buChar char="•"/>
            </a:pPr>
            <a:r>
              <a:rPr lang="fr-FR" altLang="fr-FR" sz="2000" dirty="0" smtClean="0">
                <a:solidFill>
                  <a:srgbClr val="000000"/>
                </a:solidFill>
                <a:latin typeface="Calibri" pitchFamily="34" charset="0"/>
              </a:rPr>
              <a:t> HbA1c </a:t>
            </a:r>
            <a:r>
              <a:rPr lang="fr-FR" altLang="fr-FR" sz="2000" dirty="0">
                <a:solidFill>
                  <a:srgbClr val="000000"/>
                </a:solidFill>
                <a:latin typeface="Calibri" pitchFamily="34" charset="0"/>
              </a:rPr>
              <a:t>= 5,7% - 6,4% (</a:t>
            </a:r>
            <a:r>
              <a:rPr lang="fr-FR" altLang="fr-FR" sz="2000" dirty="0" err="1" smtClean="0">
                <a:solidFill>
                  <a:srgbClr val="000000"/>
                </a:solidFill>
                <a:latin typeface="Calibri" pitchFamily="34" charset="0"/>
              </a:rPr>
              <a:t>prediabetic</a:t>
            </a:r>
            <a:r>
              <a:rPr lang="fr-FR" altLang="fr-FR" sz="2000" dirty="0" smtClean="0">
                <a:solidFill>
                  <a:srgbClr val="000000"/>
                </a:solidFill>
                <a:latin typeface="Calibri" pitchFamily="34" charset="0"/>
              </a:rPr>
              <a:t>)</a:t>
            </a:r>
          </a:p>
          <a:p>
            <a:pPr eaLnBrk="1" hangingPunct="1">
              <a:lnSpc>
                <a:spcPts val="2800"/>
              </a:lnSpc>
              <a:buFont typeface="Arial" charset="0"/>
              <a:buChar char="•"/>
            </a:pPr>
            <a:endParaRPr lang="fr-FR" altLang="fr-FR" sz="2000" b="1" dirty="0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>
              <a:lnSpc>
                <a:spcPts val="2800"/>
              </a:lnSpc>
              <a:buFont typeface="Arial" charset="0"/>
              <a:buChar char="•"/>
            </a:pPr>
            <a:endParaRPr lang="fr-FR" altLang="fr-FR" sz="2000" b="1" dirty="0" smtClean="0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>
              <a:lnSpc>
                <a:spcPts val="2800"/>
              </a:lnSpc>
              <a:buFont typeface="Arial" charset="0"/>
              <a:buChar char="•"/>
            </a:pPr>
            <a:r>
              <a:rPr lang="fr-FR" altLang="fr-FR" sz="2000" b="1" dirty="0" smtClean="0">
                <a:solidFill>
                  <a:srgbClr val="FF0000"/>
                </a:solidFill>
                <a:latin typeface="Calibri" pitchFamily="34" charset="0"/>
              </a:rPr>
              <a:t> Method must </a:t>
            </a:r>
            <a:r>
              <a:rPr lang="fr-FR" altLang="fr-FR" sz="2000" b="1" dirty="0" err="1" smtClean="0">
                <a:solidFill>
                  <a:srgbClr val="FF0000"/>
                </a:solidFill>
                <a:latin typeface="Calibri" pitchFamily="34" charset="0"/>
              </a:rPr>
              <a:t>be</a:t>
            </a:r>
            <a:r>
              <a:rPr lang="fr-FR" altLang="fr-FR" sz="2000" b="1" dirty="0" smtClean="0">
                <a:solidFill>
                  <a:srgbClr val="FF0000"/>
                </a:solidFill>
                <a:latin typeface="Calibri" pitchFamily="34" charset="0"/>
              </a:rPr>
              <a:t> TRUE AND PRECISE </a:t>
            </a:r>
          </a:p>
          <a:p>
            <a:pPr eaLnBrk="1" hangingPunct="1">
              <a:lnSpc>
                <a:spcPts val="2800"/>
              </a:lnSpc>
            </a:pPr>
            <a:endParaRPr lang="fr-FR" altLang="fr-FR" sz="2000" b="1" dirty="0" smtClean="0">
              <a:solidFill>
                <a:srgbClr val="FF0000"/>
              </a:solidFill>
              <a:latin typeface="Calibri" pitchFamily="34" charset="0"/>
            </a:endParaRPr>
          </a:p>
          <a:p>
            <a:pPr eaLnBrk="1" hangingPunct="1">
              <a:lnSpc>
                <a:spcPts val="2800"/>
              </a:lnSpc>
              <a:buFont typeface="Arial" charset="0"/>
              <a:buChar char="•"/>
            </a:pPr>
            <a:r>
              <a:rPr lang="fr-FR" altLang="fr-FR" sz="2000" b="1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fr-FR" altLang="fr-FR" sz="2000" b="1" dirty="0" err="1" smtClean="0">
                <a:solidFill>
                  <a:srgbClr val="FF0000"/>
                </a:solidFill>
                <a:latin typeface="Calibri" pitchFamily="34" charset="0"/>
              </a:rPr>
              <a:t>Clinician</a:t>
            </a:r>
            <a:r>
              <a:rPr lang="fr-FR" altLang="fr-FR" sz="2000" b="1" dirty="0" smtClean="0">
                <a:solidFill>
                  <a:srgbClr val="FF0000"/>
                </a:solidFill>
                <a:latin typeface="Calibri" pitchFamily="34" charset="0"/>
              </a:rPr>
              <a:t> must </a:t>
            </a:r>
            <a:r>
              <a:rPr lang="fr-FR" altLang="fr-FR" sz="2000" b="1" dirty="0" err="1" smtClean="0">
                <a:solidFill>
                  <a:srgbClr val="FF0000"/>
                </a:solidFill>
                <a:latin typeface="Calibri" pitchFamily="34" charset="0"/>
              </a:rPr>
              <a:t>be</a:t>
            </a:r>
            <a:r>
              <a:rPr lang="fr-FR" altLang="fr-FR" sz="2000" b="1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fr-FR" altLang="fr-FR" sz="2000" b="1" dirty="0" err="1" smtClean="0">
                <a:solidFill>
                  <a:srgbClr val="FF0000"/>
                </a:solidFill>
                <a:latin typeface="Calibri" pitchFamily="34" charset="0"/>
              </a:rPr>
              <a:t>informed</a:t>
            </a:r>
            <a:r>
              <a:rPr lang="fr-FR" altLang="fr-FR" sz="2000" b="1" dirty="0" smtClean="0">
                <a:solidFill>
                  <a:srgbClr val="FF0000"/>
                </a:solidFill>
                <a:latin typeface="Calibri" pitchFamily="34" charset="0"/>
              </a:rPr>
              <a:t> of </a:t>
            </a:r>
            <a:r>
              <a:rPr lang="fr-FR" altLang="fr-FR" sz="2000" b="1" dirty="0" err="1" smtClean="0">
                <a:solidFill>
                  <a:srgbClr val="FF0000"/>
                </a:solidFill>
                <a:latin typeface="Calibri" pitchFamily="34" charset="0"/>
              </a:rPr>
              <a:t>any</a:t>
            </a:r>
            <a:r>
              <a:rPr lang="fr-FR" altLang="fr-FR" sz="2000" b="1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fr-FR" altLang="fr-FR" sz="2000" b="1" dirty="0" err="1" smtClean="0">
                <a:solidFill>
                  <a:srgbClr val="FF0000"/>
                </a:solidFill>
                <a:latin typeface="Calibri" pitchFamily="34" charset="0"/>
              </a:rPr>
              <a:t>hematological</a:t>
            </a:r>
            <a:r>
              <a:rPr lang="fr-FR" altLang="fr-FR" sz="2000" b="1" dirty="0" smtClean="0">
                <a:solidFill>
                  <a:srgbClr val="FF0000"/>
                </a:solidFill>
                <a:latin typeface="Calibri" pitchFamily="34" charset="0"/>
              </a:rPr>
              <a:t> conditions before HbA1c </a:t>
            </a:r>
            <a:r>
              <a:rPr lang="fr-FR" altLang="fr-FR" sz="2000" b="1" dirty="0" err="1" smtClean="0">
                <a:solidFill>
                  <a:srgbClr val="FF0000"/>
                </a:solidFill>
                <a:latin typeface="Calibri" pitchFamily="34" charset="0"/>
              </a:rPr>
              <a:t>result</a:t>
            </a:r>
            <a:r>
              <a:rPr lang="fr-FR" altLang="fr-FR" sz="2000" b="1" dirty="0" smtClean="0">
                <a:solidFill>
                  <a:srgbClr val="FF0000"/>
                </a:solidFill>
                <a:latin typeface="Calibri" pitchFamily="34" charset="0"/>
              </a:rPr>
              <a:t>  </a:t>
            </a:r>
            <a:r>
              <a:rPr lang="fr-FR" altLang="fr-FR" sz="2000" b="1" dirty="0" err="1" smtClean="0">
                <a:solidFill>
                  <a:srgbClr val="FF0000"/>
                </a:solidFill>
                <a:latin typeface="Calibri" pitchFamily="34" charset="0"/>
              </a:rPr>
              <a:t>interpretation</a:t>
            </a:r>
            <a:endParaRPr lang="fr-FR" altLang="fr-FR" sz="2000" b="1" dirty="0">
              <a:solidFill>
                <a:srgbClr val="FF0000"/>
              </a:solidFill>
              <a:latin typeface="Calibri" pitchFamily="34" charset="0"/>
            </a:endParaRPr>
          </a:p>
          <a:p>
            <a:pPr eaLnBrk="1" hangingPunct="1">
              <a:buFont typeface="Arial" charset="0"/>
              <a:buChar char="•"/>
            </a:pPr>
            <a:endParaRPr lang="fr-FR" altLang="fr-FR" sz="20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3251" name="Titre 1"/>
          <p:cNvSpPr txBox="1">
            <a:spLocks/>
          </p:cNvSpPr>
          <p:nvPr/>
        </p:nvSpPr>
        <p:spPr bwMode="auto">
          <a:xfrm>
            <a:off x="384402" y="184041"/>
            <a:ext cx="8401050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fr-FR" altLang="fr-FR" sz="3200" b="1" dirty="0" smtClean="0">
                <a:solidFill>
                  <a:srgbClr val="0070C0"/>
                </a:solidFill>
                <a:latin typeface="+mn-lt"/>
                <a:ea typeface="+mj-ea"/>
                <a:cs typeface="+mj-cs"/>
              </a:rPr>
              <a:t>Importance of </a:t>
            </a:r>
            <a:r>
              <a:rPr lang="fr-FR" altLang="fr-FR" sz="3200" b="1" dirty="0" err="1" smtClean="0">
                <a:solidFill>
                  <a:srgbClr val="0070C0"/>
                </a:solidFill>
                <a:latin typeface="+mn-lt"/>
                <a:ea typeface="+mj-ea"/>
                <a:cs typeface="+mj-cs"/>
              </a:rPr>
              <a:t>accuracy</a:t>
            </a:r>
            <a:r>
              <a:rPr lang="fr-FR" altLang="fr-FR" sz="3200" b="1" dirty="0" smtClean="0">
                <a:solidFill>
                  <a:srgbClr val="0070C0"/>
                </a:solidFill>
                <a:latin typeface="+mn-lt"/>
                <a:ea typeface="+mj-ea"/>
                <a:cs typeface="+mj-cs"/>
              </a:rPr>
              <a:t> in HbA1c </a:t>
            </a:r>
            <a:r>
              <a:rPr lang="fr-FR" altLang="fr-FR" sz="3200" b="1" dirty="0" err="1" smtClean="0">
                <a:solidFill>
                  <a:srgbClr val="0070C0"/>
                </a:solidFill>
                <a:latin typeface="+mn-lt"/>
                <a:ea typeface="+mj-ea"/>
                <a:cs typeface="+mj-cs"/>
              </a:rPr>
              <a:t>measurement</a:t>
            </a:r>
            <a:endParaRPr lang="fr-FR" altLang="fr-FR" sz="3200" b="1" dirty="0">
              <a:solidFill>
                <a:srgbClr val="0070C0"/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9" name="Espace réservé du numéro de diapositive 8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6D8A7784-0C08-4FE1-A6B0-E39F241154D6}" type="slidenum">
              <a:rPr lang="fr-FR" sz="1200">
                <a:solidFill>
                  <a:prstClr val="black">
                    <a:tint val="75000"/>
                  </a:prst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33</a:t>
            </a:fld>
            <a:endParaRPr lang="fr-FR" sz="1200">
              <a:solidFill>
                <a:prstClr val="black">
                  <a:tint val="7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909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/>
          </a:p>
        </p:txBody>
      </p:sp>
      <p:grpSp>
        <p:nvGrpSpPr>
          <p:cNvPr id="2" name="Groupe 65"/>
          <p:cNvGrpSpPr/>
          <p:nvPr/>
        </p:nvGrpSpPr>
        <p:grpSpPr>
          <a:xfrm>
            <a:off x="360040" y="-222464"/>
            <a:ext cx="3851920" cy="3507448"/>
            <a:chOff x="360040" y="-222464"/>
            <a:chExt cx="3851920" cy="3507448"/>
          </a:xfrm>
        </p:grpSpPr>
        <p:pic>
          <p:nvPicPr>
            <p:cNvPr id="1026" name="Picture 2" descr="http://www.shootingwiki.org/images/2/2a/ISSF_Target_10M_Air_Pistol.jpg"/>
            <p:cNvPicPr>
              <a:picLocks noChangeAspect="1" noChangeArrowheads="1"/>
            </p:cNvPicPr>
            <p:nvPr/>
          </p:nvPicPr>
          <p:blipFill>
            <a:blip r:embed="rId2" cstate="print"/>
            <a:srcRect l="3352" t="3670" r="5304" b="5282"/>
            <a:stretch>
              <a:fillRect/>
            </a:stretch>
          </p:blipFill>
          <p:spPr bwMode="auto">
            <a:xfrm>
              <a:off x="360040" y="-222464"/>
              <a:ext cx="3851920" cy="3507448"/>
            </a:xfrm>
            <a:prstGeom prst="rect">
              <a:avLst/>
            </a:prstGeom>
            <a:noFill/>
          </p:spPr>
        </p:pic>
        <p:sp>
          <p:nvSpPr>
            <p:cNvPr id="13" name="ZoneTexte 12"/>
            <p:cNvSpPr txBox="1"/>
            <p:nvPr/>
          </p:nvSpPr>
          <p:spPr>
            <a:xfrm>
              <a:off x="1475656" y="2636912"/>
              <a:ext cx="14269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 err="1" smtClean="0"/>
                <a:t>Poor</a:t>
              </a:r>
              <a:r>
                <a:rPr lang="fr-FR" sz="1200" b="1" dirty="0" smtClean="0"/>
                <a:t> </a:t>
              </a:r>
              <a:r>
                <a:rPr lang="fr-FR" sz="1200" b="1" dirty="0" err="1" smtClean="0"/>
                <a:t>trueness</a:t>
              </a:r>
              <a:endParaRPr lang="fr-FR" sz="1200" b="1" dirty="0" smtClean="0"/>
            </a:p>
            <a:p>
              <a:r>
                <a:rPr lang="fr-FR" sz="1200" b="1" dirty="0" err="1" smtClean="0"/>
                <a:t>Poor</a:t>
              </a:r>
              <a:r>
                <a:rPr lang="fr-FR" sz="1200" b="1" dirty="0" smtClean="0"/>
                <a:t> </a:t>
              </a:r>
              <a:r>
                <a:rPr lang="fr-FR" sz="1200" b="1" dirty="0" err="1" smtClean="0"/>
                <a:t>precision</a:t>
              </a:r>
              <a:endParaRPr lang="fr-FR" sz="1200" b="1" dirty="0"/>
            </a:p>
          </p:txBody>
        </p:sp>
        <p:sp>
          <p:nvSpPr>
            <p:cNvPr id="17" name="Organigramme : Connecteur 16"/>
            <p:cNvSpPr/>
            <p:nvPr/>
          </p:nvSpPr>
          <p:spPr>
            <a:xfrm>
              <a:off x="1223640" y="980728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18" name="Organigramme : Connecteur 17"/>
            <p:cNvSpPr/>
            <p:nvPr/>
          </p:nvSpPr>
          <p:spPr>
            <a:xfrm>
              <a:off x="1871712" y="404664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19" name="Organigramme : Connecteur 18"/>
            <p:cNvSpPr/>
            <p:nvPr/>
          </p:nvSpPr>
          <p:spPr>
            <a:xfrm>
              <a:off x="1979712" y="2096864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20" name="Organigramme : Connecteur 19"/>
            <p:cNvSpPr/>
            <p:nvPr/>
          </p:nvSpPr>
          <p:spPr>
            <a:xfrm>
              <a:off x="3311872" y="1844824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21" name="Organigramme : Connecteur 20"/>
            <p:cNvSpPr/>
            <p:nvPr/>
          </p:nvSpPr>
          <p:spPr>
            <a:xfrm>
              <a:off x="2771800" y="908720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22" name="Organigramme : Connecteur 21"/>
            <p:cNvSpPr/>
            <p:nvPr/>
          </p:nvSpPr>
          <p:spPr>
            <a:xfrm>
              <a:off x="2195736" y="908720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23" name="Organigramme : Connecteur 22"/>
            <p:cNvSpPr/>
            <p:nvPr/>
          </p:nvSpPr>
          <p:spPr>
            <a:xfrm>
              <a:off x="2951832" y="260648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24" name="Organigramme : Connecteur 23"/>
            <p:cNvSpPr/>
            <p:nvPr/>
          </p:nvSpPr>
          <p:spPr>
            <a:xfrm>
              <a:off x="2771800" y="2132856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25" name="Organigramme : Connecteur 24"/>
            <p:cNvSpPr/>
            <p:nvPr/>
          </p:nvSpPr>
          <p:spPr>
            <a:xfrm>
              <a:off x="1439664" y="1700808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26" name="Organigramme : Connecteur 25"/>
            <p:cNvSpPr/>
            <p:nvPr/>
          </p:nvSpPr>
          <p:spPr>
            <a:xfrm>
              <a:off x="1043608" y="1988840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27" name="Organigramme : Connecteur 26"/>
            <p:cNvSpPr/>
            <p:nvPr/>
          </p:nvSpPr>
          <p:spPr>
            <a:xfrm>
              <a:off x="3131840" y="1268760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</p:grpSp>
      <p:grpSp>
        <p:nvGrpSpPr>
          <p:cNvPr id="3" name="Groupe 69"/>
          <p:cNvGrpSpPr/>
          <p:nvPr/>
        </p:nvGrpSpPr>
        <p:grpSpPr>
          <a:xfrm>
            <a:off x="4644008" y="-222464"/>
            <a:ext cx="3851920" cy="3507448"/>
            <a:chOff x="4644008" y="-222464"/>
            <a:chExt cx="3851920" cy="3507448"/>
          </a:xfrm>
        </p:grpSpPr>
        <p:pic>
          <p:nvPicPr>
            <p:cNvPr id="11" name="Picture 2" descr="http://www.shootingwiki.org/images/2/2a/ISSF_Target_10M_Air_Pistol.jpg"/>
            <p:cNvPicPr>
              <a:picLocks noChangeAspect="1" noChangeArrowheads="1"/>
            </p:cNvPicPr>
            <p:nvPr/>
          </p:nvPicPr>
          <p:blipFill>
            <a:blip r:embed="rId2" cstate="print"/>
            <a:srcRect l="3352" t="3670" r="5304" b="5282"/>
            <a:stretch>
              <a:fillRect/>
            </a:stretch>
          </p:blipFill>
          <p:spPr bwMode="auto">
            <a:xfrm>
              <a:off x="4644008" y="-222464"/>
              <a:ext cx="3851920" cy="3507448"/>
            </a:xfrm>
            <a:prstGeom prst="rect">
              <a:avLst/>
            </a:prstGeom>
            <a:noFill/>
          </p:spPr>
        </p:pic>
        <p:sp>
          <p:nvSpPr>
            <p:cNvPr id="15" name="ZoneTexte 14"/>
            <p:cNvSpPr txBox="1"/>
            <p:nvPr/>
          </p:nvSpPr>
          <p:spPr>
            <a:xfrm>
              <a:off x="5760317" y="2636912"/>
              <a:ext cx="1470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 err="1" smtClean="0"/>
                <a:t>Poor</a:t>
              </a:r>
              <a:r>
                <a:rPr lang="fr-FR" sz="1200" b="1" dirty="0" smtClean="0"/>
                <a:t> </a:t>
              </a:r>
              <a:r>
                <a:rPr lang="fr-FR" sz="1200" b="1" dirty="0" err="1" smtClean="0"/>
                <a:t>trueness</a:t>
              </a:r>
              <a:endParaRPr lang="fr-FR" sz="1200" b="1" dirty="0" smtClean="0"/>
            </a:p>
            <a:p>
              <a:r>
                <a:rPr lang="fr-FR" sz="1200" b="1" dirty="0" smtClean="0"/>
                <a:t>Good </a:t>
              </a:r>
              <a:r>
                <a:rPr lang="fr-FR" sz="1200" b="1" dirty="0" err="1" smtClean="0"/>
                <a:t>precision</a:t>
              </a:r>
              <a:endParaRPr lang="fr-FR" sz="1200" b="1" dirty="0"/>
            </a:p>
          </p:txBody>
        </p:sp>
        <p:sp>
          <p:nvSpPr>
            <p:cNvPr id="28" name="Organigramme : Connecteur 27"/>
            <p:cNvSpPr/>
            <p:nvPr/>
          </p:nvSpPr>
          <p:spPr>
            <a:xfrm>
              <a:off x="5832152" y="368672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29" name="Organigramme : Connecteur 28"/>
            <p:cNvSpPr/>
            <p:nvPr/>
          </p:nvSpPr>
          <p:spPr>
            <a:xfrm>
              <a:off x="5984552" y="521072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30" name="Organigramme : Connecteur 29"/>
            <p:cNvSpPr/>
            <p:nvPr/>
          </p:nvSpPr>
          <p:spPr>
            <a:xfrm>
              <a:off x="5868144" y="620688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31" name="Organigramme : Connecteur 30"/>
            <p:cNvSpPr/>
            <p:nvPr/>
          </p:nvSpPr>
          <p:spPr>
            <a:xfrm>
              <a:off x="6020544" y="332656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32" name="Organigramme : Connecteur 31"/>
            <p:cNvSpPr/>
            <p:nvPr/>
          </p:nvSpPr>
          <p:spPr>
            <a:xfrm>
              <a:off x="5868144" y="485056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33" name="Organigramme : Connecteur 32"/>
            <p:cNvSpPr/>
            <p:nvPr/>
          </p:nvSpPr>
          <p:spPr>
            <a:xfrm>
              <a:off x="5796136" y="548680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34" name="Organigramme : Connecteur 33"/>
            <p:cNvSpPr/>
            <p:nvPr/>
          </p:nvSpPr>
          <p:spPr>
            <a:xfrm>
              <a:off x="5760144" y="476672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35" name="Organigramme : Connecteur 34"/>
            <p:cNvSpPr/>
            <p:nvPr/>
          </p:nvSpPr>
          <p:spPr>
            <a:xfrm>
              <a:off x="5904160" y="296664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36" name="Organigramme : Connecteur 35"/>
            <p:cNvSpPr/>
            <p:nvPr/>
          </p:nvSpPr>
          <p:spPr>
            <a:xfrm>
              <a:off x="5976168" y="584696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37" name="Organigramme : Connecteur 36"/>
            <p:cNvSpPr/>
            <p:nvPr/>
          </p:nvSpPr>
          <p:spPr>
            <a:xfrm>
              <a:off x="6012160" y="440680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38" name="Organigramme : Connecteur 37"/>
            <p:cNvSpPr/>
            <p:nvPr/>
          </p:nvSpPr>
          <p:spPr>
            <a:xfrm>
              <a:off x="5940152" y="440680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</p:grpSp>
      <p:grpSp>
        <p:nvGrpSpPr>
          <p:cNvPr id="4" name="Groupe 67"/>
          <p:cNvGrpSpPr/>
          <p:nvPr/>
        </p:nvGrpSpPr>
        <p:grpSpPr>
          <a:xfrm>
            <a:off x="360000" y="3356992"/>
            <a:ext cx="3851920" cy="3507448"/>
            <a:chOff x="360000" y="3356992"/>
            <a:chExt cx="3851920" cy="3507448"/>
          </a:xfrm>
        </p:grpSpPr>
        <p:pic>
          <p:nvPicPr>
            <p:cNvPr id="10" name="Picture 2" descr="http://www.shootingwiki.org/images/2/2a/ISSF_Target_10M_Air_Pistol.jpg"/>
            <p:cNvPicPr>
              <a:picLocks noChangeAspect="1" noChangeArrowheads="1"/>
            </p:cNvPicPr>
            <p:nvPr/>
          </p:nvPicPr>
          <p:blipFill>
            <a:blip r:embed="rId2" cstate="print"/>
            <a:srcRect l="3352" t="3670" r="5304" b="5282"/>
            <a:stretch>
              <a:fillRect/>
            </a:stretch>
          </p:blipFill>
          <p:spPr bwMode="auto">
            <a:xfrm>
              <a:off x="360000" y="3356992"/>
              <a:ext cx="3851920" cy="3507448"/>
            </a:xfrm>
            <a:prstGeom prst="rect">
              <a:avLst/>
            </a:prstGeom>
            <a:noFill/>
          </p:spPr>
        </p:pic>
        <p:sp>
          <p:nvSpPr>
            <p:cNvPr id="14" name="ZoneTexte 13"/>
            <p:cNvSpPr txBox="1"/>
            <p:nvPr/>
          </p:nvSpPr>
          <p:spPr>
            <a:xfrm>
              <a:off x="1479206" y="6239053"/>
              <a:ext cx="14350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 smtClean="0"/>
                <a:t>Good </a:t>
              </a:r>
              <a:r>
                <a:rPr lang="fr-FR" sz="1200" b="1" dirty="0" err="1" smtClean="0"/>
                <a:t>trueness</a:t>
              </a:r>
              <a:endParaRPr lang="fr-FR" sz="1200" b="1" dirty="0" smtClean="0"/>
            </a:p>
            <a:p>
              <a:r>
                <a:rPr lang="fr-FR" sz="1200" b="1" dirty="0" err="1" smtClean="0"/>
                <a:t>Poor</a:t>
              </a:r>
              <a:r>
                <a:rPr lang="fr-FR" sz="1200" b="1" dirty="0" smtClean="0"/>
                <a:t> </a:t>
              </a:r>
              <a:r>
                <a:rPr lang="fr-FR" sz="1200" b="1" dirty="0" err="1" smtClean="0"/>
                <a:t>precision</a:t>
              </a:r>
              <a:endParaRPr lang="fr-FR" sz="1200" b="1" dirty="0"/>
            </a:p>
          </p:txBody>
        </p:sp>
        <p:sp>
          <p:nvSpPr>
            <p:cNvPr id="39" name="Organigramme : Connecteur 38"/>
            <p:cNvSpPr/>
            <p:nvPr/>
          </p:nvSpPr>
          <p:spPr>
            <a:xfrm>
              <a:off x="2663800" y="4833168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40" name="Organigramme : Connecteur 39"/>
            <p:cNvSpPr/>
            <p:nvPr/>
          </p:nvSpPr>
          <p:spPr>
            <a:xfrm>
              <a:off x="1835696" y="4985568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41" name="Organigramme : Connecteur 40"/>
            <p:cNvSpPr/>
            <p:nvPr/>
          </p:nvSpPr>
          <p:spPr>
            <a:xfrm>
              <a:off x="1988096" y="5137968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42" name="Organigramme : Connecteur 41"/>
            <p:cNvSpPr/>
            <p:nvPr/>
          </p:nvSpPr>
          <p:spPr>
            <a:xfrm>
              <a:off x="2303760" y="5290368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43" name="Organigramme : Connecteur 42"/>
            <p:cNvSpPr/>
            <p:nvPr/>
          </p:nvSpPr>
          <p:spPr>
            <a:xfrm>
              <a:off x="2339752" y="4977184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44" name="Organigramme : Connecteur 43"/>
            <p:cNvSpPr/>
            <p:nvPr/>
          </p:nvSpPr>
          <p:spPr>
            <a:xfrm>
              <a:off x="2492152" y="4509120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45" name="Organigramme : Connecteur 44"/>
            <p:cNvSpPr/>
            <p:nvPr/>
          </p:nvSpPr>
          <p:spPr>
            <a:xfrm>
              <a:off x="2159744" y="4661520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46" name="Organigramme : Connecteur 45"/>
            <p:cNvSpPr/>
            <p:nvPr/>
          </p:nvSpPr>
          <p:spPr>
            <a:xfrm>
              <a:off x="1907704" y="4581128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47" name="Organigramme : Connecteur 46"/>
            <p:cNvSpPr/>
            <p:nvPr/>
          </p:nvSpPr>
          <p:spPr>
            <a:xfrm>
              <a:off x="2699792" y="5157192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48" name="Organigramme : Connecteur 47"/>
            <p:cNvSpPr/>
            <p:nvPr/>
          </p:nvSpPr>
          <p:spPr>
            <a:xfrm>
              <a:off x="2339752" y="4437112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  <p:sp>
          <p:nvSpPr>
            <p:cNvPr id="49" name="Organigramme : Connecteur 48"/>
            <p:cNvSpPr/>
            <p:nvPr/>
          </p:nvSpPr>
          <p:spPr>
            <a:xfrm>
              <a:off x="2231752" y="4869160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</p:grpSp>
      <p:grpSp>
        <p:nvGrpSpPr>
          <p:cNvPr id="5" name="Groupe 70"/>
          <p:cNvGrpSpPr/>
          <p:nvPr/>
        </p:nvGrpSpPr>
        <p:grpSpPr>
          <a:xfrm>
            <a:off x="4644008" y="3329608"/>
            <a:ext cx="3851920" cy="3507448"/>
            <a:chOff x="4067944" y="3329608"/>
            <a:chExt cx="3851920" cy="3507448"/>
          </a:xfrm>
        </p:grpSpPr>
        <p:grpSp>
          <p:nvGrpSpPr>
            <p:cNvPr id="6" name="Groupe 68"/>
            <p:cNvGrpSpPr/>
            <p:nvPr/>
          </p:nvGrpSpPr>
          <p:grpSpPr>
            <a:xfrm>
              <a:off x="4067944" y="3329608"/>
              <a:ext cx="3851920" cy="3507448"/>
              <a:chOff x="4644008" y="3356992"/>
              <a:chExt cx="3851920" cy="3507448"/>
            </a:xfrm>
          </p:grpSpPr>
          <p:pic>
            <p:nvPicPr>
              <p:cNvPr id="12" name="Picture 2" descr="http://www.shootingwiki.org/images/2/2a/ISSF_Target_10M_Air_Pisto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3352" t="3670" r="5304" b="5282"/>
              <a:stretch>
                <a:fillRect/>
              </a:stretch>
            </p:blipFill>
            <p:spPr bwMode="auto">
              <a:xfrm>
                <a:off x="4644008" y="3356992"/>
                <a:ext cx="3851920" cy="3507448"/>
              </a:xfrm>
              <a:prstGeom prst="rect">
                <a:avLst/>
              </a:prstGeom>
              <a:noFill/>
            </p:spPr>
          </p:pic>
          <p:sp>
            <p:nvSpPr>
              <p:cNvPr id="16" name="ZoneTexte 15"/>
              <p:cNvSpPr txBox="1"/>
              <p:nvPr/>
            </p:nvSpPr>
            <p:spPr>
              <a:xfrm>
                <a:off x="5760317" y="6239053"/>
                <a:ext cx="147027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200" b="1" dirty="0" smtClean="0"/>
                  <a:t>Good </a:t>
                </a:r>
                <a:r>
                  <a:rPr lang="fr-FR" sz="1200" b="1" dirty="0" err="1" smtClean="0"/>
                  <a:t>trueness</a:t>
                </a:r>
                <a:endParaRPr lang="fr-FR" sz="1200" b="1" dirty="0" smtClean="0"/>
              </a:p>
              <a:p>
                <a:r>
                  <a:rPr lang="fr-FR" sz="1200" b="1" dirty="0" smtClean="0"/>
                  <a:t>Good </a:t>
                </a:r>
                <a:r>
                  <a:rPr lang="fr-FR" sz="1200" b="1" dirty="0" err="1" smtClean="0"/>
                  <a:t>precision</a:t>
                </a:r>
                <a:endParaRPr lang="fr-FR" sz="1200" b="1" dirty="0"/>
              </a:p>
            </p:txBody>
          </p:sp>
          <p:sp>
            <p:nvSpPr>
              <p:cNvPr id="50" name="Organigramme : Connecteur 49"/>
              <p:cNvSpPr/>
              <p:nvPr/>
            </p:nvSpPr>
            <p:spPr>
              <a:xfrm>
                <a:off x="6480224" y="5021560"/>
                <a:ext cx="108000" cy="108000"/>
              </a:xfrm>
              <a:prstGeom prst="flowChartConnector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200"/>
              </a:p>
            </p:txBody>
          </p:sp>
          <p:sp>
            <p:nvSpPr>
              <p:cNvPr id="51" name="Organigramme : Connecteur 50"/>
              <p:cNvSpPr/>
              <p:nvPr/>
            </p:nvSpPr>
            <p:spPr>
              <a:xfrm>
                <a:off x="6516216" y="4941168"/>
                <a:ext cx="108000" cy="108000"/>
              </a:xfrm>
              <a:prstGeom prst="flowChartConnector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200"/>
              </a:p>
            </p:txBody>
          </p:sp>
          <p:sp>
            <p:nvSpPr>
              <p:cNvPr id="53" name="Organigramme : Connecteur 52"/>
              <p:cNvSpPr/>
              <p:nvPr/>
            </p:nvSpPr>
            <p:spPr>
              <a:xfrm>
                <a:off x="6660232" y="5021560"/>
                <a:ext cx="108000" cy="108000"/>
              </a:xfrm>
              <a:prstGeom prst="flowChartConnector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200"/>
              </a:p>
            </p:txBody>
          </p:sp>
          <p:sp>
            <p:nvSpPr>
              <p:cNvPr id="54" name="Organigramme : Connecteur 53"/>
              <p:cNvSpPr/>
              <p:nvPr/>
            </p:nvSpPr>
            <p:spPr>
              <a:xfrm>
                <a:off x="6588224" y="5013176"/>
                <a:ext cx="108000" cy="108000"/>
              </a:xfrm>
              <a:prstGeom prst="flowChartConnector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200"/>
              </a:p>
            </p:txBody>
          </p:sp>
          <p:sp>
            <p:nvSpPr>
              <p:cNvPr id="55" name="Organigramme : Connecteur 54"/>
              <p:cNvSpPr/>
              <p:nvPr/>
            </p:nvSpPr>
            <p:spPr>
              <a:xfrm>
                <a:off x="6660232" y="4869160"/>
                <a:ext cx="108000" cy="108000"/>
              </a:xfrm>
              <a:prstGeom prst="flowChartConnector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200"/>
              </a:p>
            </p:txBody>
          </p:sp>
          <p:sp>
            <p:nvSpPr>
              <p:cNvPr id="56" name="Organigramme : Connecteur 55"/>
              <p:cNvSpPr/>
              <p:nvPr/>
            </p:nvSpPr>
            <p:spPr>
              <a:xfrm>
                <a:off x="6444208" y="4869160"/>
                <a:ext cx="108000" cy="108000"/>
              </a:xfrm>
              <a:prstGeom prst="flowChartConnector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200"/>
              </a:p>
            </p:txBody>
          </p:sp>
          <p:sp>
            <p:nvSpPr>
              <p:cNvPr id="57" name="Organigramme : Connecteur 56"/>
              <p:cNvSpPr/>
              <p:nvPr/>
            </p:nvSpPr>
            <p:spPr>
              <a:xfrm>
                <a:off x="6596608" y="4797152"/>
                <a:ext cx="108000" cy="108000"/>
              </a:xfrm>
              <a:prstGeom prst="flowChartConnector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200"/>
              </a:p>
            </p:txBody>
          </p:sp>
          <p:sp>
            <p:nvSpPr>
              <p:cNvPr id="58" name="Organigramme : Connecteur 57"/>
              <p:cNvSpPr/>
              <p:nvPr/>
            </p:nvSpPr>
            <p:spPr>
              <a:xfrm>
                <a:off x="6516216" y="4797152"/>
                <a:ext cx="108000" cy="108000"/>
              </a:xfrm>
              <a:prstGeom prst="flowChartConnector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200"/>
              </a:p>
            </p:txBody>
          </p:sp>
          <p:sp>
            <p:nvSpPr>
              <p:cNvPr id="59" name="Organigramme : Connecteur 58"/>
              <p:cNvSpPr/>
              <p:nvPr/>
            </p:nvSpPr>
            <p:spPr>
              <a:xfrm>
                <a:off x="6668616" y="4949552"/>
                <a:ext cx="108000" cy="108000"/>
              </a:xfrm>
              <a:prstGeom prst="flowChartConnector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200"/>
              </a:p>
            </p:txBody>
          </p:sp>
          <p:sp>
            <p:nvSpPr>
              <p:cNvPr id="60" name="Organigramme : Connecteur 59"/>
              <p:cNvSpPr/>
              <p:nvPr/>
            </p:nvSpPr>
            <p:spPr>
              <a:xfrm>
                <a:off x="6444208" y="4941168"/>
                <a:ext cx="108000" cy="108000"/>
              </a:xfrm>
              <a:prstGeom prst="flowChartConnector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200"/>
              </a:p>
            </p:txBody>
          </p:sp>
        </p:grpSp>
        <p:sp>
          <p:nvSpPr>
            <p:cNvPr id="52" name="Organigramme : Connecteur 51"/>
            <p:cNvSpPr/>
            <p:nvPr/>
          </p:nvSpPr>
          <p:spPr>
            <a:xfrm>
              <a:off x="5976168" y="4869160"/>
              <a:ext cx="108000" cy="108000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200"/>
            </a:p>
          </p:txBody>
        </p:sp>
      </p:grpSp>
      <p:sp>
        <p:nvSpPr>
          <p:cNvPr id="62" name="ZoneTexte 61"/>
          <p:cNvSpPr txBox="1"/>
          <p:nvPr/>
        </p:nvSpPr>
        <p:spPr>
          <a:xfrm>
            <a:off x="2915816" y="2708920"/>
            <a:ext cx="16562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 </a:t>
            </a:r>
            <a:r>
              <a:rPr lang="fr-FR" sz="1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accurate</a:t>
            </a:r>
            <a:endParaRPr lang="fr-FR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ZoneTexte 62"/>
          <p:cNvSpPr txBox="1"/>
          <p:nvPr/>
        </p:nvSpPr>
        <p:spPr>
          <a:xfrm>
            <a:off x="2915816" y="6351711"/>
            <a:ext cx="16562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 </a:t>
            </a:r>
            <a:r>
              <a:rPr lang="fr-FR" sz="1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accurate</a:t>
            </a:r>
            <a:endParaRPr lang="fr-FR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ZoneTexte 63"/>
          <p:cNvSpPr txBox="1"/>
          <p:nvPr/>
        </p:nvSpPr>
        <p:spPr>
          <a:xfrm>
            <a:off x="7295764" y="6351711"/>
            <a:ext cx="1199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Accurate</a:t>
            </a:r>
            <a:endParaRPr lang="fr-FR" sz="16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5" name="ZoneTexte 64"/>
          <p:cNvSpPr txBox="1"/>
          <p:nvPr/>
        </p:nvSpPr>
        <p:spPr>
          <a:xfrm>
            <a:off x="7236296" y="2708920"/>
            <a:ext cx="16562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 </a:t>
            </a:r>
            <a:r>
              <a:rPr lang="fr-FR" sz="1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accurate</a:t>
            </a:r>
            <a:endParaRPr lang="fr-FR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fr-FR" dirty="0" err="1" smtClean="0"/>
              <a:t>Trueness</a:t>
            </a:r>
            <a:endParaRPr lang="fr-FR" dirty="0"/>
          </a:p>
        </p:txBody>
      </p:sp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052736"/>
            <a:ext cx="6408712" cy="472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5780782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/>
              <a:t>First evaluation of CAPILLARYS 2 Flex Piercing as a new analyzer </a:t>
            </a:r>
          </a:p>
          <a:p>
            <a:pPr algn="ctr"/>
            <a:r>
              <a:rPr lang="en-US" sz="1600" b="1" dirty="0" smtClean="0"/>
              <a:t>for HbA1c assay by capillary electrophoresis </a:t>
            </a:r>
          </a:p>
          <a:p>
            <a:pPr algn="ctr"/>
            <a:r>
              <a:rPr lang="fr-FR" sz="1600" dirty="0" smtClean="0"/>
              <a:t>S. </a:t>
            </a:r>
            <a:r>
              <a:rPr lang="fr-FR" sz="1600" dirty="0" err="1" smtClean="0"/>
              <a:t>Jaisson</a:t>
            </a:r>
            <a:r>
              <a:rPr lang="fr-FR" sz="1600" dirty="0" smtClean="0"/>
              <a:t>, N. Leroy, J. </a:t>
            </a:r>
            <a:r>
              <a:rPr lang="fr-FR" sz="1600" dirty="0" err="1" smtClean="0"/>
              <a:t>Meurice</a:t>
            </a:r>
            <a:r>
              <a:rPr lang="fr-FR" sz="1600" dirty="0" smtClean="0"/>
              <a:t>, E. Guillard, P. </a:t>
            </a:r>
            <a:r>
              <a:rPr lang="fr-FR" sz="1600" dirty="0" err="1" smtClean="0"/>
              <a:t>Gillery</a:t>
            </a:r>
            <a:r>
              <a:rPr lang="fr-FR" sz="1600" dirty="0" smtClean="0"/>
              <a:t> </a:t>
            </a:r>
          </a:p>
          <a:p>
            <a:pPr algn="ctr"/>
            <a:r>
              <a:rPr lang="de-DE" sz="1600" i="1" dirty="0" err="1" smtClean="0"/>
              <a:t>Clin</a:t>
            </a:r>
            <a:r>
              <a:rPr lang="de-DE" sz="1600" i="1" dirty="0" smtClean="0"/>
              <a:t> </a:t>
            </a:r>
            <a:r>
              <a:rPr lang="de-DE" sz="1600" i="1" dirty="0" err="1" smtClean="0"/>
              <a:t>Chem</a:t>
            </a:r>
            <a:r>
              <a:rPr lang="de-DE" sz="1600" i="1" dirty="0" smtClean="0"/>
              <a:t> Lab </a:t>
            </a:r>
            <a:r>
              <a:rPr lang="de-DE" sz="1600" i="1" dirty="0" err="1" smtClean="0"/>
              <a:t>Med</a:t>
            </a:r>
            <a:r>
              <a:rPr lang="de-DE" sz="1600" i="1" dirty="0" smtClean="0"/>
              <a:t> 50(10): 1769-75 (2012)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Precision</a:t>
            </a:r>
            <a:endParaRPr lang="fr-FR" dirty="0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3016"/>
            <a:ext cx="9144000" cy="1242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23528" y="1700808"/>
            <a:ext cx="85689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/>
              <a:t>Precision was tested using the CLSI protocol EP5 [ 5 ] and measured for 20 working days, 2 runs a day, with a duplicate per run, and with 10 other samples included in the run) at low (38 </a:t>
            </a:r>
            <a:r>
              <a:rPr lang="en-US" sz="2000" dirty="0" err="1" smtClean="0"/>
              <a:t>mmol</a:t>
            </a:r>
            <a:r>
              <a:rPr lang="en-US" sz="2000" dirty="0" smtClean="0"/>
              <a:t>/mol) and high (68 </a:t>
            </a:r>
            <a:r>
              <a:rPr lang="en-US" sz="2000" dirty="0" err="1" smtClean="0"/>
              <a:t>mmol</a:t>
            </a:r>
            <a:r>
              <a:rPr lang="en-US" sz="2000" dirty="0" smtClean="0"/>
              <a:t>/mol) </a:t>
            </a:r>
            <a:r>
              <a:rPr lang="en-US" sz="2000" dirty="0" err="1" smtClean="0"/>
              <a:t>HbA</a:t>
            </a:r>
            <a:r>
              <a:rPr lang="en-US" sz="2000" dirty="0" smtClean="0"/>
              <a:t> 1c levels. The instrument is equipped with 8 parallel capillaries, and therefore, EP5 was executed for each </a:t>
            </a:r>
            <a:r>
              <a:rPr lang="fr-FR" sz="2000" dirty="0" smtClean="0"/>
              <a:t>of the </a:t>
            </a:r>
            <a:r>
              <a:rPr lang="fr-FR" sz="2000" dirty="0" err="1" smtClean="0"/>
              <a:t>capillaries</a:t>
            </a:r>
            <a:endParaRPr lang="fr-FR" sz="2000" dirty="0"/>
          </a:p>
        </p:txBody>
      </p:sp>
      <p:sp>
        <p:nvSpPr>
          <p:cNvPr id="6" name="Rectangle 5"/>
          <p:cNvSpPr/>
          <p:nvPr/>
        </p:nvSpPr>
        <p:spPr>
          <a:xfrm>
            <a:off x="0" y="5445224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/>
              <a:t>HbA1c: Performance of the SEBIA CAPILLARYS 2 Flex Piercing </a:t>
            </a:r>
          </a:p>
          <a:p>
            <a:pPr algn="ctr"/>
            <a:r>
              <a:rPr lang="fr-FR" sz="1600" dirty="0" smtClean="0"/>
              <a:t>C. </a:t>
            </a:r>
            <a:r>
              <a:rPr lang="fr-FR" sz="1600" dirty="0" err="1" smtClean="0"/>
              <a:t>Weykamp</a:t>
            </a:r>
            <a:r>
              <a:rPr lang="fr-FR" sz="1600" dirty="0" smtClean="0"/>
              <a:t>, H. </a:t>
            </a:r>
            <a:r>
              <a:rPr lang="fr-FR" sz="1600" dirty="0" err="1" smtClean="0"/>
              <a:t>Waenink</a:t>
            </a:r>
            <a:r>
              <a:rPr lang="fr-FR" sz="1600" dirty="0" smtClean="0"/>
              <a:t>-</a:t>
            </a:r>
            <a:r>
              <a:rPr lang="fr-FR" sz="1600" dirty="0" err="1" smtClean="0"/>
              <a:t>Wieggers</a:t>
            </a:r>
            <a:r>
              <a:rPr lang="fr-FR" sz="1600" dirty="0" smtClean="0"/>
              <a:t>, E. </a:t>
            </a:r>
            <a:r>
              <a:rPr lang="fr-FR" sz="1600" dirty="0" err="1" smtClean="0"/>
              <a:t>Kemna</a:t>
            </a:r>
            <a:r>
              <a:rPr lang="fr-FR" sz="1600" dirty="0" smtClean="0"/>
              <a:t>, C. </a:t>
            </a:r>
            <a:r>
              <a:rPr lang="fr-FR" sz="1600" dirty="0" err="1" smtClean="0"/>
              <a:t>Siebelder</a:t>
            </a:r>
            <a:r>
              <a:rPr lang="fr-FR" sz="1600" dirty="0" smtClean="0"/>
              <a:t> </a:t>
            </a:r>
          </a:p>
          <a:p>
            <a:pPr algn="ctr"/>
            <a:r>
              <a:rPr lang="en-US" sz="1600" i="1" dirty="0" err="1" smtClean="0"/>
              <a:t>Clin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Chem</a:t>
            </a:r>
            <a:r>
              <a:rPr lang="en-US" sz="1600" i="1" dirty="0" smtClean="0"/>
              <a:t> Lab Med (2012); DOI: 10.1515/cclm-2012-0560 </a:t>
            </a:r>
            <a:endParaRPr lang="fr-FR" sz="1600" dirty="0"/>
          </a:p>
        </p:txBody>
      </p:sp>
      <p:sp>
        <p:nvSpPr>
          <p:cNvPr id="3" name="Rounded Rectangle 2"/>
          <p:cNvSpPr/>
          <p:nvPr/>
        </p:nvSpPr>
        <p:spPr>
          <a:xfrm>
            <a:off x="6270171" y="3573016"/>
            <a:ext cx="2166258" cy="1586813"/>
          </a:xfrm>
          <a:prstGeom prst="roundRect">
            <a:avLst/>
          </a:prstGeom>
          <a:solidFill>
            <a:schemeClr val="accent1">
              <a:alpha val="19000"/>
            </a:schemeClr>
          </a:solidFill>
          <a:ln w="603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0976D-02DB-4328-A176-A38B0EE1FA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37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38648" cy="432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0855" y="2787301"/>
            <a:ext cx="6243145" cy="4070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684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46856" y="162018"/>
            <a:ext cx="8229600" cy="1171482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chemeClr val="tx2"/>
                </a:solidFill>
              </a:rPr>
              <a:t>Factors to consider when looking at an HbA1c result: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13" name="Espace réservé du contenu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02578"/>
          </a:xfrm>
        </p:spPr>
        <p:txBody>
          <a:bodyPr>
            <a:noAutofit/>
          </a:bodyPr>
          <a:lstStyle/>
          <a:p>
            <a:pPr>
              <a:buNone/>
            </a:pPr>
            <a:endParaRPr lang="en-US" sz="800" dirty="0" smtClean="0"/>
          </a:p>
          <a:p>
            <a:r>
              <a:rPr lang="en-US" sz="2400" u="sng" dirty="0" smtClean="0"/>
              <a:t>Analytical interference:</a:t>
            </a:r>
          </a:p>
          <a:p>
            <a:pPr>
              <a:buNone/>
            </a:pPr>
            <a:r>
              <a:rPr lang="en-US" sz="2400" b="1" dirty="0" smtClean="0"/>
              <a:t>	HbA1c value obtained is not the correct value </a:t>
            </a:r>
            <a:r>
              <a:rPr lang="en-US" sz="2400" dirty="0" smtClean="0"/>
              <a:t>because the analytical method failed to accurately measure HbA1c</a:t>
            </a:r>
          </a:p>
          <a:p>
            <a:pPr>
              <a:buNone/>
            </a:pPr>
            <a:r>
              <a:rPr lang="en-US" sz="2400" b="1" dirty="0" smtClean="0"/>
              <a:t>	</a:t>
            </a:r>
            <a:r>
              <a:rPr lang="en-US" sz="2400" b="1" dirty="0" smtClean="0">
                <a:solidFill>
                  <a:srgbClr val="C00000"/>
                </a:solidFill>
              </a:rPr>
              <a:t>INCORRECT MEASUREMENT</a:t>
            </a:r>
          </a:p>
          <a:p>
            <a:pPr>
              <a:buNone/>
            </a:pPr>
            <a:endParaRPr lang="fr-FR" sz="2400" dirty="0" smtClean="0">
              <a:solidFill>
                <a:srgbClr val="C00000"/>
              </a:solidFill>
            </a:endParaRPr>
          </a:p>
          <a:p>
            <a:endParaRPr lang="fr-FR" sz="800" dirty="0" smtClean="0"/>
          </a:p>
          <a:p>
            <a:r>
              <a:rPr lang="en-US" sz="2400" u="sng" dirty="0" smtClean="0"/>
              <a:t>Biological interference:</a:t>
            </a:r>
          </a:p>
          <a:p>
            <a:pPr>
              <a:buNone/>
            </a:pPr>
            <a:r>
              <a:rPr lang="en-US" sz="2400" b="1" dirty="0" smtClean="0"/>
              <a:t>	HbA1c value obtained is the correct value</a:t>
            </a:r>
            <a:r>
              <a:rPr lang="en-US" sz="2400" dirty="0" smtClean="0"/>
              <a:t> but its interpretation can be misleading because of </a:t>
            </a:r>
            <a:r>
              <a:rPr lang="en-US" sz="2400" dirty="0" err="1" smtClean="0"/>
              <a:t>physiopathological</a:t>
            </a:r>
            <a:r>
              <a:rPr lang="en-US" sz="2400" dirty="0" smtClean="0"/>
              <a:t> condition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	MISINTERPRETATION</a:t>
            </a:r>
          </a:p>
        </p:txBody>
      </p:sp>
    </p:spTree>
    <p:extLst>
      <p:ext uri="{BB962C8B-B14F-4D97-AF65-F5344CB8AC3E}">
        <p14:creationId xmlns:p14="http://schemas.microsoft.com/office/powerpoint/2010/main" val="40971780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itle 1"/>
          <p:cNvSpPr>
            <a:spLocks noGrp="1"/>
          </p:cNvSpPr>
          <p:nvPr>
            <p:ph type="title"/>
          </p:nvPr>
        </p:nvSpPr>
        <p:spPr>
          <a:xfrm>
            <a:off x="883941" y="22077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b="1" dirty="0" smtClean="0">
                <a:solidFill>
                  <a:schemeClr val="tx2"/>
                </a:solidFill>
              </a:rPr>
              <a:t>Limitations and Interferences of Hb A</a:t>
            </a:r>
            <a:r>
              <a:rPr lang="en-US" sz="3600" b="1" baseline="-25000" dirty="0" smtClean="0">
                <a:solidFill>
                  <a:schemeClr val="tx2"/>
                </a:solidFill>
              </a:rPr>
              <a:t>1C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098621" y="1146913"/>
            <a:ext cx="4040188" cy="482560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Analytical</a:t>
            </a:r>
          </a:p>
          <a:p>
            <a:pPr>
              <a:buNone/>
            </a:pP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n-US" b="1" dirty="0" smtClean="0">
                <a:solidFill>
                  <a:srgbClr val="FF0000"/>
                </a:solidFill>
              </a:rPr>
              <a:t>INCORRECT MEASUREMENT OF THE ANALYTE</a:t>
            </a:r>
          </a:p>
          <a:p>
            <a:pPr>
              <a:buNone/>
            </a:pPr>
            <a:endParaRPr lang="en-US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fr-F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Hb concentration</a:t>
            </a:r>
            <a:endParaRPr lang="en-US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Hemoglobinopathies</a:t>
            </a:r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Hb F</a:t>
            </a:r>
          </a:p>
          <a:p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Carbamylated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Hb</a:t>
            </a:r>
          </a:p>
          <a:p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Labile Hb</a:t>
            </a:r>
          </a:p>
          <a:p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Acetylated Hb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sz="quarter" idx="4"/>
          </p:nvPr>
        </p:nvSpPr>
        <p:spPr bwMode="auto">
          <a:xfrm>
            <a:off x="4883036" y="1122695"/>
            <a:ext cx="4230505" cy="4598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Extra-Analytical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	% HbA1C </a:t>
            </a:r>
            <a:r>
              <a:rPr lang="en-US" b="1" dirty="0" smtClean="0">
                <a:solidFill>
                  <a:srgbClr val="FF0000"/>
                </a:solidFill>
              </a:rPr>
              <a:t>CORRECT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but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CLINICIAN NEEDS TO ASSESS USE OF HbA1C VALUE FOR DIAGNOSIS</a:t>
            </a:r>
          </a:p>
          <a:p>
            <a:pPr>
              <a:buNone/>
            </a:pPr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Patient’s Glycation Rate of Hb A</a:t>
            </a:r>
          </a:p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Circulating Life Span of the Red Cell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861011" y="954447"/>
            <a:ext cx="3784415" cy="5079258"/>
          </a:xfrm>
          <a:prstGeom prst="roundRect">
            <a:avLst/>
          </a:prstGeom>
          <a:noFill/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6206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fr-FR" sz="4000" dirty="0" smtClean="0">
                <a:solidFill>
                  <a:schemeClr val="tx1"/>
                </a:solidFill>
              </a:rPr>
              <a:t>    </a:t>
            </a:r>
            <a:r>
              <a:rPr lang="fr-FR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smtClean="0">
                <a:solidFill>
                  <a:schemeClr val="tx1"/>
                </a:solidFill>
              </a:rPr>
              <a:t>Key dates</a:t>
            </a:r>
          </a:p>
        </p:txBody>
      </p:sp>
      <p:graphicFrame>
        <p:nvGraphicFramePr>
          <p:cNvPr id="2050" name="Object 5"/>
          <p:cNvGraphicFramePr>
            <a:graphicFrameLocks noChangeAspect="1"/>
          </p:cNvGraphicFramePr>
          <p:nvPr/>
        </p:nvGraphicFramePr>
        <p:xfrm>
          <a:off x="179512" y="188640"/>
          <a:ext cx="1512888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Photo Editor Photo" r:id="rId4" imgW="4458322" imgH="1142857" progId="">
                  <p:embed/>
                </p:oleObj>
              </mc:Choice>
              <mc:Fallback>
                <p:oleObj name="Photo Editor Photo" r:id="rId4" imgW="4458322" imgH="114285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188640"/>
                        <a:ext cx="1512888" cy="411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Espace réservé du contenu 4"/>
          <p:cNvSpPr>
            <a:spLocks noGrp="1"/>
          </p:cNvSpPr>
          <p:nvPr>
            <p:ph idx="1"/>
          </p:nvPr>
        </p:nvSpPr>
        <p:spPr>
          <a:xfrm>
            <a:off x="539552" y="836712"/>
            <a:ext cx="3357563" cy="5576119"/>
          </a:xfrm>
        </p:spPr>
        <p:txBody>
          <a:bodyPr/>
          <a:lstStyle/>
          <a:p>
            <a:pPr>
              <a:defRPr/>
            </a:pPr>
            <a:r>
              <a:rPr lang="fr-FR" sz="1400" dirty="0" smtClean="0">
                <a:latin typeface="+mj-lt"/>
              </a:rPr>
              <a:t>SEBIA </a:t>
            </a:r>
            <a:r>
              <a:rPr lang="fr-FR" sz="1400" dirty="0" err="1" smtClean="0">
                <a:latin typeface="+mj-lt"/>
              </a:rPr>
              <a:t>is</a:t>
            </a:r>
            <a:r>
              <a:rPr lang="fr-FR" sz="1400" dirty="0" smtClean="0">
                <a:latin typeface="+mj-lt"/>
              </a:rPr>
              <a:t> </a:t>
            </a:r>
            <a:r>
              <a:rPr lang="fr-FR" sz="1400" dirty="0" err="1" smtClean="0">
                <a:latin typeface="+mj-lt"/>
              </a:rPr>
              <a:t>established</a:t>
            </a:r>
            <a:endParaRPr lang="fr-FR" sz="1400" dirty="0" smtClean="0">
              <a:latin typeface="+mj-lt"/>
            </a:endParaRPr>
          </a:p>
          <a:p>
            <a:pPr>
              <a:defRPr/>
            </a:pPr>
            <a:endParaRPr lang="fr-FR" sz="1400" dirty="0" smtClean="0">
              <a:latin typeface="+mj-lt"/>
            </a:endParaRPr>
          </a:p>
          <a:p>
            <a:pPr>
              <a:defRPr/>
            </a:pPr>
            <a:r>
              <a:rPr lang="fr-FR" sz="1400" dirty="0" err="1" smtClean="0">
                <a:latin typeface="+mj-lt"/>
              </a:rPr>
              <a:t>Manufacturing</a:t>
            </a:r>
            <a:r>
              <a:rPr lang="fr-FR" sz="1400" dirty="0" smtClean="0">
                <a:latin typeface="+mj-lt"/>
              </a:rPr>
              <a:t> unit </a:t>
            </a:r>
            <a:r>
              <a:rPr lang="fr-FR" sz="1400" dirty="0" err="1" smtClean="0">
                <a:latin typeface="+mj-lt"/>
              </a:rPr>
              <a:t>established</a:t>
            </a:r>
            <a:endParaRPr lang="fr-FR" sz="1400" dirty="0" smtClean="0">
              <a:latin typeface="+mj-lt"/>
            </a:endParaRPr>
          </a:p>
          <a:p>
            <a:pPr>
              <a:buFont typeface="Wingdings 2" pitchFamily="18" charset="2"/>
              <a:buNone/>
              <a:defRPr/>
            </a:pPr>
            <a:endParaRPr lang="fr-FR" sz="1400" dirty="0" smtClean="0">
              <a:latin typeface="+mj-lt"/>
            </a:endParaRPr>
          </a:p>
          <a:p>
            <a:pPr>
              <a:defRPr/>
            </a:pPr>
            <a:r>
              <a:rPr lang="fr-FR" sz="1400" dirty="0" err="1" smtClean="0">
                <a:latin typeface="+mj-lt"/>
              </a:rPr>
              <a:t>Creation</a:t>
            </a:r>
            <a:r>
              <a:rPr lang="fr-FR" sz="1400" dirty="0" smtClean="0">
                <a:latin typeface="+mj-lt"/>
              </a:rPr>
              <a:t> of the first SEBIA </a:t>
            </a:r>
            <a:r>
              <a:rPr lang="fr-FR" sz="1400" dirty="0" err="1" smtClean="0">
                <a:latin typeface="+mj-lt"/>
              </a:rPr>
              <a:t>subsidiaries</a:t>
            </a:r>
            <a:endParaRPr lang="fr-FR" sz="1400" dirty="0" smtClean="0">
              <a:latin typeface="+mj-lt"/>
            </a:endParaRPr>
          </a:p>
          <a:p>
            <a:pPr lvl="1">
              <a:defRPr/>
            </a:pPr>
            <a:r>
              <a:rPr lang="fr-FR" sz="1200" dirty="0" smtClean="0">
                <a:latin typeface="+mj-lt"/>
              </a:rPr>
              <a:t>SEBIA </a:t>
            </a:r>
            <a:r>
              <a:rPr lang="fr-FR" sz="1200" dirty="0" err="1" smtClean="0">
                <a:latin typeface="+mj-lt"/>
              </a:rPr>
              <a:t>GmbH</a:t>
            </a:r>
            <a:endParaRPr lang="fr-FR" sz="1200" dirty="0" smtClean="0">
              <a:latin typeface="+mj-lt"/>
            </a:endParaRPr>
          </a:p>
          <a:p>
            <a:pPr lvl="1">
              <a:defRPr/>
            </a:pPr>
            <a:r>
              <a:rPr lang="fr-FR" sz="1200" dirty="0" smtClean="0">
                <a:latin typeface="+mj-lt"/>
              </a:rPr>
              <a:t>SEBIA Benelux</a:t>
            </a:r>
          </a:p>
          <a:p>
            <a:pPr lvl="1">
              <a:defRPr/>
            </a:pPr>
            <a:r>
              <a:rPr lang="fr-FR" sz="1200" dirty="0" smtClean="0">
                <a:latin typeface="+mj-lt"/>
              </a:rPr>
              <a:t>SEBIA </a:t>
            </a:r>
            <a:r>
              <a:rPr lang="fr-FR" sz="1200" dirty="0" err="1" smtClean="0">
                <a:latin typeface="+mj-lt"/>
              </a:rPr>
              <a:t>Inc</a:t>
            </a:r>
            <a:endParaRPr lang="fr-FR" sz="1200" dirty="0" smtClean="0">
              <a:latin typeface="+mj-lt"/>
            </a:endParaRPr>
          </a:p>
          <a:p>
            <a:pPr lvl="1">
              <a:defRPr/>
            </a:pPr>
            <a:r>
              <a:rPr lang="fr-FR" sz="1200" dirty="0" smtClean="0">
                <a:latin typeface="+mj-lt"/>
              </a:rPr>
              <a:t>SEBIA </a:t>
            </a:r>
            <a:r>
              <a:rPr lang="fr-FR" sz="1200" dirty="0" err="1" smtClean="0">
                <a:latin typeface="+mj-lt"/>
              </a:rPr>
              <a:t>Italia</a:t>
            </a:r>
            <a:endParaRPr lang="fr-FR" sz="1200" dirty="0" smtClean="0">
              <a:latin typeface="+mj-lt"/>
            </a:endParaRPr>
          </a:p>
          <a:p>
            <a:pPr lvl="1">
              <a:spcAft>
                <a:spcPts val="1600"/>
              </a:spcAft>
              <a:defRPr/>
            </a:pPr>
            <a:r>
              <a:rPr lang="fr-FR" sz="1200" dirty="0" smtClean="0">
                <a:latin typeface="+mj-lt"/>
              </a:rPr>
              <a:t>SEBIA </a:t>
            </a:r>
            <a:r>
              <a:rPr lang="fr-FR" sz="1200" dirty="0" err="1" smtClean="0">
                <a:latin typeface="+mj-lt"/>
              </a:rPr>
              <a:t>Hispania</a:t>
            </a:r>
            <a:endParaRPr lang="fr-FR" sz="1200" dirty="0" smtClean="0">
              <a:latin typeface="+mj-lt"/>
            </a:endParaRPr>
          </a:p>
          <a:p>
            <a:pPr>
              <a:spcAft>
                <a:spcPts val="1200"/>
              </a:spcAft>
              <a:defRPr/>
            </a:pPr>
            <a:r>
              <a:rPr lang="fr-FR" sz="1400" dirty="0" smtClean="0">
                <a:latin typeface="+mj-lt"/>
              </a:rPr>
              <a:t>SEBIA moves to the EVRY BIOPARC </a:t>
            </a:r>
          </a:p>
          <a:p>
            <a:pPr>
              <a:defRPr/>
            </a:pPr>
            <a:r>
              <a:rPr lang="fr-FR" sz="1400" dirty="0" smtClean="0">
                <a:latin typeface="+mj-lt"/>
              </a:rPr>
              <a:t>New </a:t>
            </a:r>
            <a:r>
              <a:rPr lang="fr-FR" sz="1400" dirty="0" err="1" smtClean="0">
                <a:latin typeface="+mj-lt"/>
              </a:rPr>
              <a:t>subsidiaries</a:t>
            </a:r>
            <a:r>
              <a:rPr lang="fr-FR" sz="1400" dirty="0" smtClean="0">
                <a:latin typeface="+mj-lt"/>
              </a:rPr>
              <a:t>: </a:t>
            </a:r>
          </a:p>
          <a:p>
            <a:pPr lvl="1">
              <a:defRPr/>
            </a:pPr>
            <a:r>
              <a:rPr lang="fr-FR" sz="1200" dirty="0" smtClean="0">
                <a:latin typeface="+mj-lt"/>
              </a:rPr>
              <a:t>SEBIA UK</a:t>
            </a:r>
          </a:p>
          <a:p>
            <a:pPr lvl="1">
              <a:defRPr/>
            </a:pPr>
            <a:r>
              <a:rPr lang="fr-FR" sz="1200" dirty="0" smtClean="0">
                <a:latin typeface="+mj-lt"/>
              </a:rPr>
              <a:t>SEBIA China</a:t>
            </a:r>
          </a:p>
          <a:p>
            <a:pPr lvl="1">
              <a:spcAft>
                <a:spcPts val="600"/>
              </a:spcAft>
              <a:defRPr/>
            </a:pPr>
            <a:r>
              <a:rPr lang="fr-FR" sz="1200" dirty="0" smtClean="0">
                <a:latin typeface="+mj-lt"/>
              </a:rPr>
              <a:t>SEBIA </a:t>
            </a:r>
            <a:r>
              <a:rPr lang="fr-FR" sz="1200" dirty="0" err="1" smtClean="0">
                <a:latin typeface="+mj-lt"/>
              </a:rPr>
              <a:t>Brasil</a:t>
            </a:r>
            <a:endParaRPr lang="fr-FR" sz="1400" dirty="0" smtClean="0">
              <a:latin typeface="+mj-lt"/>
            </a:endParaRPr>
          </a:p>
          <a:p>
            <a:pPr>
              <a:defRPr/>
            </a:pPr>
            <a:r>
              <a:rPr lang="fr-FR" sz="1400" dirty="0" smtClean="0">
                <a:latin typeface="+mj-lt"/>
              </a:rPr>
              <a:t>Acquisition of Beckman </a:t>
            </a:r>
            <a:r>
              <a:rPr lang="fr-FR" sz="1400" dirty="0" err="1" smtClean="0">
                <a:latin typeface="+mj-lt"/>
              </a:rPr>
              <a:t>electrophoresis</a:t>
            </a:r>
            <a:r>
              <a:rPr lang="fr-FR" sz="1400" dirty="0" smtClean="0">
                <a:latin typeface="+mj-lt"/>
              </a:rPr>
              <a:t> </a:t>
            </a:r>
            <a:r>
              <a:rPr lang="fr-FR" sz="1400" dirty="0" err="1" smtClean="0">
                <a:latin typeface="+mj-lt"/>
              </a:rPr>
              <a:t>activity</a:t>
            </a:r>
            <a:endParaRPr lang="fr-FR" sz="1400" dirty="0" smtClean="0">
              <a:latin typeface="+mj-lt"/>
            </a:endParaRPr>
          </a:p>
          <a:p>
            <a:pPr lvl="1">
              <a:defRPr/>
            </a:pPr>
            <a:endParaRPr lang="fr-FR" sz="1200" dirty="0" smtClean="0">
              <a:latin typeface="+mj-lt"/>
            </a:endParaRPr>
          </a:p>
        </p:txBody>
      </p:sp>
      <p:sp>
        <p:nvSpPr>
          <p:cNvPr id="9" name="Flèche vers le bas 8"/>
          <p:cNvSpPr/>
          <p:nvPr/>
        </p:nvSpPr>
        <p:spPr>
          <a:xfrm>
            <a:off x="3995936" y="638978"/>
            <a:ext cx="1000125" cy="58914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dirty="0"/>
          </a:p>
        </p:txBody>
      </p:sp>
      <p:sp>
        <p:nvSpPr>
          <p:cNvPr id="10" name="Espace réservé du contenu 4"/>
          <p:cNvSpPr txBox="1">
            <a:spLocks/>
          </p:cNvSpPr>
          <p:nvPr/>
        </p:nvSpPr>
        <p:spPr bwMode="auto">
          <a:xfrm>
            <a:off x="5076056" y="764704"/>
            <a:ext cx="3929063" cy="4825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r>
              <a:rPr lang="fr-FR" sz="1400" dirty="0">
                <a:latin typeface="+mj-lt"/>
                <a:cs typeface="+mn-cs"/>
              </a:rPr>
              <a:t>Introduction of cellulose </a:t>
            </a:r>
            <a:r>
              <a:rPr lang="fr-FR" sz="1400" dirty="0" err="1">
                <a:latin typeface="+mj-lt"/>
                <a:cs typeface="+mn-cs"/>
              </a:rPr>
              <a:t>acetate</a:t>
            </a:r>
            <a:endParaRPr lang="fr-FR" sz="1400" dirty="0">
              <a:latin typeface="+mj-lt"/>
              <a:cs typeface="+mn-cs"/>
            </a:endParaRPr>
          </a:p>
          <a:p>
            <a:pPr marL="273050" indent="-273050" eaLnBrk="0" hangingPunct="0">
              <a:spcBef>
                <a:spcPct val="20000"/>
              </a:spcBef>
              <a:spcAft>
                <a:spcPts val="120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r>
              <a:rPr lang="fr-FR" sz="1400" dirty="0">
                <a:latin typeface="+mj-lt"/>
                <a:cs typeface="+mn-cs"/>
              </a:rPr>
              <a:t>CELLOMATIC</a:t>
            </a:r>
          </a:p>
          <a:p>
            <a:pPr marL="273050" indent="-27305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r>
              <a:rPr lang="fr-FR" sz="1400" dirty="0">
                <a:latin typeface="+mj-lt"/>
                <a:cs typeface="+mn-cs"/>
              </a:rPr>
              <a:t>CELLOSYSTEM</a:t>
            </a:r>
          </a:p>
          <a:p>
            <a:pPr marL="273050" indent="-273050" eaLnBrk="0" hangingPunct="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endParaRPr lang="fr-FR" sz="1400" dirty="0">
              <a:latin typeface="+mj-lt"/>
              <a:cs typeface="+mn-cs"/>
            </a:endParaRPr>
          </a:p>
          <a:p>
            <a:pPr marL="273050" indent="-27305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r>
              <a:rPr lang="fr-FR" sz="1400" dirty="0" err="1">
                <a:latin typeface="+mj-lt"/>
                <a:cs typeface="+mn-cs"/>
              </a:rPr>
              <a:t>Launch</a:t>
            </a:r>
            <a:r>
              <a:rPr lang="fr-FR" sz="1400" dirty="0">
                <a:latin typeface="+mj-lt"/>
                <a:cs typeface="+mn-cs"/>
              </a:rPr>
              <a:t> of the HYDRAGEL range</a:t>
            </a:r>
          </a:p>
          <a:p>
            <a:pPr marL="273050" indent="-273050" eaLnBrk="0" hangingPunct="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endParaRPr lang="fr-FR" sz="1400" dirty="0">
              <a:latin typeface="+mj-lt"/>
              <a:cs typeface="+mn-cs"/>
            </a:endParaRPr>
          </a:p>
          <a:p>
            <a:pPr marL="273050" indent="-273050" eaLnBrk="0" hangingPunct="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endParaRPr lang="fr-FR" sz="1400" dirty="0">
              <a:latin typeface="+mj-lt"/>
              <a:cs typeface="+mn-cs"/>
            </a:endParaRPr>
          </a:p>
          <a:p>
            <a:pPr marL="273050" indent="-273050" eaLnBrk="0" hangingPunct="0">
              <a:spcBef>
                <a:spcPct val="20000"/>
              </a:spcBef>
              <a:spcAft>
                <a:spcPts val="240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r>
              <a:rPr lang="fr-FR" sz="1400" dirty="0">
                <a:latin typeface="+mj-lt"/>
                <a:cs typeface="+mn-cs"/>
              </a:rPr>
              <a:t>HYDRASYS</a:t>
            </a:r>
          </a:p>
          <a:p>
            <a:pPr marL="273050" indent="-27305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r>
              <a:rPr lang="fr-FR" sz="1400" dirty="0">
                <a:latin typeface="+mj-lt"/>
                <a:cs typeface="+mn-cs"/>
              </a:rPr>
              <a:t>CAPILLARYS</a:t>
            </a:r>
          </a:p>
          <a:p>
            <a:pPr marL="273050" indent="-273050" eaLnBrk="0" hangingPunct="0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defRPr/>
            </a:pPr>
            <a:r>
              <a:rPr lang="fr-FR" sz="1400" dirty="0">
                <a:latin typeface="+mj-lt"/>
                <a:cs typeface="+mn-cs"/>
              </a:rPr>
              <a:t>	</a:t>
            </a:r>
            <a:r>
              <a:rPr lang="fr-FR" sz="1200" i="1" dirty="0">
                <a:latin typeface="+mj-lt"/>
                <a:cs typeface="+mn-cs"/>
              </a:rPr>
              <a:t>Great expansion of the </a:t>
            </a:r>
            <a:r>
              <a:rPr lang="fr-FR" sz="1200" i="1" dirty="0" err="1">
                <a:latin typeface="+mj-lt"/>
                <a:cs typeface="+mn-cs"/>
              </a:rPr>
              <a:t>capillary</a:t>
            </a:r>
            <a:r>
              <a:rPr lang="fr-FR" sz="1200" i="1" dirty="0">
                <a:latin typeface="+mj-lt"/>
                <a:cs typeface="+mn-cs"/>
              </a:rPr>
              <a:t> </a:t>
            </a:r>
            <a:r>
              <a:rPr lang="fr-FR" sz="1200" i="1" dirty="0" err="1">
                <a:latin typeface="+mj-lt"/>
                <a:cs typeface="+mn-cs"/>
              </a:rPr>
              <a:t>electrophoresis</a:t>
            </a:r>
            <a:r>
              <a:rPr lang="fr-FR" sz="1200" i="1" dirty="0">
                <a:latin typeface="+mj-lt"/>
                <a:cs typeface="+mn-cs"/>
              </a:rPr>
              <a:t> . </a:t>
            </a:r>
          </a:p>
          <a:p>
            <a:pPr marL="273050" indent="-273050" eaLnBrk="0" hangingPunct="0">
              <a:spcBef>
                <a:spcPct val="20000"/>
              </a:spcBef>
              <a:spcAft>
                <a:spcPts val="1200"/>
              </a:spcAft>
              <a:buClr>
                <a:srgbClr val="0BD0D9"/>
              </a:buClr>
              <a:buSzPct val="95000"/>
              <a:defRPr/>
            </a:pPr>
            <a:r>
              <a:rPr lang="fr-FR" sz="1200" i="1" dirty="0">
                <a:latin typeface="+mj-lt"/>
                <a:cs typeface="+mn-cs"/>
              </a:rPr>
              <a:t>	The range of </a:t>
            </a:r>
            <a:r>
              <a:rPr lang="fr-FR" sz="1200" i="1" dirty="0" err="1">
                <a:latin typeface="+mj-lt"/>
                <a:cs typeface="+mn-cs"/>
              </a:rPr>
              <a:t>analysis</a:t>
            </a:r>
            <a:r>
              <a:rPr lang="fr-FR" sz="1200" i="1" dirty="0">
                <a:latin typeface="+mj-lt"/>
                <a:cs typeface="+mn-cs"/>
              </a:rPr>
              <a:t> </a:t>
            </a:r>
            <a:r>
              <a:rPr lang="fr-FR" sz="1200" i="1" dirty="0" err="1">
                <a:latin typeface="+mj-lt"/>
                <a:cs typeface="+mn-cs"/>
              </a:rPr>
              <a:t>possibilities</a:t>
            </a:r>
            <a:r>
              <a:rPr lang="fr-FR" sz="1200" i="1" dirty="0">
                <a:latin typeface="+mj-lt"/>
                <a:cs typeface="+mn-cs"/>
              </a:rPr>
              <a:t> </a:t>
            </a:r>
            <a:r>
              <a:rPr lang="fr-FR" sz="1200" i="1" dirty="0" err="1">
                <a:latin typeface="+mj-lt"/>
                <a:cs typeface="+mn-cs"/>
              </a:rPr>
              <a:t>grows</a:t>
            </a:r>
            <a:r>
              <a:rPr lang="fr-FR" sz="1200" i="1" dirty="0">
                <a:latin typeface="+mj-lt"/>
                <a:cs typeface="+mn-cs"/>
              </a:rPr>
              <a:t> </a:t>
            </a:r>
            <a:r>
              <a:rPr lang="fr-FR" sz="1200" i="1" dirty="0" err="1">
                <a:latin typeface="+mj-lt"/>
                <a:cs typeface="+mn-cs"/>
              </a:rPr>
              <a:t>steadily</a:t>
            </a:r>
            <a:endParaRPr lang="fr-FR" sz="1200" i="1" dirty="0">
              <a:latin typeface="+mj-lt"/>
              <a:cs typeface="+mn-cs"/>
            </a:endParaRPr>
          </a:p>
          <a:p>
            <a:pPr marL="273050" indent="-273050" eaLnBrk="0" hangingPunct="0">
              <a:spcBef>
                <a:spcPct val="20000"/>
              </a:spcBef>
              <a:spcAft>
                <a:spcPts val="600"/>
              </a:spcAft>
              <a:buClr>
                <a:srgbClr val="0BD0D9"/>
              </a:buClr>
              <a:buSzPct val="95000"/>
              <a:defRPr/>
            </a:pPr>
            <a:endParaRPr lang="fr-FR" sz="1400" dirty="0">
              <a:latin typeface="+mj-lt"/>
              <a:cs typeface="+mn-cs"/>
            </a:endParaRPr>
          </a:p>
          <a:p>
            <a:pPr marL="273050" indent="-27305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lang="fr-FR" sz="1400" dirty="0">
              <a:latin typeface="+mj-lt"/>
              <a:cs typeface="+mn-cs"/>
            </a:endParaRPr>
          </a:p>
          <a:p>
            <a:pPr marL="273050" indent="-27305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r>
              <a:rPr lang="fr-FR" sz="1400" dirty="0">
                <a:latin typeface="+mj-lt"/>
                <a:cs typeface="+mn-cs"/>
              </a:rPr>
              <a:t>MINICAP</a:t>
            </a:r>
          </a:p>
          <a:p>
            <a:pPr marL="273050" indent="-27305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lang="fr-FR" sz="1400" dirty="0" smtClean="0">
              <a:latin typeface="+mj-lt"/>
              <a:cs typeface="+mn-cs"/>
            </a:endParaRPr>
          </a:p>
          <a:p>
            <a:pPr marL="273050" indent="-27305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r>
              <a:rPr lang="fr-FR" sz="1400" dirty="0" err="1" smtClean="0">
                <a:latin typeface="+mj-lt"/>
                <a:cs typeface="+mn-cs"/>
              </a:rPr>
              <a:t>GelSCAN</a:t>
            </a:r>
            <a:r>
              <a:rPr lang="fr-FR" sz="1400" dirty="0" smtClean="0">
                <a:latin typeface="+mj-lt"/>
                <a:cs typeface="+mn-cs"/>
              </a:rPr>
              <a:t> </a:t>
            </a:r>
            <a:r>
              <a:rPr lang="fr-FR" sz="1400" dirty="0" err="1" smtClean="0">
                <a:latin typeface="+mj-lt"/>
                <a:cs typeface="+mn-cs"/>
              </a:rPr>
              <a:t>Technology</a:t>
            </a:r>
            <a:endParaRPr lang="fr-FR" sz="1400" dirty="0">
              <a:latin typeface="+mj-lt"/>
              <a:cs typeface="+mn-cs"/>
            </a:endParaRPr>
          </a:p>
          <a:p>
            <a:pPr marL="273050" indent="-27305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r>
              <a:rPr lang="fr-FR" sz="1400" dirty="0">
                <a:latin typeface="+mj-lt"/>
                <a:cs typeface="+mn-cs"/>
              </a:rPr>
              <a:t>CAPILLARYS </a:t>
            </a:r>
            <a:r>
              <a:rPr lang="fr-FR" sz="1400" dirty="0" err="1">
                <a:latin typeface="+mj-lt"/>
                <a:cs typeface="+mn-cs"/>
              </a:rPr>
              <a:t>Flex</a:t>
            </a:r>
            <a:r>
              <a:rPr lang="fr-FR" sz="1400" dirty="0">
                <a:latin typeface="+mj-lt"/>
                <a:cs typeface="+mn-cs"/>
              </a:rPr>
              <a:t> Piercing/ASSIST</a:t>
            </a:r>
          </a:p>
          <a:p>
            <a:pPr marL="273050" indent="-273050" eaLnBrk="0" hangingPunct="0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fr-FR" sz="1200" i="1" dirty="0">
                <a:latin typeface="+mj-lt"/>
                <a:cs typeface="+mn-cs"/>
              </a:rPr>
              <a:t>	</a:t>
            </a:r>
            <a:r>
              <a:rPr lang="fr-FR" sz="1200" i="1" dirty="0" err="1">
                <a:latin typeface="+mj-lt"/>
                <a:cs typeface="+mn-cs"/>
              </a:rPr>
              <a:t>Hb</a:t>
            </a:r>
            <a:r>
              <a:rPr lang="fr-FR" sz="1200" i="1" dirty="0">
                <a:latin typeface="+mj-lt"/>
                <a:cs typeface="+mn-cs"/>
              </a:rPr>
              <a:t> </a:t>
            </a:r>
            <a:r>
              <a:rPr lang="fr-FR" sz="1200" i="1" dirty="0" err="1">
                <a:latin typeface="+mj-lt"/>
                <a:cs typeface="+mn-cs"/>
              </a:rPr>
              <a:t>Whole</a:t>
            </a:r>
            <a:r>
              <a:rPr lang="fr-FR" sz="1200" i="1" dirty="0">
                <a:latin typeface="+mj-lt"/>
                <a:cs typeface="+mn-cs"/>
              </a:rPr>
              <a:t> </a:t>
            </a:r>
            <a:r>
              <a:rPr lang="fr-FR" sz="1200" i="1" dirty="0" smtClean="0">
                <a:latin typeface="+mj-lt"/>
                <a:cs typeface="+mn-cs"/>
              </a:rPr>
              <a:t>Blood…</a:t>
            </a:r>
          </a:p>
          <a:p>
            <a:pPr marL="273050" indent="-27305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r>
              <a:rPr lang="fr-FR" sz="1400" dirty="0" err="1">
                <a:latin typeface="+mj-lt"/>
                <a:cs typeface="+mn-cs"/>
              </a:rPr>
              <a:t>Minicap</a:t>
            </a:r>
            <a:r>
              <a:rPr lang="fr-FR" sz="1400" dirty="0">
                <a:latin typeface="+mj-lt"/>
                <a:cs typeface="+mn-cs"/>
              </a:rPr>
              <a:t> </a:t>
            </a:r>
            <a:r>
              <a:rPr lang="fr-FR" sz="1400" dirty="0" err="1">
                <a:latin typeface="+mj-lt"/>
                <a:cs typeface="+mn-cs"/>
              </a:rPr>
              <a:t>Flex</a:t>
            </a:r>
            <a:endParaRPr lang="fr-FR" sz="1400" dirty="0">
              <a:latin typeface="+mj-lt"/>
              <a:cs typeface="+mn-cs"/>
            </a:endParaRPr>
          </a:p>
        </p:txBody>
      </p:sp>
      <p:sp>
        <p:nvSpPr>
          <p:cNvPr id="2055" name="ZoneTexte 10"/>
          <p:cNvSpPr txBox="1">
            <a:spLocks noChangeArrowheads="1"/>
          </p:cNvSpPr>
          <p:nvPr/>
        </p:nvSpPr>
        <p:spPr bwMode="auto">
          <a:xfrm>
            <a:off x="4211960" y="836712"/>
            <a:ext cx="5826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/>
              <a:t>1967</a:t>
            </a:r>
          </a:p>
        </p:txBody>
      </p:sp>
      <p:sp>
        <p:nvSpPr>
          <p:cNvPr id="2056" name="ZoneTexte 11"/>
          <p:cNvSpPr txBox="1">
            <a:spLocks noChangeArrowheads="1"/>
          </p:cNvSpPr>
          <p:nvPr/>
        </p:nvSpPr>
        <p:spPr bwMode="auto">
          <a:xfrm>
            <a:off x="4211960" y="1844824"/>
            <a:ext cx="5826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400" dirty="0"/>
              <a:t>1982</a:t>
            </a:r>
          </a:p>
        </p:txBody>
      </p:sp>
      <p:sp>
        <p:nvSpPr>
          <p:cNvPr id="2057" name="ZoneTexte 12"/>
          <p:cNvSpPr txBox="1">
            <a:spLocks noChangeArrowheads="1"/>
          </p:cNvSpPr>
          <p:nvPr/>
        </p:nvSpPr>
        <p:spPr bwMode="auto">
          <a:xfrm>
            <a:off x="4211960" y="2348880"/>
            <a:ext cx="5826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400" dirty="0"/>
              <a:t>1986</a:t>
            </a:r>
          </a:p>
        </p:txBody>
      </p:sp>
      <p:sp>
        <p:nvSpPr>
          <p:cNvPr id="2058" name="ZoneTexte 13"/>
          <p:cNvSpPr txBox="1">
            <a:spLocks noChangeArrowheads="1"/>
          </p:cNvSpPr>
          <p:nvPr/>
        </p:nvSpPr>
        <p:spPr bwMode="auto">
          <a:xfrm>
            <a:off x="4211960" y="3429000"/>
            <a:ext cx="5826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400" dirty="0"/>
              <a:t>2001</a:t>
            </a:r>
          </a:p>
        </p:txBody>
      </p:sp>
      <p:sp>
        <p:nvSpPr>
          <p:cNvPr id="2059" name="ZoneTexte 14"/>
          <p:cNvSpPr txBox="1">
            <a:spLocks noChangeArrowheads="1"/>
          </p:cNvSpPr>
          <p:nvPr/>
        </p:nvSpPr>
        <p:spPr bwMode="auto">
          <a:xfrm>
            <a:off x="4211960" y="2852936"/>
            <a:ext cx="5826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400" dirty="0"/>
              <a:t>1994</a:t>
            </a:r>
          </a:p>
        </p:txBody>
      </p:sp>
      <p:sp>
        <p:nvSpPr>
          <p:cNvPr id="2060" name="ZoneTexte 15"/>
          <p:cNvSpPr txBox="1">
            <a:spLocks noChangeArrowheads="1"/>
          </p:cNvSpPr>
          <p:nvPr/>
        </p:nvSpPr>
        <p:spPr bwMode="auto">
          <a:xfrm>
            <a:off x="4211960" y="3933056"/>
            <a:ext cx="5826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400" dirty="0"/>
              <a:t>2004</a:t>
            </a:r>
          </a:p>
        </p:txBody>
      </p:sp>
      <p:sp>
        <p:nvSpPr>
          <p:cNvPr id="2061" name="ZoneTexte 16"/>
          <p:cNvSpPr txBox="1">
            <a:spLocks noChangeArrowheads="1"/>
          </p:cNvSpPr>
          <p:nvPr/>
        </p:nvSpPr>
        <p:spPr bwMode="auto">
          <a:xfrm>
            <a:off x="4211960" y="4365104"/>
            <a:ext cx="5826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400" dirty="0"/>
              <a:t>2006</a:t>
            </a:r>
          </a:p>
        </p:txBody>
      </p:sp>
      <p:sp>
        <p:nvSpPr>
          <p:cNvPr id="2062" name="ZoneTexte 17"/>
          <p:cNvSpPr txBox="1">
            <a:spLocks noChangeArrowheads="1"/>
          </p:cNvSpPr>
          <p:nvPr/>
        </p:nvSpPr>
        <p:spPr bwMode="auto">
          <a:xfrm>
            <a:off x="4214813" y="4797152"/>
            <a:ext cx="5826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/>
              <a:t>2007</a:t>
            </a:r>
          </a:p>
        </p:txBody>
      </p:sp>
      <p:sp>
        <p:nvSpPr>
          <p:cNvPr id="2063" name="ZoneTexte 18"/>
          <p:cNvSpPr txBox="1">
            <a:spLocks noChangeArrowheads="1"/>
          </p:cNvSpPr>
          <p:nvPr/>
        </p:nvSpPr>
        <p:spPr bwMode="auto">
          <a:xfrm>
            <a:off x="4211960" y="5229200"/>
            <a:ext cx="5826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400" dirty="0"/>
              <a:t>2008</a:t>
            </a:r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0"/>
          </p:nvPr>
        </p:nvSpPr>
        <p:spPr>
          <a:xfrm>
            <a:off x="3714750" y="6492875"/>
            <a:ext cx="762000" cy="365125"/>
          </a:xfrm>
        </p:spPr>
        <p:txBody>
          <a:bodyPr/>
          <a:lstStyle/>
          <a:p>
            <a:pPr>
              <a:defRPr/>
            </a:pPr>
            <a:fld id="{90270B02-ABB1-4D43-A208-2755D6E9CF7C}" type="slidenum">
              <a:rPr lang="fr-FR"/>
              <a:pPr>
                <a:defRPr/>
              </a:pPr>
              <a:t>4</a:t>
            </a:fld>
            <a:endParaRPr lang="fr-FR" dirty="0"/>
          </a:p>
        </p:txBody>
      </p:sp>
      <p:sp>
        <p:nvSpPr>
          <p:cNvPr id="2065" name="ZoneTexte 18"/>
          <p:cNvSpPr txBox="1">
            <a:spLocks noChangeArrowheads="1"/>
          </p:cNvSpPr>
          <p:nvPr/>
        </p:nvSpPr>
        <p:spPr bwMode="auto">
          <a:xfrm>
            <a:off x="4211960" y="5661248"/>
            <a:ext cx="5826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400" dirty="0"/>
              <a:t>2010</a:t>
            </a:r>
          </a:p>
        </p:txBody>
      </p:sp>
      <p:sp>
        <p:nvSpPr>
          <p:cNvPr id="18" name="ZoneTexte 18"/>
          <p:cNvSpPr txBox="1">
            <a:spLocks noChangeArrowheads="1"/>
          </p:cNvSpPr>
          <p:nvPr/>
        </p:nvSpPr>
        <p:spPr bwMode="auto">
          <a:xfrm>
            <a:off x="4211960" y="6021288"/>
            <a:ext cx="56887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400" dirty="0" smtClean="0"/>
              <a:t>2011</a:t>
            </a:r>
            <a:endParaRPr lang="fr-FR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870333" y="5849957"/>
            <a:ext cx="26550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Launch of </a:t>
            </a:r>
            <a:r>
              <a:rPr lang="en-US" sz="1600" dirty="0" err="1" smtClean="0"/>
              <a:t>Capillarys</a:t>
            </a:r>
            <a:r>
              <a:rPr lang="en-US" sz="1600" dirty="0" smtClean="0"/>
              <a:t> HbA1c</a:t>
            </a:r>
            <a:endParaRPr lang="en-US" sz="16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611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57351778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ZoneTexte 13"/>
          <p:cNvSpPr txBox="1">
            <a:spLocks noChangeArrowheads="1"/>
          </p:cNvSpPr>
          <p:nvPr/>
        </p:nvSpPr>
        <p:spPr bwMode="auto">
          <a:xfrm>
            <a:off x="600501" y="5162550"/>
            <a:ext cx="685122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200" b="1" dirty="0">
                <a:latin typeface="Calibri" pitchFamily="34" charset="0"/>
              </a:rPr>
              <a:t>Sebia Capillarys Flex Piercing Hb A1c </a:t>
            </a:r>
            <a:r>
              <a:rPr lang="fr-FR" sz="2200" b="1" dirty="0" err="1" smtClean="0">
                <a:latin typeface="Calibri" pitchFamily="34" charset="0"/>
              </a:rPr>
              <a:t>method</a:t>
            </a:r>
            <a:r>
              <a:rPr lang="fr-FR" sz="2200" b="1" dirty="0" smtClean="0">
                <a:latin typeface="Calibri" pitchFamily="34" charset="0"/>
              </a:rPr>
              <a:t> </a:t>
            </a:r>
            <a:r>
              <a:rPr lang="fr-FR" sz="2200" b="1" dirty="0" err="1" smtClean="0">
                <a:latin typeface="Calibri" pitchFamily="34" charset="0"/>
              </a:rPr>
              <a:t>interferences</a:t>
            </a:r>
            <a:r>
              <a:rPr lang="fr-FR" sz="2200" b="1" dirty="0" smtClean="0">
                <a:latin typeface="Calibri" pitchFamily="34" charset="0"/>
              </a:rPr>
              <a:t> </a:t>
            </a:r>
            <a:r>
              <a:rPr lang="fr-FR" sz="2200" b="1" dirty="0" err="1">
                <a:latin typeface="Calibri" pitchFamily="34" charset="0"/>
              </a:rPr>
              <a:t>registered</a:t>
            </a:r>
            <a:r>
              <a:rPr lang="fr-FR" sz="2200" b="1" dirty="0">
                <a:latin typeface="Calibri" pitchFamily="34" charset="0"/>
              </a:rPr>
              <a:t> by </a:t>
            </a:r>
            <a:r>
              <a:rPr lang="fr-FR" sz="2200" b="1" dirty="0" smtClean="0">
                <a:latin typeface="Calibri" pitchFamily="34" charset="0"/>
              </a:rPr>
              <a:t>NGSP (no influence of Hb concentration, labile, </a:t>
            </a:r>
            <a:r>
              <a:rPr lang="fr-FR" sz="2200" b="1" dirty="0" err="1" smtClean="0">
                <a:latin typeface="Calibri" pitchFamily="34" charset="0"/>
              </a:rPr>
              <a:t>carbamylated</a:t>
            </a:r>
            <a:r>
              <a:rPr lang="fr-FR" sz="2200" b="1" dirty="0" smtClean="0">
                <a:latin typeface="Calibri" pitchFamily="34" charset="0"/>
              </a:rPr>
              <a:t> or </a:t>
            </a:r>
            <a:r>
              <a:rPr lang="fr-FR" sz="2200" b="1" dirty="0" err="1" smtClean="0">
                <a:latin typeface="Calibri" pitchFamily="34" charset="0"/>
              </a:rPr>
              <a:t>acetylated</a:t>
            </a:r>
            <a:r>
              <a:rPr lang="fr-FR" sz="2200" b="1" dirty="0" smtClean="0">
                <a:latin typeface="Calibri" pitchFamily="34" charset="0"/>
              </a:rPr>
              <a:t> Hb)</a:t>
            </a:r>
          </a:p>
          <a:p>
            <a:pPr algn="ctr">
              <a:buFont typeface="Wingdings 3" pitchFamily="18" charset="2"/>
              <a:buChar char="Ê"/>
            </a:pPr>
            <a:endParaRPr lang="fr-FR" sz="2200" b="1" dirty="0">
              <a:latin typeface="Calibri" pitchFamily="34" charset="0"/>
            </a:endParaRPr>
          </a:p>
        </p:txBody>
      </p:sp>
      <p:grpSp>
        <p:nvGrpSpPr>
          <p:cNvPr id="2" name="Groupe 9"/>
          <p:cNvGrpSpPr>
            <a:grpSpLocks/>
          </p:cNvGrpSpPr>
          <p:nvPr/>
        </p:nvGrpSpPr>
        <p:grpSpPr bwMode="auto">
          <a:xfrm>
            <a:off x="238125" y="476250"/>
            <a:ext cx="8510588" cy="4437063"/>
            <a:chOff x="165864" y="792088"/>
            <a:chExt cx="8510592" cy="4437112"/>
          </a:xfrm>
        </p:grpSpPr>
        <p:pic>
          <p:nvPicPr>
            <p:cNvPr id="54282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 r="900"/>
            <a:stretch>
              <a:fillRect/>
            </a:stretch>
          </p:blipFill>
          <p:spPr bwMode="auto">
            <a:xfrm>
              <a:off x="179513" y="792088"/>
              <a:ext cx="8496943" cy="2420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283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r="443"/>
            <a:stretch>
              <a:fillRect/>
            </a:stretch>
          </p:blipFill>
          <p:spPr bwMode="auto">
            <a:xfrm>
              <a:off x="179337" y="3140968"/>
              <a:ext cx="8497119" cy="180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284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 r="2322" b="80231"/>
            <a:stretch>
              <a:fillRect/>
            </a:stretch>
          </p:blipFill>
          <p:spPr bwMode="auto">
            <a:xfrm>
              <a:off x="165864" y="4797152"/>
              <a:ext cx="8510592" cy="43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4276" name="Picture 8"/>
          <p:cNvPicPr>
            <a:picLocks noChangeAspect="1" noChangeArrowheads="1"/>
          </p:cNvPicPr>
          <p:nvPr/>
        </p:nvPicPr>
        <p:blipFill>
          <a:blip r:embed="rId4" cstate="print"/>
          <a:srcRect l="85182" t="4185" r="10686" b="85930"/>
          <a:stretch>
            <a:fillRect/>
          </a:stretch>
        </p:blipFill>
        <p:spPr bwMode="auto">
          <a:xfrm>
            <a:off x="5940425" y="4581525"/>
            <a:ext cx="3603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8"/>
          <p:cNvPicPr>
            <a:picLocks noChangeAspect="1" noChangeArrowheads="1"/>
          </p:cNvPicPr>
          <p:nvPr/>
        </p:nvPicPr>
        <p:blipFill>
          <a:blip r:embed="rId4" cstate="print"/>
          <a:srcRect l="85182" t="4185" r="10686" b="85930"/>
          <a:stretch>
            <a:fillRect/>
          </a:stretch>
        </p:blipFill>
        <p:spPr bwMode="auto">
          <a:xfrm>
            <a:off x="5076825" y="4581525"/>
            <a:ext cx="3587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8"/>
          <p:cNvPicPr>
            <a:picLocks noChangeAspect="1" noChangeArrowheads="1"/>
          </p:cNvPicPr>
          <p:nvPr/>
        </p:nvPicPr>
        <p:blipFill>
          <a:blip r:embed="rId4" cstate="print"/>
          <a:srcRect l="85182" t="4185" r="10686" b="85930"/>
          <a:stretch>
            <a:fillRect/>
          </a:stretch>
        </p:blipFill>
        <p:spPr bwMode="auto">
          <a:xfrm>
            <a:off x="4211638" y="4581525"/>
            <a:ext cx="3603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9" name="Picture 8"/>
          <p:cNvPicPr>
            <a:picLocks noChangeAspect="1" noChangeArrowheads="1"/>
          </p:cNvPicPr>
          <p:nvPr/>
        </p:nvPicPr>
        <p:blipFill>
          <a:blip r:embed="rId4" cstate="print"/>
          <a:srcRect l="85182" t="4185" r="10686" b="85930"/>
          <a:stretch>
            <a:fillRect/>
          </a:stretch>
        </p:blipFill>
        <p:spPr bwMode="auto">
          <a:xfrm>
            <a:off x="3276600" y="4581525"/>
            <a:ext cx="3587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0" name="Picture 6"/>
          <p:cNvPicPr>
            <a:picLocks noChangeAspect="1" noChangeArrowheads="1"/>
          </p:cNvPicPr>
          <p:nvPr/>
        </p:nvPicPr>
        <p:blipFill>
          <a:blip r:embed="rId5" cstate="print"/>
          <a:srcRect t="14613" b="15385"/>
          <a:stretch>
            <a:fillRect/>
          </a:stretch>
        </p:blipFill>
        <p:spPr bwMode="auto">
          <a:xfrm>
            <a:off x="6443663" y="4581525"/>
            <a:ext cx="1800225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2418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3"/>
          <p:cNvGrpSpPr>
            <a:grpSpLocks/>
          </p:cNvGrpSpPr>
          <p:nvPr/>
        </p:nvGrpSpPr>
        <p:grpSpPr bwMode="auto">
          <a:xfrm>
            <a:off x="34925" y="1274695"/>
            <a:ext cx="9001125" cy="3441700"/>
            <a:chOff x="34925" y="1196975"/>
            <a:chExt cx="9001125" cy="3441856"/>
          </a:xfrm>
        </p:grpSpPr>
        <p:pic>
          <p:nvPicPr>
            <p:cNvPr id="26632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 b="18246"/>
            <a:stretch>
              <a:fillRect/>
            </a:stretch>
          </p:blipFill>
          <p:spPr bwMode="auto">
            <a:xfrm>
              <a:off x="34925" y="1196975"/>
              <a:ext cx="9001125" cy="3441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ZoneTexte 2"/>
            <p:cNvSpPr txBox="1"/>
            <p:nvPr/>
          </p:nvSpPr>
          <p:spPr>
            <a:xfrm>
              <a:off x="1547813" y="2189208"/>
              <a:ext cx="1295400" cy="646141"/>
            </a:xfrm>
            <a:prstGeom prst="rect">
              <a:avLst/>
            </a:prstGeom>
            <a:solidFill>
              <a:schemeClr val="tx1"/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fr-FR" sz="900" b="1" i="1" u="sng" dirty="0">
                  <a:solidFill>
                    <a:srgbClr val="EF0F0F"/>
                  </a:solidFill>
                  <a:latin typeface="Calibri"/>
                </a:rPr>
                <a:t>Profil atypique</a:t>
              </a:r>
            </a:p>
            <a:p>
              <a:pPr>
                <a:defRPr/>
              </a:pPr>
              <a:r>
                <a:rPr lang="fr-FR" sz="900" b="1" i="1" u="sng" dirty="0">
                  <a:solidFill>
                    <a:srgbClr val="EF0F0F"/>
                  </a:solidFill>
                  <a:latin typeface="Calibri"/>
                </a:rPr>
                <a:t>Possible interférence quantitative si </a:t>
              </a:r>
              <a:r>
                <a:rPr lang="fr-FR" sz="900" b="1" i="1" u="sng" dirty="0" err="1">
                  <a:solidFill>
                    <a:srgbClr val="EF0F0F"/>
                  </a:solidFill>
                  <a:latin typeface="Calibri"/>
                </a:rPr>
                <a:t>Hb</a:t>
              </a:r>
              <a:r>
                <a:rPr lang="fr-FR" sz="900" b="1" i="1" u="sng" dirty="0">
                  <a:solidFill>
                    <a:srgbClr val="EF0F0F"/>
                  </a:solidFill>
                  <a:latin typeface="Calibri"/>
                </a:rPr>
                <a:t> F ou variant &gt;15%</a:t>
              </a:r>
            </a:p>
          </p:txBody>
        </p:sp>
      </p:grpSp>
      <p:sp>
        <p:nvSpPr>
          <p:cNvPr id="6" name="Rectangle à coins arrondis 5"/>
          <p:cNvSpPr/>
          <p:nvPr/>
        </p:nvSpPr>
        <p:spPr>
          <a:xfrm>
            <a:off x="34925" y="2884488"/>
            <a:ext cx="1152525" cy="504825"/>
          </a:xfrm>
          <a:prstGeom prst="roundRect">
            <a:avLst/>
          </a:prstGeom>
          <a:noFill/>
          <a:ln>
            <a:solidFill>
              <a:srgbClr val="EF0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26628" name="ZoneTexte 6"/>
          <p:cNvSpPr txBox="1">
            <a:spLocks noChangeArrowheads="1"/>
          </p:cNvSpPr>
          <p:nvPr/>
        </p:nvSpPr>
        <p:spPr bwMode="auto">
          <a:xfrm>
            <a:off x="0" y="5241196"/>
            <a:ext cx="914400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fr-FR" dirty="0" smtClean="0">
                <a:latin typeface="Arial" charset="0"/>
              </a:rPr>
              <a:t>HbA1c value </a:t>
            </a:r>
            <a:r>
              <a:rPr lang="fr-FR" dirty="0" err="1" smtClean="0">
                <a:latin typeface="Arial" charset="0"/>
              </a:rPr>
              <a:t>is</a:t>
            </a:r>
            <a:r>
              <a:rPr lang="fr-FR" dirty="0" smtClean="0">
                <a:latin typeface="Arial" charset="0"/>
              </a:rPr>
              <a:t> </a:t>
            </a:r>
            <a:r>
              <a:rPr lang="fr-FR" dirty="0" err="1" smtClean="0">
                <a:latin typeface="Arial" charset="0"/>
              </a:rPr>
              <a:t>reported</a:t>
            </a:r>
            <a:r>
              <a:rPr lang="fr-FR" dirty="0" smtClean="0">
                <a:latin typeface="Arial" charset="0"/>
              </a:rPr>
              <a:t> </a:t>
            </a:r>
            <a:r>
              <a:rPr lang="fr-FR" dirty="0" err="1" smtClean="0">
                <a:latin typeface="Arial" charset="0"/>
              </a:rPr>
              <a:t>with</a:t>
            </a:r>
            <a:r>
              <a:rPr lang="fr-FR" dirty="0" smtClean="0">
                <a:latin typeface="Arial" charset="0"/>
              </a:rPr>
              <a:t> </a:t>
            </a:r>
            <a:r>
              <a:rPr lang="fr-FR" dirty="0" err="1" smtClean="0">
                <a:latin typeface="Arial" charset="0"/>
              </a:rPr>
              <a:t>following</a:t>
            </a:r>
            <a:r>
              <a:rPr lang="fr-FR" dirty="0" smtClean="0">
                <a:latin typeface="Arial" charset="0"/>
              </a:rPr>
              <a:t> </a:t>
            </a:r>
            <a:r>
              <a:rPr lang="fr-FR" dirty="0" err="1" smtClean="0">
                <a:latin typeface="Arial" charset="0"/>
              </a:rPr>
              <a:t>comments</a:t>
            </a:r>
            <a:r>
              <a:rPr lang="fr-FR" dirty="0" smtClean="0">
                <a:latin typeface="Arial" charset="0"/>
              </a:rPr>
              <a:t> :</a:t>
            </a:r>
          </a:p>
          <a:p>
            <a:pPr algn="just"/>
            <a:r>
              <a:rPr lang="fr-FR" dirty="0" smtClean="0">
                <a:latin typeface="Arial" charset="0"/>
              </a:rPr>
              <a:t>«</a:t>
            </a:r>
            <a:r>
              <a:rPr lang="fr-FR" i="1" dirty="0" smtClean="0">
                <a:latin typeface="Arial" charset="0"/>
              </a:rPr>
              <a:t>RBC </a:t>
            </a:r>
            <a:r>
              <a:rPr lang="fr-FR" i="1" dirty="0" err="1" smtClean="0">
                <a:latin typeface="Arial" charset="0"/>
              </a:rPr>
              <a:t>lifespan</a:t>
            </a:r>
            <a:r>
              <a:rPr lang="fr-FR" i="1" dirty="0" smtClean="0">
                <a:latin typeface="Arial" charset="0"/>
              </a:rPr>
              <a:t> </a:t>
            </a:r>
            <a:r>
              <a:rPr lang="fr-FR" i="1" dirty="0" err="1" smtClean="0">
                <a:latin typeface="Arial" charset="0"/>
              </a:rPr>
              <a:t>may</a:t>
            </a:r>
            <a:r>
              <a:rPr lang="fr-FR" i="1" dirty="0" smtClean="0">
                <a:latin typeface="Arial" charset="0"/>
              </a:rPr>
              <a:t> </a:t>
            </a:r>
            <a:r>
              <a:rPr lang="fr-FR" i="1" dirty="0" err="1" smtClean="0">
                <a:latin typeface="Arial" charset="0"/>
              </a:rPr>
              <a:t>be</a:t>
            </a:r>
            <a:r>
              <a:rPr lang="fr-FR" i="1" dirty="0" smtClean="0">
                <a:latin typeface="Arial" charset="0"/>
              </a:rPr>
              <a:t> </a:t>
            </a:r>
            <a:r>
              <a:rPr lang="fr-FR" i="1" dirty="0" err="1" smtClean="0">
                <a:latin typeface="Arial" charset="0"/>
              </a:rPr>
              <a:t>affected</a:t>
            </a:r>
            <a:r>
              <a:rPr lang="fr-FR" i="1" dirty="0" smtClean="0">
                <a:latin typeface="Arial" charset="0"/>
              </a:rPr>
              <a:t> in certain patients</a:t>
            </a:r>
            <a:r>
              <a:rPr lang="fr-FR" dirty="0" smtClean="0">
                <a:latin typeface="Arial" charset="0"/>
              </a:rPr>
              <a:t>».</a:t>
            </a:r>
          </a:p>
          <a:p>
            <a:pPr algn="just"/>
            <a:endParaRPr lang="fr-FR" dirty="0" smtClean="0">
              <a:latin typeface="Arial" charset="0"/>
            </a:endParaRPr>
          </a:p>
          <a:p>
            <a:pPr algn="ctr"/>
            <a:r>
              <a:rPr lang="fr-FR" sz="2400" b="1" dirty="0" smtClean="0">
                <a:solidFill>
                  <a:srgbClr val="FF0000"/>
                </a:solidFill>
                <a:latin typeface="Arial" charset="0"/>
              </a:rPr>
              <a:t>No Hb F concentration </a:t>
            </a:r>
            <a:r>
              <a:rPr lang="fr-FR" sz="2400" b="1" dirty="0" err="1" smtClean="0">
                <a:solidFill>
                  <a:srgbClr val="FF0000"/>
                </a:solidFill>
                <a:latin typeface="Arial" charset="0"/>
              </a:rPr>
              <a:t>limit</a:t>
            </a:r>
            <a:endParaRPr lang="fr-FR" sz="3600" b="1" dirty="0" smtClean="0">
              <a:solidFill>
                <a:srgbClr val="FF3300"/>
              </a:solidFill>
              <a:latin typeface="Arial" charset="0"/>
            </a:endParaRPr>
          </a:p>
        </p:txBody>
      </p:sp>
      <p:pic>
        <p:nvPicPr>
          <p:cNvPr id="26629" name="Image 7"/>
          <p:cNvPicPr>
            <a:picLocks noChangeAspect="1" noChangeArrowheads="1"/>
          </p:cNvPicPr>
          <p:nvPr/>
        </p:nvPicPr>
        <p:blipFill>
          <a:blip r:embed="rId3" cstate="print"/>
          <a:srcRect t="86955" b="9222"/>
          <a:stretch>
            <a:fillRect/>
          </a:stretch>
        </p:blipFill>
        <p:spPr bwMode="auto">
          <a:xfrm>
            <a:off x="1042988" y="4798923"/>
            <a:ext cx="698500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à coins arrondis 8"/>
          <p:cNvSpPr/>
          <p:nvPr/>
        </p:nvSpPr>
        <p:spPr>
          <a:xfrm>
            <a:off x="7235825" y="4525963"/>
            <a:ext cx="504825" cy="2159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26631" name="ZoneTexte 12"/>
          <p:cNvSpPr txBox="1">
            <a:spLocks noChangeArrowheads="1"/>
          </p:cNvSpPr>
          <p:nvPr/>
        </p:nvSpPr>
        <p:spPr bwMode="auto">
          <a:xfrm>
            <a:off x="-123825" y="417227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altLang="fr-FR" sz="4000" b="1" dirty="0" err="1" smtClean="0">
                <a:solidFill>
                  <a:srgbClr val="FF0000"/>
                </a:solidFill>
                <a:latin typeface="+mn-lt"/>
                <a:ea typeface="+mj-ea"/>
                <a:cs typeface="+mj-cs"/>
                <a:sym typeface="Symbol" pitchFamily="18" charset="2"/>
              </a:rPr>
              <a:t>HbF</a:t>
            </a:r>
            <a:r>
              <a:rPr lang="fr-FR" altLang="fr-FR" sz="4000" b="1" dirty="0" smtClean="0">
                <a:solidFill>
                  <a:srgbClr val="FF0000"/>
                </a:solidFill>
                <a:latin typeface="+mn-lt"/>
                <a:ea typeface="+mj-ea"/>
                <a:cs typeface="+mj-cs"/>
                <a:sym typeface="Symbol" pitchFamily="18" charset="2"/>
              </a:rPr>
              <a:t> &gt;15%</a:t>
            </a:r>
          </a:p>
        </p:txBody>
      </p:sp>
      <p:sp>
        <p:nvSpPr>
          <p:cNvPr id="10" name="ZoneTexte 12"/>
          <p:cNvSpPr txBox="1">
            <a:spLocks noChangeArrowheads="1"/>
          </p:cNvSpPr>
          <p:nvPr/>
        </p:nvSpPr>
        <p:spPr bwMode="auto">
          <a:xfrm>
            <a:off x="0" y="-78073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altLang="fr-FR" sz="3600" b="1" dirty="0" smtClean="0">
                <a:solidFill>
                  <a:srgbClr val="0070C0"/>
                </a:solidFill>
                <a:latin typeface="+mn-lt"/>
                <a:ea typeface="+mj-ea"/>
                <a:cs typeface="+mj-cs"/>
                <a:sym typeface="Symbol" pitchFamily="18" charset="2"/>
              </a:rPr>
              <a:t>HbA1c and </a:t>
            </a:r>
            <a:r>
              <a:rPr lang="fr-FR" altLang="fr-FR" sz="3600" b="1" dirty="0" err="1" smtClean="0">
                <a:solidFill>
                  <a:srgbClr val="0070C0"/>
                </a:solidFill>
                <a:latin typeface="+mn-lt"/>
                <a:ea typeface="+mj-ea"/>
                <a:cs typeface="+mj-cs"/>
                <a:sym typeface="Symbol" pitchFamily="18" charset="2"/>
              </a:rPr>
              <a:t>other</a:t>
            </a:r>
            <a:r>
              <a:rPr lang="fr-FR" altLang="fr-FR" sz="3600" b="1" dirty="0" smtClean="0">
                <a:solidFill>
                  <a:srgbClr val="0070C0"/>
                </a:solidFill>
                <a:latin typeface="+mn-lt"/>
                <a:ea typeface="+mj-ea"/>
                <a:cs typeface="+mj-cs"/>
                <a:sym typeface="Symbol" pitchFamily="18" charset="2"/>
              </a:rPr>
              <a:t> fractions</a:t>
            </a:r>
          </a:p>
        </p:txBody>
      </p:sp>
    </p:spTree>
    <p:extLst>
      <p:ext uri="{BB962C8B-B14F-4D97-AF65-F5344CB8AC3E}">
        <p14:creationId xmlns:p14="http://schemas.microsoft.com/office/powerpoint/2010/main" val="327391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692" y="731519"/>
            <a:ext cx="7649787" cy="176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692" y="3448742"/>
            <a:ext cx="8129676" cy="2120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6758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20"/>
          <p:cNvGrpSpPr/>
          <p:nvPr/>
        </p:nvGrpSpPr>
        <p:grpSpPr>
          <a:xfrm>
            <a:off x="35608" y="44736"/>
            <a:ext cx="1008000" cy="1008000"/>
            <a:chOff x="611560" y="4077072"/>
            <a:chExt cx="936000" cy="936000"/>
          </a:xfrm>
        </p:grpSpPr>
        <p:sp>
          <p:nvSpPr>
            <p:cNvPr id="32" name="Rectangle à coins arrondis 31"/>
            <p:cNvSpPr/>
            <p:nvPr/>
          </p:nvSpPr>
          <p:spPr>
            <a:xfrm>
              <a:off x="611560" y="4077072"/>
              <a:ext cx="936000" cy="93600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5100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28575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Forme libre 32"/>
            <p:cNvSpPr/>
            <p:nvPr/>
          </p:nvSpPr>
          <p:spPr>
            <a:xfrm>
              <a:off x="630000" y="4104000"/>
              <a:ext cx="900000" cy="424564"/>
            </a:xfrm>
            <a:custGeom>
              <a:avLst/>
              <a:gdLst>
                <a:gd name="connsiteX0" fmla="*/ 17197 w 2093869"/>
                <a:gd name="connsiteY0" fmla="*/ 394936 h 1027662"/>
                <a:gd name="connsiteX1" fmla="*/ 17197 w 2093869"/>
                <a:gd name="connsiteY1" fmla="*/ 327334 h 1027662"/>
                <a:gd name="connsiteX2" fmla="*/ 27871 w 2093869"/>
                <a:gd name="connsiteY2" fmla="*/ 252617 h 1027662"/>
                <a:gd name="connsiteX3" fmla="*/ 59893 w 2093869"/>
                <a:gd name="connsiteY3" fmla="*/ 174341 h 1027662"/>
                <a:gd name="connsiteX4" fmla="*/ 102588 w 2093869"/>
                <a:gd name="connsiteY4" fmla="*/ 113855 h 1027662"/>
                <a:gd name="connsiteX5" fmla="*/ 148842 w 2093869"/>
                <a:gd name="connsiteY5" fmla="*/ 74718 h 1027662"/>
                <a:gd name="connsiteX6" fmla="*/ 205770 w 2093869"/>
                <a:gd name="connsiteY6" fmla="*/ 39138 h 1027662"/>
                <a:gd name="connsiteX7" fmla="*/ 276929 w 2093869"/>
                <a:gd name="connsiteY7" fmla="*/ 10674 h 1027662"/>
                <a:gd name="connsiteX8" fmla="*/ 365879 w 2093869"/>
                <a:gd name="connsiteY8" fmla="*/ 3558 h 1027662"/>
                <a:gd name="connsiteX9" fmla="*/ 543777 w 2093869"/>
                <a:gd name="connsiteY9" fmla="*/ 0 h 1027662"/>
                <a:gd name="connsiteX10" fmla="*/ 984967 w 2093869"/>
                <a:gd name="connsiteY10" fmla="*/ 0 h 1027662"/>
                <a:gd name="connsiteX11" fmla="*/ 1411924 w 2093869"/>
                <a:gd name="connsiteY11" fmla="*/ 3558 h 1027662"/>
                <a:gd name="connsiteX12" fmla="*/ 1728584 w 2093869"/>
                <a:gd name="connsiteY12" fmla="*/ 3558 h 1027662"/>
                <a:gd name="connsiteX13" fmla="*/ 1824649 w 2093869"/>
                <a:gd name="connsiteY13" fmla="*/ 14232 h 1027662"/>
                <a:gd name="connsiteX14" fmla="*/ 1906483 w 2093869"/>
                <a:gd name="connsiteY14" fmla="*/ 42696 h 1027662"/>
                <a:gd name="connsiteX15" fmla="*/ 1977642 w 2093869"/>
                <a:gd name="connsiteY15" fmla="*/ 96066 h 1027662"/>
                <a:gd name="connsiteX16" fmla="*/ 2027454 w 2093869"/>
                <a:gd name="connsiteY16" fmla="*/ 160109 h 1027662"/>
                <a:gd name="connsiteX17" fmla="*/ 2059476 w 2093869"/>
                <a:gd name="connsiteY17" fmla="*/ 220595 h 1027662"/>
                <a:gd name="connsiteX18" fmla="*/ 2084381 w 2093869"/>
                <a:gd name="connsiteY18" fmla="*/ 320218 h 1027662"/>
                <a:gd name="connsiteX19" fmla="*/ 2087939 w 2093869"/>
                <a:gd name="connsiteY19" fmla="*/ 441189 h 1027662"/>
                <a:gd name="connsiteX20" fmla="*/ 2048802 w 2093869"/>
                <a:gd name="connsiteY20" fmla="*/ 519465 h 1027662"/>
                <a:gd name="connsiteX21" fmla="*/ 1885135 w 2093869"/>
                <a:gd name="connsiteY21" fmla="*/ 665342 h 1027662"/>
                <a:gd name="connsiteX22" fmla="*/ 1451062 w 2093869"/>
                <a:gd name="connsiteY22" fmla="*/ 953538 h 1027662"/>
                <a:gd name="connsiteX23" fmla="*/ 1116612 w 2093869"/>
                <a:gd name="connsiteY23" fmla="*/ 1024697 h 1027662"/>
                <a:gd name="connsiteX24" fmla="*/ 636285 w 2093869"/>
                <a:gd name="connsiteY24" fmla="*/ 935748 h 1027662"/>
                <a:gd name="connsiteX25" fmla="*/ 269813 w 2093869"/>
                <a:gd name="connsiteY25" fmla="*/ 747175 h 1027662"/>
                <a:gd name="connsiteX26" fmla="*/ 42103 w 2093869"/>
                <a:gd name="connsiteY26" fmla="*/ 572834 h 1027662"/>
                <a:gd name="connsiteX27" fmla="*/ 17197 w 2093869"/>
                <a:gd name="connsiteY27" fmla="*/ 394936 h 1027662"/>
                <a:gd name="connsiteX0" fmla="*/ 17197 w 2093869"/>
                <a:gd name="connsiteY0" fmla="*/ 394936 h 997417"/>
                <a:gd name="connsiteX1" fmla="*/ 17197 w 2093869"/>
                <a:gd name="connsiteY1" fmla="*/ 327334 h 997417"/>
                <a:gd name="connsiteX2" fmla="*/ 27871 w 2093869"/>
                <a:gd name="connsiteY2" fmla="*/ 252617 h 997417"/>
                <a:gd name="connsiteX3" fmla="*/ 59893 w 2093869"/>
                <a:gd name="connsiteY3" fmla="*/ 174341 h 997417"/>
                <a:gd name="connsiteX4" fmla="*/ 102588 w 2093869"/>
                <a:gd name="connsiteY4" fmla="*/ 113855 h 997417"/>
                <a:gd name="connsiteX5" fmla="*/ 148842 w 2093869"/>
                <a:gd name="connsiteY5" fmla="*/ 74718 h 997417"/>
                <a:gd name="connsiteX6" fmla="*/ 205770 w 2093869"/>
                <a:gd name="connsiteY6" fmla="*/ 39138 h 997417"/>
                <a:gd name="connsiteX7" fmla="*/ 276929 w 2093869"/>
                <a:gd name="connsiteY7" fmla="*/ 10674 h 997417"/>
                <a:gd name="connsiteX8" fmla="*/ 365879 w 2093869"/>
                <a:gd name="connsiteY8" fmla="*/ 3558 h 997417"/>
                <a:gd name="connsiteX9" fmla="*/ 543777 w 2093869"/>
                <a:gd name="connsiteY9" fmla="*/ 0 h 997417"/>
                <a:gd name="connsiteX10" fmla="*/ 984967 w 2093869"/>
                <a:gd name="connsiteY10" fmla="*/ 0 h 997417"/>
                <a:gd name="connsiteX11" fmla="*/ 1411924 w 2093869"/>
                <a:gd name="connsiteY11" fmla="*/ 3558 h 997417"/>
                <a:gd name="connsiteX12" fmla="*/ 1728584 w 2093869"/>
                <a:gd name="connsiteY12" fmla="*/ 3558 h 997417"/>
                <a:gd name="connsiteX13" fmla="*/ 1824649 w 2093869"/>
                <a:gd name="connsiteY13" fmla="*/ 14232 h 997417"/>
                <a:gd name="connsiteX14" fmla="*/ 1906483 w 2093869"/>
                <a:gd name="connsiteY14" fmla="*/ 42696 h 997417"/>
                <a:gd name="connsiteX15" fmla="*/ 1977642 w 2093869"/>
                <a:gd name="connsiteY15" fmla="*/ 96066 h 997417"/>
                <a:gd name="connsiteX16" fmla="*/ 2027454 w 2093869"/>
                <a:gd name="connsiteY16" fmla="*/ 160109 h 997417"/>
                <a:gd name="connsiteX17" fmla="*/ 2059476 w 2093869"/>
                <a:gd name="connsiteY17" fmla="*/ 220595 h 997417"/>
                <a:gd name="connsiteX18" fmla="*/ 2084381 w 2093869"/>
                <a:gd name="connsiteY18" fmla="*/ 320218 h 997417"/>
                <a:gd name="connsiteX19" fmla="*/ 2087939 w 2093869"/>
                <a:gd name="connsiteY19" fmla="*/ 441189 h 997417"/>
                <a:gd name="connsiteX20" fmla="*/ 2048802 w 2093869"/>
                <a:gd name="connsiteY20" fmla="*/ 519465 h 997417"/>
                <a:gd name="connsiteX21" fmla="*/ 1885135 w 2093869"/>
                <a:gd name="connsiteY21" fmla="*/ 665342 h 997417"/>
                <a:gd name="connsiteX22" fmla="*/ 1451062 w 2093869"/>
                <a:gd name="connsiteY22" fmla="*/ 953538 h 997417"/>
                <a:gd name="connsiteX23" fmla="*/ 1086231 w 2093869"/>
                <a:gd name="connsiteY23" fmla="*/ 928619 h 997417"/>
                <a:gd name="connsiteX24" fmla="*/ 636285 w 2093869"/>
                <a:gd name="connsiteY24" fmla="*/ 935748 h 997417"/>
                <a:gd name="connsiteX25" fmla="*/ 269813 w 2093869"/>
                <a:gd name="connsiteY25" fmla="*/ 747175 h 997417"/>
                <a:gd name="connsiteX26" fmla="*/ 42103 w 2093869"/>
                <a:gd name="connsiteY26" fmla="*/ 572834 h 997417"/>
                <a:gd name="connsiteX27" fmla="*/ 17197 w 2093869"/>
                <a:gd name="connsiteY27" fmla="*/ 394936 h 997417"/>
                <a:gd name="connsiteX0" fmla="*/ 17197 w 2093869"/>
                <a:gd name="connsiteY0" fmla="*/ 394936 h 965989"/>
                <a:gd name="connsiteX1" fmla="*/ 17197 w 2093869"/>
                <a:gd name="connsiteY1" fmla="*/ 327334 h 965989"/>
                <a:gd name="connsiteX2" fmla="*/ 27871 w 2093869"/>
                <a:gd name="connsiteY2" fmla="*/ 252617 h 965989"/>
                <a:gd name="connsiteX3" fmla="*/ 59893 w 2093869"/>
                <a:gd name="connsiteY3" fmla="*/ 174341 h 965989"/>
                <a:gd name="connsiteX4" fmla="*/ 102588 w 2093869"/>
                <a:gd name="connsiteY4" fmla="*/ 113855 h 965989"/>
                <a:gd name="connsiteX5" fmla="*/ 148842 w 2093869"/>
                <a:gd name="connsiteY5" fmla="*/ 74718 h 965989"/>
                <a:gd name="connsiteX6" fmla="*/ 205770 w 2093869"/>
                <a:gd name="connsiteY6" fmla="*/ 39138 h 965989"/>
                <a:gd name="connsiteX7" fmla="*/ 276929 w 2093869"/>
                <a:gd name="connsiteY7" fmla="*/ 10674 h 965989"/>
                <a:gd name="connsiteX8" fmla="*/ 365879 w 2093869"/>
                <a:gd name="connsiteY8" fmla="*/ 3558 h 965989"/>
                <a:gd name="connsiteX9" fmla="*/ 543777 w 2093869"/>
                <a:gd name="connsiteY9" fmla="*/ 0 h 965989"/>
                <a:gd name="connsiteX10" fmla="*/ 984967 w 2093869"/>
                <a:gd name="connsiteY10" fmla="*/ 0 h 965989"/>
                <a:gd name="connsiteX11" fmla="*/ 1411924 w 2093869"/>
                <a:gd name="connsiteY11" fmla="*/ 3558 h 965989"/>
                <a:gd name="connsiteX12" fmla="*/ 1728584 w 2093869"/>
                <a:gd name="connsiteY12" fmla="*/ 3558 h 965989"/>
                <a:gd name="connsiteX13" fmla="*/ 1824649 w 2093869"/>
                <a:gd name="connsiteY13" fmla="*/ 14232 h 965989"/>
                <a:gd name="connsiteX14" fmla="*/ 1906483 w 2093869"/>
                <a:gd name="connsiteY14" fmla="*/ 42696 h 965989"/>
                <a:gd name="connsiteX15" fmla="*/ 1977642 w 2093869"/>
                <a:gd name="connsiteY15" fmla="*/ 96066 h 965989"/>
                <a:gd name="connsiteX16" fmla="*/ 2027454 w 2093869"/>
                <a:gd name="connsiteY16" fmla="*/ 160109 h 965989"/>
                <a:gd name="connsiteX17" fmla="*/ 2059476 w 2093869"/>
                <a:gd name="connsiteY17" fmla="*/ 220595 h 965989"/>
                <a:gd name="connsiteX18" fmla="*/ 2084381 w 2093869"/>
                <a:gd name="connsiteY18" fmla="*/ 320218 h 965989"/>
                <a:gd name="connsiteX19" fmla="*/ 2087939 w 2093869"/>
                <a:gd name="connsiteY19" fmla="*/ 441189 h 965989"/>
                <a:gd name="connsiteX20" fmla="*/ 2048802 w 2093869"/>
                <a:gd name="connsiteY20" fmla="*/ 519465 h 965989"/>
                <a:gd name="connsiteX21" fmla="*/ 1885135 w 2093869"/>
                <a:gd name="connsiteY21" fmla="*/ 665342 h 965989"/>
                <a:gd name="connsiteX22" fmla="*/ 1590287 w 2093869"/>
                <a:gd name="connsiteY22" fmla="*/ 856612 h 965989"/>
                <a:gd name="connsiteX23" fmla="*/ 1086231 w 2093869"/>
                <a:gd name="connsiteY23" fmla="*/ 928619 h 965989"/>
                <a:gd name="connsiteX24" fmla="*/ 636285 w 2093869"/>
                <a:gd name="connsiteY24" fmla="*/ 935748 h 965989"/>
                <a:gd name="connsiteX25" fmla="*/ 269813 w 2093869"/>
                <a:gd name="connsiteY25" fmla="*/ 747175 h 965989"/>
                <a:gd name="connsiteX26" fmla="*/ 42103 w 2093869"/>
                <a:gd name="connsiteY26" fmla="*/ 572834 h 965989"/>
                <a:gd name="connsiteX27" fmla="*/ 17197 w 2093869"/>
                <a:gd name="connsiteY27" fmla="*/ 394936 h 965989"/>
                <a:gd name="connsiteX0" fmla="*/ 17197 w 2093869"/>
                <a:gd name="connsiteY0" fmla="*/ 394936 h 928619"/>
                <a:gd name="connsiteX1" fmla="*/ 17197 w 2093869"/>
                <a:gd name="connsiteY1" fmla="*/ 327334 h 928619"/>
                <a:gd name="connsiteX2" fmla="*/ 27871 w 2093869"/>
                <a:gd name="connsiteY2" fmla="*/ 252617 h 928619"/>
                <a:gd name="connsiteX3" fmla="*/ 59893 w 2093869"/>
                <a:gd name="connsiteY3" fmla="*/ 174341 h 928619"/>
                <a:gd name="connsiteX4" fmla="*/ 102588 w 2093869"/>
                <a:gd name="connsiteY4" fmla="*/ 113855 h 928619"/>
                <a:gd name="connsiteX5" fmla="*/ 148842 w 2093869"/>
                <a:gd name="connsiteY5" fmla="*/ 74718 h 928619"/>
                <a:gd name="connsiteX6" fmla="*/ 205770 w 2093869"/>
                <a:gd name="connsiteY6" fmla="*/ 39138 h 928619"/>
                <a:gd name="connsiteX7" fmla="*/ 276929 w 2093869"/>
                <a:gd name="connsiteY7" fmla="*/ 10674 h 928619"/>
                <a:gd name="connsiteX8" fmla="*/ 365879 w 2093869"/>
                <a:gd name="connsiteY8" fmla="*/ 3558 h 928619"/>
                <a:gd name="connsiteX9" fmla="*/ 543777 w 2093869"/>
                <a:gd name="connsiteY9" fmla="*/ 0 h 928619"/>
                <a:gd name="connsiteX10" fmla="*/ 984967 w 2093869"/>
                <a:gd name="connsiteY10" fmla="*/ 0 h 928619"/>
                <a:gd name="connsiteX11" fmla="*/ 1411924 w 2093869"/>
                <a:gd name="connsiteY11" fmla="*/ 3558 h 928619"/>
                <a:gd name="connsiteX12" fmla="*/ 1728584 w 2093869"/>
                <a:gd name="connsiteY12" fmla="*/ 3558 h 928619"/>
                <a:gd name="connsiteX13" fmla="*/ 1824649 w 2093869"/>
                <a:gd name="connsiteY13" fmla="*/ 14232 h 928619"/>
                <a:gd name="connsiteX14" fmla="*/ 1906483 w 2093869"/>
                <a:gd name="connsiteY14" fmla="*/ 42696 h 928619"/>
                <a:gd name="connsiteX15" fmla="*/ 1977642 w 2093869"/>
                <a:gd name="connsiteY15" fmla="*/ 96066 h 928619"/>
                <a:gd name="connsiteX16" fmla="*/ 2027454 w 2093869"/>
                <a:gd name="connsiteY16" fmla="*/ 160109 h 928619"/>
                <a:gd name="connsiteX17" fmla="*/ 2059476 w 2093869"/>
                <a:gd name="connsiteY17" fmla="*/ 220595 h 928619"/>
                <a:gd name="connsiteX18" fmla="*/ 2084381 w 2093869"/>
                <a:gd name="connsiteY18" fmla="*/ 320218 h 928619"/>
                <a:gd name="connsiteX19" fmla="*/ 2087939 w 2093869"/>
                <a:gd name="connsiteY19" fmla="*/ 441189 h 928619"/>
                <a:gd name="connsiteX20" fmla="*/ 2048802 w 2093869"/>
                <a:gd name="connsiteY20" fmla="*/ 519465 h 928619"/>
                <a:gd name="connsiteX21" fmla="*/ 1885135 w 2093869"/>
                <a:gd name="connsiteY21" fmla="*/ 665342 h 928619"/>
                <a:gd name="connsiteX22" fmla="*/ 1590287 w 2093869"/>
                <a:gd name="connsiteY22" fmla="*/ 856612 h 928619"/>
                <a:gd name="connsiteX23" fmla="*/ 1086231 w 2093869"/>
                <a:gd name="connsiteY23" fmla="*/ 928619 h 928619"/>
                <a:gd name="connsiteX24" fmla="*/ 654183 w 2093869"/>
                <a:gd name="connsiteY24" fmla="*/ 856612 h 928619"/>
                <a:gd name="connsiteX25" fmla="*/ 269813 w 2093869"/>
                <a:gd name="connsiteY25" fmla="*/ 747175 h 928619"/>
                <a:gd name="connsiteX26" fmla="*/ 42103 w 2093869"/>
                <a:gd name="connsiteY26" fmla="*/ 572834 h 928619"/>
                <a:gd name="connsiteX27" fmla="*/ 17197 w 2093869"/>
                <a:gd name="connsiteY27" fmla="*/ 394936 h 928619"/>
                <a:gd name="connsiteX0" fmla="*/ 21252 w 2097924"/>
                <a:gd name="connsiteY0" fmla="*/ 394936 h 928619"/>
                <a:gd name="connsiteX1" fmla="*/ 21252 w 2097924"/>
                <a:gd name="connsiteY1" fmla="*/ 327334 h 928619"/>
                <a:gd name="connsiteX2" fmla="*/ 31926 w 2097924"/>
                <a:gd name="connsiteY2" fmla="*/ 252617 h 928619"/>
                <a:gd name="connsiteX3" fmla="*/ 63948 w 2097924"/>
                <a:gd name="connsiteY3" fmla="*/ 174341 h 928619"/>
                <a:gd name="connsiteX4" fmla="*/ 106643 w 2097924"/>
                <a:gd name="connsiteY4" fmla="*/ 113855 h 928619"/>
                <a:gd name="connsiteX5" fmla="*/ 152897 w 2097924"/>
                <a:gd name="connsiteY5" fmla="*/ 74718 h 928619"/>
                <a:gd name="connsiteX6" fmla="*/ 209825 w 2097924"/>
                <a:gd name="connsiteY6" fmla="*/ 39138 h 928619"/>
                <a:gd name="connsiteX7" fmla="*/ 280984 w 2097924"/>
                <a:gd name="connsiteY7" fmla="*/ 10674 h 928619"/>
                <a:gd name="connsiteX8" fmla="*/ 369934 w 2097924"/>
                <a:gd name="connsiteY8" fmla="*/ 3558 h 928619"/>
                <a:gd name="connsiteX9" fmla="*/ 547832 w 2097924"/>
                <a:gd name="connsiteY9" fmla="*/ 0 h 928619"/>
                <a:gd name="connsiteX10" fmla="*/ 989022 w 2097924"/>
                <a:gd name="connsiteY10" fmla="*/ 0 h 928619"/>
                <a:gd name="connsiteX11" fmla="*/ 1415979 w 2097924"/>
                <a:gd name="connsiteY11" fmla="*/ 3558 h 928619"/>
                <a:gd name="connsiteX12" fmla="*/ 1732639 w 2097924"/>
                <a:gd name="connsiteY12" fmla="*/ 3558 h 928619"/>
                <a:gd name="connsiteX13" fmla="*/ 1828704 w 2097924"/>
                <a:gd name="connsiteY13" fmla="*/ 14232 h 928619"/>
                <a:gd name="connsiteX14" fmla="*/ 1910538 w 2097924"/>
                <a:gd name="connsiteY14" fmla="*/ 42696 h 928619"/>
                <a:gd name="connsiteX15" fmla="*/ 1981697 w 2097924"/>
                <a:gd name="connsiteY15" fmla="*/ 96066 h 928619"/>
                <a:gd name="connsiteX16" fmla="*/ 2031509 w 2097924"/>
                <a:gd name="connsiteY16" fmla="*/ 160109 h 928619"/>
                <a:gd name="connsiteX17" fmla="*/ 2063531 w 2097924"/>
                <a:gd name="connsiteY17" fmla="*/ 220595 h 928619"/>
                <a:gd name="connsiteX18" fmla="*/ 2088436 w 2097924"/>
                <a:gd name="connsiteY18" fmla="*/ 320218 h 928619"/>
                <a:gd name="connsiteX19" fmla="*/ 2091994 w 2097924"/>
                <a:gd name="connsiteY19" fmla="*/ 441189 h 928619"/>
                <a:gd name="connsiteX20" fmla="*/ 2052857 w 2097924"/>
                <a:gd name="connsiteY20" fmla="*/ 519465 h 928619"/>
                <a:gd name="connsiteX21" fmla="*/ 1889190 w 2097924"/>
                <a:gd name="connsiteY21" fmla="*/ 665342 h 928619"/>
                <a:gd name="connsiteX22" fmla="*/ 1594342 w 2097924"/>
                <a:gd name="connsiteY22" fmla="*/ 856612 h 928619"/>
                <a:gd name="connsiteX23" fmla="*/ 1090286 w 2097924"/>
                <a:gd name="connsiteY23" fmla="*/ 928619 h 928619"/>
                <a:gd name="connsiteX24" fmla="*/ 658238 w 2097924"/>
                <a:gd name="connsiteY24" fmla="*/ 856612 h 928619"/>
                <a:gd name="connsiteX25" fmla="*/ 298198 w 2097924"/>
                <a:gd name="connsiteY25" fmla="*/ 712596 h 928619"/>
                <a:gd name="connsiteX26" fmla="*/ 46158 w 2097924"/>
                <a:gd name="connsiteY26" fmla="*/ 572834 h 928619"/>
                <a:gd name="connsiteX27" fmla="*/ 21252 w 2097924"/>
                <a:gd name="connsiteY27" fmla="*/ 394936 h 928619"/>
                <a:gd name="connsiteX0" fmla="*/ 21252 w 2097924"/>
                <a:gd name="connsiteY0" fmla="*/ 394936 h 928619"/>
                <a:gd name="connsiteX1" fmla="*/ 21252 w 2097924"/>
                <a:gd name="connsiteY1" fmla="*/ 327334 h 928619"/>
                <a:gd name="connsiteX2" fmla="*/ 31926 w 2097924"/>
                <a:gd name="connsiteY2" fmla="*/ 252617 h 928619"/>
                <a:gd name="connsiteX3" fmla="*/ 63948 w 2097924"/>
                <a:gd name="connsiteY3" fmla="*/ 174341 h 928619"/>
                <a:gd name="connsiteX4" fmla="*/ 106643 w 2097924"/>
                <a:gd name="connsiteY4" fmla="*/ 113855 h 928619"/>
                <a:gd name="connsiteX5" fmla="*/ 152897 w 2097924"/>
                <a:gd name="connsiteY5" fmla="*/ 74718 h 928619"/>
                <a:gd name="connsiteX6" fmla="*/ 209825 w 2097924"/>
                <a:gd name="connsiteY6" fmla="*/ 39138 h 928619"/>
                <a:gd name="connsiteX7" fmla="*/ 280984 w 2097924"/>
                <a:gd name="connsiteY7" fmla="*/ 10674 h 928619"/>
                <a:gd name="connsiteX8" fmla="*/ 369934 w 2097924"/>
                <a:gd name="connsiteY8" fmla="*/ 3558 h 928619"/>
                <a:gd name="connsiteX9" fmla="*/ 547832 w 2097924"/>
                <a:gd name="connsiteY9" fmla="*/ 0 h 928619"/>
                <a:gd name="connsiteX10" fmla="*/ 989022 w 2097924"/>
                <a:gd name="connsiteY10" fmla="*/ 0 h 928619"/>
                <a:gd name="connsiteX11" fmla="*/ 1415979 w 2097924"/>
                <a:gd name="connsiteY11" fmla="*/ 3558 h 928619"/>
                <a:gd name="connsiteX12" fmla="*/ 1732639 w 2097924"/>
                <a:gd name="connsiteY12" fmla="*/ 3558 h 928619"/>
                <a:gd name="connsiteX13" fmla="*/ 1828704 w 2097924"/>
                <a:gd name="connsiteY13" fmla="*/ 14232 h 928619"/>
                <a:gd name="connsiteX14" fmla="*/ 1910538 w 2097924"/>
                <a:gd name="connsiteY14" fmla="*/ 42696 h 928619"/>
                <a:gd name="connsiteX15" fmla="*/ 1981697 w 2097924"/>
                <a:gd name="connsiteY15" fmla="*/ 96066 h 928619"/>
                <a:gd name="connsiteX16" fmla="*/ 2031509 w 2097924"/>
                <a:gd name="connsiteY16" fmla="*/ 160109 h 928619"/>
                <a:gd name="connsiteX17" fmla="*/ 2063531 w 2097924"/>
                <a:gd name="connsiteY17" fmla="*/ 220595 h 928619"/>
                <a:gd name="connsiteX18" fmla="*/ 2088436 w 2097924"/>
                <a:gd name="connsiteY18" fmla="*/ 320218 h 928619"/>
                <a:gd name="connsiteX19" fmla="*/ 2091994 w 2097924"/>
                <a:gd name="connsiteY19" fmla="*/ 441189 h 928619"/>
                <a:gd name="connsiteX20" fmla="*/ 2052857 w 2097924"/>
                <a:gd name="connsiteY20" fmla="*/ 519465 h 928619"/>
                <a:gd name="connsiteX21" fmla="*/ 1889190 w 2097924"/>
                <a:gd name="connsiteY21" fmla="*/ 665342 h 928619"/>
                <a:gd name="connsiteX22" fmla="*/ 1522334 w 2097924"/>
                <a:gd name="connsiteY22" fmla="*/ 856612 h 928619"/>
                <a:gd name="connsiteX23" fmla="*/ 1090286 w 2097924"/>
                <a:gd name="connsiteY23" fmla="*/ 928619 h 928619"/>
                <a:gd name="connsiteX24" fmla="*/ 658238 w 2097924"/>
                <a:gd name="connsiteY24" fmla="*/ 856612 h 928619"/>
                <a:gd name="connsiteX25" fmla="*/ 298198 w 2097924"/>
                <a:gd name="connsiteY25" fmla="*/ 712596 h 928619"/>
                <a:gd name="connsiteX26" fmla="*/ 46158 w 2097924"/>
                <a:gd name="connsiteY26" fmla="*/ 572834 h 928619"/>
                <a:gd name="connsiteX27" fmla="*/ 21252 w 2097924"/>
                <a:gd name="connsiteY27" fmla="*/ 394936 h 928619"/>
                <a:gd name="connsiteX0" fmla="*/ 21252 w 2099795"/>
                <a:gd name="connsiteY0" fmla="*/ 394936 h 928619"/>
                <a:gd name="connsiteX1" fmla="*/ 21252 w 2099795"/>
                <a:gd name="connsiteY1" fmla="*/ 327334 h 928619"/>
                <a:gd name="connsiteX2" fmla="*/ 31926 w 2099795"/>
                <a:gd name="connsiteY2" fmla="*/ 252617 h 928619"/>
                <a:gd name="connsiteX3" fmla="*/ 63948 w 2099795"/>
                <a:gd name="connsiteY3" fmla="*/ 174341 h 928619"/>
                <a:gd name="connsiteX4" fmla="*/ 106643 w 2099795"/>
                <a:gd name="connsiteY4" fmla="*/ 113855 h 928619"/>
                <a:gd name="connsiteX5" fmla="*/ 152897 w 2099795"/>
                <a:gd name="connsiteY5" fmla="*/ 74718 h 928619"/>
                <a:gd name="connsiteX6" fmla="*/ 209825 w 2099795"/>
                <a:gd name="connsiteY6" fmla="*/ 39138 h 928619"/>
                <a:gd name="connsiteX7" fmla="*/ 280984 w 2099795"/>
                <a:gd name="connsiteY7" fmla="*/ 10674 h 928619"/>
                <a:gd name="connsiteX8" fmla="*/ 369934 w 2099795"/>
                <a:gd name="connsiteY8" fmla="*/ 3558 h 928619"/>
                <a:gd name="connsiteX9" fmla="*/ 547832 w 2099795"/>
                <a:gd name="connsiteY9" fmla="*/ 0 h 928619"/>
                <a:gd name="connsiteX10" fmla="*/ 989022 w 2099795"/>
                <a:gd name="connsiteY10" fmla="*/ 0 h 928619"/>
                <a:gd name="connsiteX11" fmla="*/ 1415979 w 2099795"/>
                <a:gd name="connsiteY11" fmla="*/ 3558 h 928619"/>
                <a:gd name="connsiteX12" fmla="*/ 1732639 w 2099795"/>
                <a:gd name="connsiteY12" fmla="*/ 3558 h 928619"/>
                <a:gd name="connsiteX13" fmla="*/ 1828704 w 2099795"/>
                <a:gd name="connsiteY13" fmla="*/ 14232 h 928619"/>
                <a:gd name="connsiteX14" fmla="*/ 1910538 w 2099795"/>
                <a:gd name="connsiteY14" fmla="*/ 42696 h 928619"/>
                <a:gd name="connsiteX15" fmla="*/ 1981697 w 2099795"/>
                <a:gd name="connsiteY15" fmla="*/ 96066 h 928619"/>
                <a:gd name="connsiteX16" fmla="*/ 2031509 w 2099795"/>
                <a:gd name="connsiteY16" fmla="*/ 160109 h 928619"/>
                <a:gd name="connsiteX17" fmla="*/ 2063531 w 2099795"/>
                <a:gd name="connsiteY17" fmla="*/ 220595 h 928619"/>
                <a:gd name="connsiteX18" fmla="*/ 2088436 w 2099795"/>
                <a:gd name="connsiteY18" fmla="*/ 320218 h 928619"/>
                <a:gd name="connsiteX19" fmla="*/ 2091994 w 2099795"/>
                <a:gd name="connsiteY19" fmla="*/ 441189 h 928619"/>
                <a:gd name="connsiteX20" fmla="*/ 2052857 w 2099795"/>
                <a:gd name="connsiteY20" fmla="*/ 519465 h 928619"/>
                <a:gd name="connsiteX21" fmla="*/ 1810366 w 2099795"/>
                <a:gd name="connsiteY21" fmla="*/ 712596 h 928619"/>
                <a:gd name="connsiteX22" fmla="*/ 1522334 w 2099795"/>
                <a:gd name="connsiteY22" fmla="*/ 856612 h 928619"/>
                <a:gd name="connsiteX23" fmla="*/ 1090286 w 2099795"/>
                <a:gd name="connsiteY23" fmla="*/ 928619 h 928619"/>
                <a:gd name="connsiteX24" fmla="*/ 658238 w 2099795"/>
                <a:gd name="connsiteY24" fmla="*/ 856612 h 928619"/>
                <a:gd name="connsiteX25" fmla="*/ 298198 w 2099795"/>
                <a:gd name="connsiteY25" fmla="*/ 712596 h 928619"/>
                <a:gd name="connsiteX26" fmla="*/ 46158 w 2099795"/>
                <a:gd name="connsiteY26" fmla="*/ 572834 h 928619"/>
                <a:gd name="connsiteX27" fmla="*/ 21252 w 2099795"/>
                <a:gd name="connsiteY27" fmla="*/ 394936 h 92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99795" h="928619">
                  <a:moveTo>
                    <a:pt x="21252" y="394936"/>
                  </a:moveTo>
                  <a:cubicBezTo>
                    <a:pt x="17101" y="354019"/>
                    <a:pt x="19473" y="351054"/>
                    <a:pt x="21252" y="327334"/>
                  </a:cubicBezTo>
                  <a:cubicBezTo>
                    <a:pt x="23031" y="303614"/>
                    <a:pt x="24810" y="278116"/>
                    <a:pt x="31926" y="252617"/>
                  </a:cubicBezTo>
                  <a:cubicBezTo>
                    <a:pt x="39042" y="227118"/>
                    <a:pt x="51495" y="197468"/>
                    <a:pt x="63948" y="174341"/>
                  </a:cubicBezTo>
                  <a:cubicBezTo>
                    <a:pt x="76401" y="151214"/>
                    <a:pt x="91818" y="130459"/>
                    <a:pt x="106643" y="113855"/>
                  </a:cubicBezTo>
                  <a:cubicBezTo>
                    <a:pt x="121468" y="97251"/>
                    <a:pt x="135700" y="87171"/>
                    <a:pt x="152897" y="74718"/>
                  </a:cubicBezTo>
                  <a:cubicBezTo>
                    <a:pt x="170094" y="62265"/>
                    <a:pt x="188477" y="49812"/>
                    <a:pt x="209825" y="39138"/>
                  </a:cubicBezTo>
                  <a:cubicBezTo>
                    <a:pt x="231173" y="28464"/>
                    <a:pt x="254299" y="16604"/>
                    <a:pt x="280984" y="10674"/>
                  </a:cubicBezTo>
                  <a:cubicBezTo>
                    <a:pt x="307669" y="4744"/>
                    <a:pt x="325459" y="5337"/>
                    <a:pt x="369934" y="3558"/>
                  </a:cubicBezTo>
                  <a:cubicBezTo>
                    <a:pt x="414409" y="1779"/>
                    <a:pt x="547832" y="0"/>
                    <a:pt x="547832" y="0"/>
                  </a:cubicBezTo>
                  <a:lnTo>
                    <a:pt x="989022" y="0"/>
                  </a:lnTo>
                  <a:lnTo>
                    <a:pt x="1415979" y="3558"/>
                  </a:lnTo>
                  <a:lnTo>
                    <a:pt x="1732639" y="3558"/>
                  </a:lnTo>
                  <a:cubicBezTo>
                    <a:pt x="1801426" y="5337"/>
                    <a:pt x="1799054" y="7709"/>
                    <a:pt x="1828704" y="14232"/>
                  </a:cubicBezTo>
                  <a:cubicBezTo>
                    <a:pt x="1858354" y="20755"/>
                    <a:pt x="1885039" y="29057"/>
                    <a:pt x="1910538" y="42696"/>
                  </a:cubicBezTo>
                  <a:cubicBezTo>
                    <a:pt x="1936037" y="56335"/>
                    <a:pt x="1961535" y="76497"/>
                    <a:pt x="1981697" y="96066"/>
                  </a:cubicBezTo>
                  <a:cubicBezTo>
                    <a:pt x="2001859" y="115635"/>
                    <a:pt x="2017870" y="139354"/>
                    <a:pt x="2031509" y="160109"/>
                  </a:cubicBezTo>
                  <a:cubicBezTo>
                    <a:pt x="2045148" y="180864"/>
                    <a:pt x="2054043" y="193910"/>
                    <a:pt x="2063531" y="220595"/>
                  </a:cubicBezTo>
                  <a:cubicBezTo>
                    <a:pt x="2073019" y="247280"/>
                    <a:pt x="2083692" y="283452"/>
                    <a:pt x="2088436" y="320218"/>
                  </a:cubicBezTo>
                  <a:cubicBezTo>
                    <a:pt x="2093180" y="356984"/>
                    <a:pt x="2097924" y="407981"/>
                    <a:pt x="2091994" y="441189"/>
                  </a:cubicBezTo>
                  <a:cubicBezTo>
                    <a:pt x="2086064" y="474397"/>
                    <a:pt x="2099795" y="474231"/>
                    <a:pt x="2052857" y="519465"/>
                  </a:cubicBezTo>
                  <a:cubicBezTo>
                    <a:pt x="2005919" y="564699"/>
                    <a:pt x="1898787" y="656405"/>
                    <a:pt x="1810366" y="712596"/>
                  </a:cubicBezTo>
                  <a:cubicBezTo>
                    <a:pt x="1721946" y="768787"/>
                    <a:pt x="1642347" y="820608"/>
                    <a:pt x="1522334" y="856612"/>
                  </a:cubicBezTo>
                  <a:cubicBezTo>
                    <a:pt x="1402321" y="892616"/>
                    <a:pt x="1234302" y="928619"/>
                    <a:pt x="1090286" y="928619"/>
                  </a:cubicBezTo>
                  <a:cubicBezTo>
                    <a:pt x="946270" y="928619"/>
                    <a:pt x="790253" y="892616"/>
                    <a:pt x="658238" y="856612"/>
                  </a:cubicBezTo>
                  <a:cubicBezTo>
                    <a:pt x="526223" y="820608"/>
                    <a:pt x="400211" y="759892"/>
                    <a:pt x="298198" y="712596"/>
                  </a:cubicBezTo>
                  <a:cubicBezTo>
                    <a:pt x="196185" y="665300"/>
                    <a:pt x="92316" y="625777"/>
                    <a:pt x="46158" y="572834"/>
                  </a:cubicBezTo>
                  <a:cubicBezTo>
                    <a:pt x="0" y="519891"/>
                    <a:pt x="25403" y="435853"/>
                    <a:pt x="21252" y="394936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3" name="Groupe 22"/>
            <p:cNvGrpSpPr/>
            <p:nvPr/>
          </p:nvGrpSpPr>
          <p:grpSpPr>
            <a:xfrm>
              <a:off x="666000" y="4122000"/>
              <a:ext cx="806897" cy="755999"/>
              <a:chOff x="864000" y="180000"/>
              <a:chExt cx="7979850" cy="6475203"/>
            </a:xfrm>
            <a:effectLst>
              <a:outerShdw blurRad="25400" dist="12700" dir="2700000" sx="104000" sy="104000" algn="tl" rotWithShape="0">
                <a:prstClr val="black"/>
              </a:outerShdw>
            </a:effectLst>
          </p:grpSpPr>
          <p:sp>
            <p:nvSpPr>
              <p:cNvPr id="35" name="Forme libre 34"/>
              <p:cNvSpPr/>
              <p:nvPr/>
            </p:nvSpPr>
            <p:spPr>
              <a:xfrm>
                <a:off x="864000" y="3600000"/>
                <a:ext cx="4824537" cy="3055203"/>
              </a:xfrm>
              <a:custGeom>
                <a:avLst/>
                <a:gdLst>
                  <a:gd name="connsiteX0" fmla="*/ 0 w 2004695"/>
                  <a:gd name="connsiteY0" fmla="*/ 1517015 h 1517015"/>
                  <a:gd name="connsiteX1" fmla="*/ 41910 w 2004695"/>
                  <a:gd name="connsiteY1" fmla="*/ 1475105 h 1517015"/>
                  <a:gd name="connsiteX2" fmla="*/ 72390 w 2004695"/>
                  <a:gd name="connsiteY2" fmla="*/ 1490345 h 1517015"/>
                  <a:gd name="connsiteX3" fmla="*/ 106680 w 2004695"/>
                  <a:gd name="connsiteY3" fmla="*/ 1463675 h 1517015"/>
                  <a:gd name="connsiteX4" fmla="*/ 163830 w 2004695"/>
                  <a:gd name="connsiteY4" fmla="*/ 1288415 h 1517015"/>
                  <a:gd name="connsiteX5" fmla="*/ 209550 w 2004695"/>
                  <a:gd name="connsiteY5" fmla="*/ 1235075 h 1517015"/>
                  <a:gd name="connsiteX6" fmla="*/ 251460 w 2004695"/>
                  <a:gd name="connsiteY6" fmla="*/ 1311275 h 1517015"/>
                  <a:gd name="connsiteX7" fmla="*/ 278130 w 2004695"/>
                  <a:gd name="connsiteY7" fmla="*/ 1341755 h 1517015"/>
                  <a:gd name="connsiteX8" fmla="*/ 308610 w 2004695"/>
                  <a:gd name="connsiteY8" fmla="*/ 1349375 h 1517015"/>
                  <a:gd name="connsiteX9" fmla="*/ 342900 w 2004695"/>
                  <a:gd name="connsiteY9" fmla="*/ 1318895 h 1517015"/>
                  <a:gd name="connsiteX10" fmla="*/ 365760 w 2004695"/>
                  <a:gd name="connsiteY10" fmla="*/ 1246505 h 1517015"/>
                  <a:gd name="connsiteX11" fmla="*/ 377190 w 2004695"/>
                  <a:gd name="connsiteY11" fmla="*/ 1105535 h 1517015"/>
                  <a:gd name="connsiteX12" fmla="*/ 381000 w 2004695"/>
                  <a:gd name="connsiteY12" fmla="*/ 1025525 h 1517015"/>
                  <a:gd name="connsiteX13" fmla="*/ 400050 w 2004695"/>
                  <a:gd name="connsiteY13" fmla="*/ 991235 h 1517015"/>
                  <a:gd name="connsiteX14" fmla="*/ 430530 w 2004695"/>
                  <a:gd name="connsiteY14" fmla="*/ 1075055 h 1517015"/>
                  <a:gd name="connsiteX15" fmla="*/ 476250 w 2004695"/>
                  <a:gd name="connsiteY15" fmla="*/ 1212215 h 1517015"/>
                  <a:gd name="connsiteX16" fmla="*/ 533400 w 2004695"/>
                  <a:gd name="connsiteY16" fmla="*/ 1250315 h 1517015"/>
                  <a:gd name="connsiteX17" fmla="*/ 552450 w 2004695"/>
                  <a:gd name="connsiteY17" fmla="*/ 1276985 h 1517015"/>
                  <a:gd name="connsiteX18" fmla="*/ 590550 w 2004695"/>
                  <a:gd name="connsiteY18" fmla="*/ 1345565 h 1517015"/>
                  <a:gd name="connsiteX19" fmla="*/ 636270 w 2004695"/>
                  <a:gd name="connsiteY19" fmla="*/ 1402715 h 1517015"/>
                  <a:gd name="connsiteX20" fmla="*/ 704850 w 2004695"/>
                  <a:gd name="connsiteY20" fmla="*/ 1414145 h 1517015"/>
                  <a:gd name="connsiteX21" fmla="*/ 792480 w 2004695"/>
                  <a:gd name="connsiteY21" fmla="*/ 1364615 h 1517015"/>
                  <a:gd name="connsiteX22" fmla="*/ 838200 w 2004695"/>
                  <a:gd name="connsiteY22" fmla="*/ 1273175 h 1517015"/>
                  <a:gd name="connsiteX23" fmla="*/ 880110 w 2004695"/>
                  <a:gd name="connsiteY23" fmla="*/ 1181735 h 1517015"/>
                  <a:gd name="connsiteX24" fmla="*/ 944880 w 2004695"/>
                  <a:gd name="connsiteY24" fmla="*/ 1177925 h 1517015"/>
                  <a:gd name="connsiteX25" fmla="*/ 975360 w 2004695"/>
                  <a:gd name="connsiteY25" fmla="*/ 1200785 h 1517015"/>
                  <a:gd name="connsiteX26" fmla="*/ 994410 w 2004695"/>
                  <a:gd name="connsiteY26" fmla="*/ 1200785 h 1517015"/>
                  <a:gd name="connsiteX27" fmla="*/ 1024890 w 2004695"/>
                  <a:gd name="connsiteY27" fmla="*/ 1166495 h 1517015"/>
                  <a:gd name="connsiteX28" fmla="*/ 1062990 w 2004695"/>
                  <a:gd name="connsiteY28" fmla="*/ 998855 h 1517015"/>
                  <a:gd name="connsiteX29" fmla="*/ 1089660 w 2004695"/>
                  <a:gd name="connsiteY29" fmla="*/ 732155 h 1517015"/>
                  <a:gd name="connsiteX30" fmla="*/ 1104900 w 2004695"/>
                  <a:gd name="connsiteY30" fmla="*/ 427355 h 1517015"/>
                  <a:gd name="connsiteX31" fmla="*/ 1120140 w 2004695"/>
                  <a:gd name="connsiteY31" fmla="*/ 191135 h 1517015"/>
                  <a:gd name="connsiteX32" fmla="*/ 1150620 w 2004695"/>
                  <a:gd name="connsiteY32" fmla="*/ 15875 h 1517015"/>
                  <a:gd name="connsiteX33" fmla="*/ 1196340 w 2004695"/>
                  <a:gd name="connsiteY33" fmla="*/ 286385 h 1517015"/>
                  <a:gd name="connsiteX34" fmla="*/ 1264920 w 2004695"/>
                  <a:gd name="connsiteY34" fmla="*/ 854075 h 1517015"/>
                  <a:gd name="connsiteX35" fmla="*/ 1306830 w 2004695"/>
                  <a:gd name="connsiteY35" fmla="*/ 1094105 h 1517015"/>
                  <a:gd name="connsiteX36" fmla="*/ 1390650 w 2004695"/>
                  <a:gd name="connsiteY36" fmla="*/ 1246505 h 1517015"/>
                  <a:gd name="connsiteX37" fmla="*/ 1508760 w 2004695"/>
                  <a:gd name="connsiteY37" fmla="*/ 1337945 h 1517015"/>
                  <a:gd name="connsiteX38" fmla="*/ 1588770 w 2004695"/>
                  <a:gd name="connsiteY38" fmla="*/ 1364615 h 1517015"/>
                  <a:gd name="connsiteX39" fmla="*/ 1657350 w 2004695"/>
                  <a:gd name="connsiteY39" fmla="*/ 1318895 h 1517015"/>
                  <a:gd name="connsiteX40" fmla="*/ 1729740 w 2004695"/>
                  <a:gd name="connsiteY40" fmla="*/ 1189355 h 1517015"/>
                  <a:gd name="connsiteX41" fmla="*/ 1779270 w 2004695"/>
                  <a:gd name="connsiteY41" fmla="*/ 1033145 h 1517015"/>
                  <a:gd name="connsiteX42" fmla="*/ 1832610 w 2004695"/>
                  <a:gd name="connsiteY42" fmla="*/ 968375 h 1517015"/>
                  <a:gd name="connsiteX43" fmla="*/ 1885950 w 2004695"/>
                  <a:gd name="connsiteY43" fmla="*/ 1014095 h 1517015"/>
                  <a:gd name="connsiteX44" fmla="*/ 1939290 w 2004695"/>
                  <a:gd name="connsiteY44" fmla="*/ 1151255 h 1517015"/>
                  <a:gd name="connsiteX45" fmla="*/ 1981200 w 2004695"/>
                  <a:gd name="connsiteY45" fmla="*/ 1216025 h 1517015"/>
                  <a:gd name="connsiteX46" fmla="*/ 2000250 w 2004695"/>
                  <a:gd name="connsiteY46" fmla="*/ 1227455 h 1517015"/>
                  <a:gd name="connsiteX47" fmla="*/ 2004060 w 2004695"/>
                  <a:gd name="connsiteY47" fmla="*/ 1303655 h 1517015"/>
                  <a:gd name="connsiteX48" fmla="*/ 2004060 w 2004695"/>
                  <a:gd name="connsiteY48" fmla="*/ 1414145 h 1517015"/>
                  <a:gd name="connsiteX49" fmla="*/ 2000250 w 2004695"/>
                  <a:gd name="connsiteY49" fmla="*/ 1501775 h 1517015"/>
                  <a:gd name="connsiteX0" fmla="*/ 0 w 2004695"/>
                  <a:gd name="connsiteY0" fmla="*/ 1517015 h 1517015"/>
                  <a:gd name="connsiteX1" fmla="*/ 41910 w 2004695"/>
                  <a:gd name="connsiteY1" fmla="*/ 1475105 h 1517015"/>
                  <a:gd name="connsiteX2" fmla="*/ 72390 w 2004695"/>
                  <a:gd name="connsiteY2" fmla="*/ 1490345 h 1517015"/>
                  <a:gd name="connsiteX3" fmla="*/ 106680 w 2004695"/>
                  <a:gd name="connsiteY3" fmla="*/ 1463675 h 1517015"/>
                  <a:gd name="connsiteX4" fmla="*/ 163830 w 2004695"/>
                  <a:gd name="connsiteY4" fmla="*/ 1288415 h 1517015"/>
                  <a:gd name="connsiteX5" fmla="*/ 209550 w 2004695"/>
                  <a:gd name="connsiteY5" fmla="*/ 1235075 h 1517015"/>
                  <a:gd name="connsiteX6" fmla="*/ 251460 w 2004695"/>
                  <a:gd name="connsiteY6" fmla="*/ 1311275 h 1517015"/>
                  <a:gd name="connsiteX7" fmla="*/ 278130 w 2004695"/>
                  <a:gd name="connsiteY7" fmla="*/ 1341755 h 1517015"/>
                  <a:gd name="connsiteX8" fmla="*/ 308610 w 2004695"/>
                  <a:gd name="connsiteY8" fmla="*/ 1349375 h 1517015"/>
                  <a:gd name="connsiteX9" fmla="*/ 342900 w 2004695"/>
                  <a:gd name="connsiteY9" fmla="*/ 1318895 h 1517015"/>
                  <a:gd name="connsiteX10" fmla="*/ 365760 w 2004695"/>
                  <a:gd name="connsiteY10" fmla="*/ 1246505 h 1517015"/>
                  <a:gd name="connsiteX11" fmla="*/ 377190 w 2004695"/>
                  <a:gd name="connsiteY11" fmla="*/ 1105535 h 1517015"/>
                  <a:gd name="connsiteX12" fmla="*/ 381000 w 2004695"/>
                  <a:gd name="connsiteY12" fmla="*/ 1025525 h 1517015"/>
                  <a:gd name="connsiteX13" fmla="*/ 400050 w 2004695"/>
                  <a:gd name="connsiteY13" fmla="*/ 991235 h 1517015"/>
                  <a:gd name="connsiteX14" fmla="*/ 430530 w 2004695"/>
                  <a:gd name="connsiteY14" fmla="*/ 1075055 h 1517015"/>
                  <a:gd name="connsiteX15" fmla="*/ 476250 w 2004695"/>
                  <a:gd name="connsiteY15" fmla="*/ 1212215 h 1517015"/>
                  <a:gd name="connsiteX16" fmla="*/ 533400 w 2004695"/>
                  <a:gd name="connsiteY16" fmla="*/ 1250315 h 1517015"/>
                  <a:gd name="connsiteX17" fmla="*/ 552450 w 2004695"/>
                  <a:gd name="connsiteY17" fmla="*/ 1276985 h 1517015"/>
                  <a:gd name="connsiteX18" fmla="*/ 590550 w 2004695"/>
                  <a:gd name="connsiteY18" fmla="*/ 1345565 h 1517015"/>
                  <a:gd name="connsiteX19" fmla="*/ 636270 w 2004695"/>
                  <a:gd name="connsiteY19" fmla="*/ 1402715 h 1517015"/>
                  <a:gd name="connsiteX20" fmla="*/ 704850 w 2004695"/>
                  <a:gd name="connsiteY20" fmla="*/ 1414145 h 1517015"/>
                  <a:gd name="connsiteX21" fmla="*/ 792480 w 2004695"/>
                  <a:gd name="connsiteY21" fmla="*/ 1364615 h 1517015"/>
                  <a:gd name="connsiteX22" fmla="*/ 838200 w 2004695"/>
                  <a:gd name="connsiteY22" fmla="*/ 1273175 h 1517015"/>
                  <a:gd name="connsiteX23" fmla="*/ 880110 w 2004695"/>
                  <a:gd name="connsiteY23" fmla="*/ 1181735 h 1517015"/>
                  <a:gd name="connsiteX24" fmla="*/ 944880 w 2004695"/>
                  <a:gd name="connsiteY24" fmla="*/ 1177925 h 1517015"/>
                  <a:gd name="connsiteX25" fmla="*/ 975360 w 2004695"/>
                  <a:gd name="connsiteY25" fmla="*/ 1200785 h 1517015"/>
                  <a:gd name="connsiteX26" fmla="*/ 994410 w 2004695"/>
                  <a:gd name="connsiteY26" fmla="*/ 1200785 h 1517015"/>
                  <a:gd name="connsiteX27" fmla="*/ 1024890 w 2004695"/>
                  <a:gd name="connsiteY27" fmla="*/ 1166495 h 1517015"/>
                  <a:gd name="connsiteX28" fmla="*/ 1062990 w 2004695"/>
                  <a:gd name="connsiteY28" fmla="*/ 998855 h 1517015"/>
                  <a:gd name="connsiteX29" fmla="*/ 1089660 w 2004695"/>
                  <a:gd name="connsiteY29" fmla="*/ 732155 h 1517015"/>
                  <a:gd name="connsiteX30" fmla="*/ 1104900 w 2004695"/>
                  <a:gd name="connsiteY30" fmla="*/ 427355 h 1517015"/>
                  <a:gd name="connsiteX31" fmla="*/ 1120140 w 2004695"/>
                  <a:gd name="connsiteY31" fmla="*/ 191135 h 1517015"/>
                  <a:gd name="connsiteX32" fmla="*/ 1150620 w 2004695"/>
                  <a:gd name="connsiteY32" fmla="*/ 15875 h 1517015"/>
                  <a:gd name="connsiteX33" fmla="*/ 1196340 w 2004695"/>
                  <a:gd name="connsiteY33" fmla="*/ 286385 h 1517015"/>
                  <a:gd name="connsiteX34" fmla="*/ 1264920 w 2004695"/>
                  <a:gd name="connsiteY34" fmla="*/ 854075 h 1517015"/>
                  <a:gd name="connsiteX35" fmla="*/ 1306830 w 2004695"/>
                  <a:gd name="connsiteY35" fmla="*/ 1094105 h 1517015"/>
                  <a:gd name="connsiteX36" fmla="*/ 1390650 w 2004695"/>
                  <a:gd name="connsiteY36" fmla="*/ 1246505 h 1517015"/>
                  <a:gd name="connsiteX37" fmla="*/ 1508760 w 2004695"/>
                  <a:gd name="connsiteY37" fmla="*/ 1337945 h 1517015"/>
                  <a:gd name="connsiteX38" fmla="*/ 1588770 w 2004695"/>
                  <a:gd name="connsiteY38" fmla="*/ 1364615 h 1517015"/>
                  <a:gd name="connsiteX39" fmla="*/ 1657350 w 2004695"/>
                  <a:gd name="connsiteY39" fmla="*/ 1318895 h 1517015"/>
                  <a:gd name="connsiteX40" fmla="*/ 1729740 w 2004695"/>
                  <a:gd name="connsiteY40" fmla="*/ 1189355 h 1517015"/>
                  <a:gd name="connsiteX41" fmla="*/ 1779270 w 2004695"/>
                  <a:gd name="connsiteY41" fmla="*/ 1033145 h 1517015"/>
                  <a:gd name="connsiteX42" fmla="*/ 1832610 w 2004695"/>
                  <a:gd name="connsiteY42" fmla="*/ 968375 h 1517015"/>
                  <a:gd name="connsiteX43" fmla="*/ 1885950 w 2004695"/>
                  <a:gd name="connsiteY43" fmla="*/ 1014095 h 1517015"/>
                  <a:gd name="connsiteX44" fmla="*/ 1939290 w 2004695"/>
                  <a:gd name="connsiteY44" fmla="*/ 1151255 h 1517015"/>
                  <a:gd name="connsiteX45" fmla="*/ 1981200 w 2004695"/>
                  <a:gd name="connsiteY45" fmla="*/ 1216025 h 1517015"/>
                  <a:gd name="connsiteX46" fmla="*/ 2000250 w 2004695"/>
                  <a:gd name="connsiteY46" fmla="*/ 1227455 h 1517015"/>
                  <a:gd name="connsiteX47" fmla="*/ 2004060 w 2004695"/>
                  <a:gd name="connsiteY47" fmla="*/ 1303655 h 1517015"/>
                  <a:gd name="connsiteX48" fmla="*/ 2004060 w 2004695"/>
                  <a:gd name="connsiteY48" fmla="*/ 1414145 h 1517015"/>
                  <a:gd name="connsiteX0" fmla="*/ 0 w 2004060"/>
                  <a:gd name="connsiteY0" fmla="*/ 1517015 h 1517015"/>
                  <a:gd name="connsiteX1" fmla="*/ 41910 w 2004060"/>
                  <a:gd name="connsiteY1" fmla="*/ 1475105 h 1517015"/>
                  <a:gd name="connsiteX2" fmla="*/ 72390 w 2004060"/>
                  <a:gd name="connsiteY2" fmla="*/ 1490345 h 1517015"/>
                  <a:gd name="connsiteX3" fmla="*/ 106680 w 2004060"/>
                  <a:gd name="connsiteY3" fmla="*/ 1463675 h 1517015"/>
                  <a:gd name="connsiteX4" fmla="*/ 163830 w 2004060"/>
                  <a:gd name="connsiteY4" fmla="*/ 1288415 h 1517015"/>
                  <a:gd name="connsiteX5" fmla="*/ 209550 w 2004060"/>
                  <a:gd name="connsiteY5" fmla="*/ 1235075 h 1517015"/>
                  <a:gd name="connsiteX6" fmla="*/ 251460 w 2004060"/>
                  <a:gd name="connsiteY6" fmla="*/ 1311275 h 1517015"/>
                  <a:gd name="connsiteX7" fmla="*/ 278130 w 2004060"/>
                  <a:gd name="connsiteY7" fmla="*/ 1341755 h 1517015"/>
                  <a:gd name="connsiteX8" fmla="*/ 308610 w 2004060"/>
                  <a:gd name="connsiteY8" fmla="*/ 1349375 h 1517015"/>
                  <a:gd name="connsiteX9" fmla="*/ 342900 w 2004060"/>
                  <a:gd name="connsiteY9" fmla="*/ 1318895 h 1517015"/>
                  <a:gd name="connsiteX10" fmla="*/ 365760 w 2004060"/>
                  <a:gd name="connsiteY10" fmla="*/ 1246505 h 1517015"/>
                  <a:gd name="connsiteX11" fmla="*/ 377190 w 2004060"/>
                  <a:gd name="connsiteY11" fmla="*/ 1105535 h 1517015"/>
                  <a:gd name="connsiteX12" fmla="*/ 381000 w 2004060"/>
                  <a:gd name="connsiteY12" fmla="*/ 1025525 h 1517015"/>
                  <a:gd name="connsiteX13" fmla="*/ 400050 w 2004060"/>
                  <a:gd name="connsiteY13" fmla="*/ 991235 h 1517015"/>
                  <a:gd name="connsiteX14" fmla="*/ 430530 w 2004060"/>
                  <a:gd name="connsiteY14" fmla="*/ 1075055 h 1517015"/>
                  <a:gd name="connsiteX15" fmla="*/ 476250 w 2004060"/>
                  <a:gd name="connsiteY15" fmla="*/ 1212215 h 1517015"/>
                  <a:gd name="connsiteX16" fmla="*/ 533400 w 2004060"/>
                  <a:gd name="connsiteY16" fmla="*/ 1250315 h 1517015"/>
                  <a:gd name="connsiteX17" fmla="*/ 552450 w 2004060"/>
                  <a:gd name="connsiteY17" fmla="*/ 1276985 h 1517015"/>
                  <a:gd name="connsiteX18" fmla="*/ 590550 w 2004060"/>
                  <a:gd name="connsiteY18" fmla="*/ 1345565 h 1517015"/>
                  <a:gd name="connsiteX19" fmla="*/ 636270 w 2004060"/>
                  <a:gd name="connsiteY19" fmla="*/ 1402715 h 1517015"/>
                  <a:gd name="connsiteX20" fmla="*/ 704850 w 2004060"/>
                  <a:gd name="connsiteY20" fmla="*/ 1414145 h 1517015"/>
                  <a:gd name="connsiteX21" fmla="*/ 792480 w 2004060"/>
                  <a:gd name="connsiteY21" fmla="*/ 1364615 h 1517015"/>
                  <a:gd name="connsiteX22" fmla="*/ 838200 w 2004060"/>
                  <a:gd name="connsiteY22" fmla="*/ 1273175 h 1517015"/>
                  <a:gd name="connsiteX23" fmla="*/ 880110 w 2004060"/>
                  <a:gd name="connsiteY23" fmla="*/ 1181735 h 1517015"/>
                  <a:gd name="connsiteX24" fmla="*/ 944880 w 2004060"/>
                  <a:gd name="connsiteY24" fmla="*/ 1177925 h 1517015"/>
                  <a:gd name="connsiteX25" fmla="*/ 975360 w 2004060"/>
                  <a:gd name="connsiteY25" fmla="*/ 1200785 h 1517015"/>
                  <a:gd name="connsiteX26" fmla="*/ 994410 w 2004060"/>
                  <a:gd name="connsiteY26" fmla="*/ 1200785 h 1517015"/>
                  <a:gd name="connsiteX27" fmla="*/ 1024890 w 2004060"/>
                  <a:gd name="connsiteY27" fmla="*/ 1166495 h 1517015"/>
                  <a:gd name="connsiteX28" fmla="*/ 1062990 w 2004060"/>
                  <a:gd name="connsiteY28" fmla="*/ 998855 h 1517015"/>
                  <a:gd name="connsiteX29" fmla="*/ 1089660 w 2004060"/>
                  <a:gd name="connsiteY29" fmla="*/ 732155 h 1517015"/>
                  <a:gd name="connsiteX30" fmla="*/ 1104900 w 2004060"/>
                  <a:gd name="connsiteY30" fmla="*/ 427355 h 1517015"/>
                  <a:gd name="connsiteX31" fmla="*/ 1120140 w 2004060"/>
                  <a:gd name="connsiteY31" fmla="*/ 191135 h 1517015"/>
                  <a:gd name="connsiteX32" fmla="*/ 1150620 w 2004060"/>
                  <a:gd name="connsiteY32" fmla="*/ 15875 h 1517015"/>
                  <a:gd name="connsiteX33" fmla="*/ 1196340 w 2004060"/>
                  <a:gd name="connsiteY33" fmla="*/ 286385 h 1517015"/>
                  <a:gd name="connsiteX34" fmla="*/ 1264920 w 2004060"/>
                  <a:gd name="connsiteY34" fmla="*/ 854075 h 1517015"/>
                  <a:gd name="connsiteX35" fmla="*/ 1306830 w 2004060"/>
                  <a:gd name="connsiteY35" fmla="*/ 1094105 h 1517015"/>
                  <a:gd name="connsiteX36" fmla="*/ 1390650 w 2004060"/>
                  <a:gd name="connsiteY36" fmla="*/ 1246505 h 1517015"/>
                  <a:gd name="connsiteX37" fmla="*/ 1508760 w 2004060"/>
                  <a:gd name="connsiteY37" fmla="*/ 1337945 h 1517015"/>
                  <a:gd name="connsiteX38" fmla="*/ 1588770 w 2004060"/>
                  <a:gd name="connsiteY38" fmla="*/ 1364615 h 1517015"/>
                  <a:gd name="connsiteX39" fmla="*/ 1657350 w 2004060"/>
                  <a:gd name="connsiteY39" fmla="*/ 1318895 h 1517015"/>
                  <a:gd name="connsiteX40" fmla="*/ 1729740 w 2004060"/>
                  <a:gd name="connsiteY40" fmla="*/ 1189355 h 1517015"/>
                  <a:gd name="connsiteX41" fmla="*/ 1779270 w 2004060"/>
                  <a:gd name="connsiteY41" fmla="*/ 1033145 h 1517015"/>
                  <a:gd name="connsiteX42" fmla="*/ 1832610 w 2004060"/>
                  <a:gd name="connsiteY42" fmla="*/ 968375 h 1517015"/>
                  <a:gd name="connsiteX43" fmla="*/ 1885950 w 2004060"/>
                  <a:gd name="connsiteY43" fmla="*/ 1014095 h 1517015"/>
                  <a:gd name="connsiteX44" fmla="*/ 1939290 w 2004060"/>
                  <a:gd name="connsiteY44" fmla="*/ 1151255 h 1517015"/>
                  <a:gd name="connsiteX45" fmla="*/ 1981200 w 2004060"/>
                  <a:gd name="connsiteY45" fmla="*/ 1216025 h 1517015"/>
                  <a:gd name="connsiteX46" fmla="*/ 2000250 w 2004060"/>
                  <a:gd name="connsiteY46" fmla="*/ 1227455 h 1517015"/>
                  <a:gd name="connsiteX47" fmla="*/ 2004060 w 2004060"/>
                  <a:gd name="connsiteY47" fmla="*/ 1303655 h 1517015"/>
                  <a:gd name="connsiteX0" fmla="*/ 0 w 2000250"/>
                  <a:gd name="connsiteY0" fmla="*/ 1517015 h 1517015"/>
                  <a:gd name="connsiteX1" fmla="*/ 41910 w 2000250"/>
                  <a:gd name="connsiteY1" fmla="*/ 1475105 h 1517015"/>
                  <a:gd name="connsiteX2" fmla="*/ 72390 w 2000250"/>
                  <a:gd name="connsiteY2" fmla="*/ 1490345 h 1517015"/>
                  <a:gd name="connsiteX3" fmla="*/ 106680 w 2000250"/>
                  <a:gd name="connsiteY3" fmla="*/ 1463675 h 1517015"/>
                  <a:gd name="connsiteX4" fmla="*/ 163830 w 2000250"/>
                  <a:gd name="connsiteY4" fmla="*/ 1288415 h 1517015"/>
                  <a:gd name="connsiteX5" fmla="*/ 209550 w 2000250"/>
                  <a:gd name="connsiteY5" fmla="*/ 1235075 h 1517015"/>
                  <a:gd name="connsiteX6" fmla="*/ 251460 w 2000250"/>
                  <a:gd name="connsiteY6" fmla="*/ 1311275 h 1517015"/>
                  <a:gd name="connsiteX7" fmla="*/ 278130 w 2000250"/>
                  <a:gd name="connsiteY7" fmla="*/ 1341755 h 1517015"/>
                  <a:gd name="connsiteX8" fmla="*/ 308610 w 2000250"/>
                  <a:gd name="connsiteY8" fmla="*/ 1349375 h 1517015"/>
                  <a:gd name="connsiteX9" fmla="*/ 342900 w 2000250"/>
                  <a:gd name="connsiteY9" fmla="*/ 1318895 h 1517015"/>
                  <a:gd name="connsiteX10" fmla="*/ 365760 w 2000250"/>
                  <a:gd name="connsiteY10" fmla="*/ 1246505 h 1517015"/>
                  <a:gd name="connsiteX11" fmla="*/ 377190 w 2000250"/>
                  <a:gd name="connsiteY11" fmla="*/ 1105535 h 1517015"/>
                  <a:gd name="connsiteX12" fmla="*/ 381000 w 2000250"/>
                  <a:gd name="connsiteY12" fmla="*/ 1025525 h 1517015"/>
                  <a:gd name="connsiteX13" fmla="*/ 400050 w 2000250"/>
                  <a:gd name="connsiteY13" fmla="*/ 991235 h 1517015"/>
                  <a:gd name="connsiteX14" fmla="*/ 430530 w 2000250"/>
                  <a:gd name="connsiteY14" fmla="*/ 1075055 h 1517015"/>
                  <a:gd name="connsiteX15" fmla="*/ 476250 w 2000250"/>
                  <a:gd name="connsiteY15" fmla="*/ 1212215 h 1517015"/>
                  <a:gd name="connsiteX16" fmla="*/ 533400 w 2000250"/>
                  <a:gd name="connsiteY16" fmla="*/ 1250315 h 1517015"/>
                  <a:gd name="connsiteX17" fmla="*/ 552450 w 2000250"/>
                  <a:gd name="connsiteY17" fmla="*/ 1276985 h 1517015"/>
                  <a:gd name="connsiteX18" fmla="*/ 590550 w 2000250"/>
                  <a:gd name="connsiteY18" fmla="*/ 1345565 h 1517015"/>
                  <a:gd name="connsiteX19" fmla="*/ 636270 w 2000250"/>
                  <a:gd name="connsiteY19" fmla="*/ 1402715 h 1517015"/>
                  <a:gd name="connsiteX20" fmla="*/ 704850 w 2000250"/>
                  <a:gd name="connsiteY20" fmla="*/ 1414145 h 1517015"/>
                  <a:gd name="connsiteX21" fmla="*/ 792480 w 2000250"/>
                  <a:gd name="connsiteY21" fmla="*/ 1364615 h 1517015"/>
                  <a:gd name="connsiteX22" fmla="*/ 838200 w 2000250"/>
                  <a:gd name="connsiteY22" fmla="*/ 1273175 h 1517015"/>
                  <a:gd name="connsiteX23" fmla="*/ 880110 w 2000250"/>
                  <a:gd name="connsiteY23" fmla="*/ 1181735 h 1517015"/>
                  <a:gd name="connsiteX24" fmla="*/ 944880 w 2000250"/>
                  <a:gd name="connsiteY24" fmla="*/ 1177925 h 1517015"/>
                  <a:gd name="connsiteX25" fmla="*/ 975360 w 2000250"/>
                  <a:gd name="connsiteY25" fmla="*/ 1200785 h 1517015"/>
                  <a:gd name="connsiteX26" fmla="*/ 994410 w 2000250"/>
                  <a:gd name="connsiteY26" fmla="*/ 1200785 h 1517015"/>
                  <a:gd name="connsiteX27" fmla="*/ 1024890 w 2000250"/>
                  <a:gd name="connsiteY27" fmla="*/ 1166495 h 1517015"/>
                  <a:gd name="connsiteX28" fmla="*/ 1062990 w 2000250"/>
                  <a:gd name="connsiteY28" fmla="*/ 998855 h 1517015"/>
                  <a:gd name="connsiteX29" fmla="*/ 1089660 w 2000250"/>
                  <a:gd name="connsiteY29" fmla="*/ 732155 h 1517015"/>
                  <a:gd name="connsiteX30" fmla="*/ 1104900 w 2000250"/>
                  <a:gd name="connsiteY30" fmla="*/ 427355 h 1517015"/>
                  <a:gd name="connsiteX31" fmla="*/ 1120140 w 2000250"/>
                  <a:gd name="connsiteY31" fmla="*/ 191135 h 1517015"/>
                  <a:gd name="connsiteX32" fmla="*/ 1150620 w 2000250"/>
                  <a:gd name="connsiteY32" fmla="*/ 15875 h 1517015"/>
                  <a:gd name="connsiteX33" fmla="*/ 1196340 w 2000250"/>
                  <a:gd name="connsiteY33" fmla="*/ 286385 h 1517015"/>
                  <a:gd name="connsiteX34" fmla="*/ 1264920 w 2000250"/>
                  <a:gd name="connsiteY34" fmla="*/ 854075 h 1517015"/>
                  <a:gd name="connsiteX35" fmla="*/ 1306830 w 2000250"/>
                  <a:gd name="connsiteY35" fmla="*/ 1094105 h 1517015"/>
                  <a:gd name="connsiteX36" fmla="*/ 1390650 w 2000250"/>
                  <a:gd name="connsiteY36" fmla="*/ 1246505 h 1517015"/>
                  <a:gd name="connsiteX37" fmla="*/ 1508760 w 2000250"/>
                  <a:gd name="connsiteY37" fmla="*/ 1337945 h 1517015"/>
                  <a:gd name="connsiteX38" fmla="*/ 1588770 w 2000250"/>
                  <a:gd name="connsiteY38" fmla="*/ 1364615 h 1517015"/>
                  <a:gd name="connsiteX39" fmla="*/ 1657350 w 2000250"/>
                  <a:gd name="connsiteY39" fmla="*/ 1318895 h 1517015"/>
                  <a:gd name="connsiteX40" fmla="*/ 1729740 w 2000250"/>
                  <a:gd name="connsiteY40" fmla="*/ 1189355 h 1517015"/>
                  <a:gd name="connsiteX41" fmla="*/ 1779270 w 2000250"/>
                  <a:gd name="connsiteY41" fmla="*/ 1033145 h 1517015"/>
                  <a:gd name="connsiteX42" fmla="*/ 1832610 w 2000250"/>
                  <a:gd name="connsiteY42" fmla="*/ 968375 h 1517015"/>
                  <a:gd name="connsiteX43" fmla="*/ 1885950 w 2000250"/>
                  <a:gd name="connsiteY43" fmla="*/ 1014095 h 1517015"/>
                  <a:gd name="connsiteX44" fmla="*/ 1939290 w 2000250"/>
                  <a:gd name="connsiteY44" fmla="*/ 1151255 h 1517015"/>
                  <a:gd name="connsiteX45" fmla="*/ 1981200 w 2000250"/>
                  <a:gd name="connsiteY45" fmla="*/ 1216025 h 1517015"/>
                  <a:gd name="connsiteX46" fmla="*/ 2000250 w 2000250"/>
                  <a:gd name="connsiteY46" fmla="*/ 1227455 h 1517015"/>
                  <a:gd name="connsiteX0" fmla="*/ 0 w 1981200"/>
                  <a:gd name="connsiteY0" fmla="*/ 1517015 h 1517015"/>
                  <a:gd name="connsiteX1" fmla="*/ 41910 w 1981200"/>
                  <a:gd name="connsiteY1" fmla="*/ 1475105 h 1517015"/>
                  <a:gd name="connsiteX2" fmla="*/ 72390 w 1981200"/>
                  <a:gd name="connsiteY2" fmla="*/ 1490345 h 1517015"/>
                  <a:gd name="connsiteX3" fmla="*/ 106680 w 1981200"/>
                  <a:gd name="connsiteY3" fmla="*/ 1463675 h 1517015"/>
                  <a:gd name="connsiteX4" fmla="*/ 163830 w 1981200"/>
                  <a:gd name="connsiteY4" fmla="*/ 1288415 h 1517015"/>
                  <a:gd name="connsiteX5" fmla="*/ 209550 w 1981200"/>
                  <a:gd name="connsiteY5" fmla="*/ 1235075 h 1517015"/>
                  <a:gd name="connsiteX6" fmla="*/ 251460 w 1981200"/>
                  <a:gd name="connsiteY6" fmla="*/ 1311275 h 1517015"/>
                  <a:gd name="connsiteX7" fmla="*/ 278130 w 1981200"/>
                  <a:gd name="connsiteY7" fmla="*/ 1341755 h 1517015"/>
                  <a:gd name="connsiteX8" fmla="*/ 308610 w 1981200"/>
                  <a:gd name="connsiteY8" fmla="*/ 1349375 h 1517015"/>
                  <a:gd name="connsiteX9" fmla="*/ 342900 w 1981200"/>
                  <a:gd name="connsiteY9" fmla="*/ 1318895 h 1517015"/>
                  <a:gd name="connsiteX10" fmla="*/ 365760 w 1981200"/>
                  <a:gd name="connsiteY10" fmla="*/ 1246505 h 1517015"/>
                  <a:gd name="connsiteX11" fmla="*/ 377190 w 1981200"/>
                  <a:gd name="connsiteY11" fmla="*/ 1105535 h 1517015"/>
                  <a:gd name="connsiteX12" fmla="*/ 381000 w 1981200"/>
                  <a:gd name="connsiteY12" fmla="*/ 1025525 h 1517015"/>
                  <a:gd name="connsiteX13" fmla="*/ 400050 w 1981200"/>
                  <a:gd name="connsiteY13" fmla="*/ 991235 h 1517015"/>
                  <a:gd name="connsiteX14" fmla="*/ 430530 w 1981200"/>
                  <a:gd name="connsiteY14" fmla="*/ 1075055 h 1517015"/>
                  <a:gd name="connsiteX15" fmla="*/ 476250 w 1981200"/>
                  <a:gd name="connsiteY15" fmla="*/ 1212215 h 1517015"/>
                  <a:gd name="connsiteX16" fmla="*/ 533400 w 1981200"/>
                  <a:gd name="connsiteY16" fmla="*/ 1250315 h 1517015"/>
                  <a:gd name="connsiteX17" fmla="*/ 552450 w 1981200"/>
                  <a:gd name="connsiteY17" fmla="*/ 1276985 h 1517015"/>
                  <a:gd name="connsiteX18" fmla="*/ 590550 w 1981200"/>
                  <a:gd name="connsiteY18" fmla="*/ 1345565 h 1517015"/>
                  <a:gd name="connsiteX19" fmla="*/ 636270 w 1981200"/>
                  <a:gd name="connsiteY19" fmla="*/ 1402715 h 1517015"/>
                  <a:gd name="connsiteX20" fmla="*/ 704850 w 1981200"/>
                  <a:gd name="connsiteY20" fmla="*/ 1414145 h 1517015"/>
                  <a:gd name="connsiteX21" fmla="*/ 792480 w 1981200"/>
                  <a:gd name="connsiteY21" fmla="*/ 1364615 h 1517015"/>
                  <a:gd name="connsiteX22" fmla="*/ 838200 w 1981200"/>
                  <a:gd name="connsiteY22" fmla="*/ 1273175 h 1517015"/>
                  <a:gd name="connsiteX23" fmla="*/ 880110 w 1981200"/>
                  <a:gd name="connsiteY23" fmla="*/ 1181735 h 1517015"/>
                  <a:gd name="connsiteX24" fmla="*/ 944880 w 1981200"/>
                  <a:gd name="connsiteY24" fmla="*/ 1177925 h 1517015"/>
                  <a:gd name="connsiteX25" fmla="*/ 975360 w 1981200"/>
                  <a:gd name="connsiteY25" fmla="*/ 1200785 h 1517015"/>
                  <a:gd name="connsiteX26" fmla="*/ 994410 w 1981200"/>
                  <a:gd name="connsiteY26" fmla="*/ 1200785 h 1517015"/>
                  <a:gd name="connsiteX27" fmla="*/ 1024890 w 1981200"/>
                  <a:gd name="connsiteY27" fmla="*/ 1166495 h 1517015"/>
                  <a:gd name="connsiteX28" fmla="*/ 1062990 w 1981200"/>
                  <a:gd name="connsiteY28" fmla="*/ 998855 h 1517015"/>
                  <a:gd name="connsiteX29" fmla="*/ 1089660 w 1981200"/>
                  <a:gd name="connsiteY29" fmla="*/ 732155 h 1517015"/>
                  <a:gd name="connsiteX30" fmla="*/ 1104900 w 1981200"/>
                  <a:gd name="connsiteY30" fmla="*/ 427355 h 1517015"/>
                  <a:gd name="connsiteX31" fmla="*/ 1120140 w 1981200"/>
                  <a:gd name="connsiteY31" fmla="*/ 191135 h 1517015"/>
                  <a:gd name="connsiteX32" fmla="*/ 1150620 w 1981200"/>
                  <a:gd name="connsiteY32" fmla="*/ 15875 h 1517015"/>
                  <a:gd name="connsiteX33" fmla="*/ 1196340 w 1981200"/>
                  <a:gd name="connsiteY33" fmla="*/ 286385 h 1517015"/>
                  <a:gd name="connsiteX34" fmla="*/ 1264920 w 1981200"/>
                  <a:gd name="connsiteY34" fmla="*/ 854075 h 1517015"/>
                  <a:gd name="connsiteX35" fmla="*/ 1306830 w 1981200"/>
                  <a:gd name="connsiteY35" fmla="*/ 1094105 h 1517015"/>
                  <a:gd name="connsiteX36" fmla="*/ 1390650 w 1981200"/>
                  <a:gd name="connsiteY36" fmla="*/ 1246505 h 1517015"/>
                  <a:gd name="connsiteX37" fmla="*/ 1508760 w 1981200"/>
                  <a:gd name="connsiteY37" fmla="*/ 1337945 h 1517015"/>
                  <a:gd name="connsiteX38" fmla="*/ 1588770 w 1981200"/>
                  <a:gd name="connsiteY38" fmla="*/ 1364615 h 1517015"/>
                  <a:gd name="connsiteX39" fmla="*/ 1657350 w 1981200"/>
                  <a:gd name="connsiteY39" fmla="*/ 1318895 h 1517015"/>
                  <a:gd name="connsiteX40" fmla="*/ 1729740 w 1981200"/>
                  <a:gd name="connsiteY40" fmla="*/ 1189355 h 1517015"/>
                  <a:gd name="connsiteX41" fmla="*/ 1779270 w 1981200"/>
                  <a:gd name="connsiteY41" fmla="*/ 1033145 h 1517015"/>
                  <a:gd name="connsiteX42" fmla="*/ 1832610 w 1981200"/>
                  <a:gd name="connsiteY42" fmla="*/ 968375 h 1517015"/>
                  <a:gd name="connsiteX43" fmla="*/ 1885950 w 1981200"/>
                  <a:gd name="connsiteY43" fmla="*/ 1014095 h 1517015"/>
                  <a:gd name="connsiteX44" fmla="*/ 1939290 w 1981200"/>
                  <a:gd name="connsiteY44" fmla="*/ 1151255 h 1517015"/>
                  <a:gd name="connsiteX45" fmla="*/ 1981200 w 1981200"/>
                  <a:gd name="connsiteY45" fmla="*/ 1216025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9290 w 2005209"/>
                  <a:gd name="connsiteY44" fmla="*/ 115125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  <a:gd name="connsiteX0" fmla="*/ 0 w 2005209"/>
                  <a:gd name="connsiteY0" fmla="*/ 1517015 h 1517015"/>
                  <a:gd name="connsiteX1" fmla="*/ 41910 w 2005209"/>
                  <a:gd name="connsiteY1" fmla="*/ 1475105 h 1517015"/>
                  <a:gd name="connsiteX2" fmla="*/ 72390 w 2005209"/>
                  <a:gd name="connsiteY2" fmla="*/ 1490345 h 1517015"/>
                  <a:gd name="connsiteX3" fmla="*/ 106680 w 2005209"/>
                  <a:gd name="connsiteY3" fmla="*/ 1463675 h 1517015"/>
                  <a:gd name="connsiteX4" fmla="*/ 163830 w 2005209"/>
                  <a:gd name="connsiteY4" fmla="*/ 1288415 h 1517015"/>
                  <a:gd name="connsiteX5" fmla="*/ 209550 w 2005209"/>
                  <a:gd name="connsiteY5" fmla="*/ 1235075 h 1517015"/>
                  <a:gd name="connsiteX6" fmla="*/ 251460 w 2005209"/>
                  <a:gd name="connsiteY6" fmla="*/ 1311275 h 1517015"/>
                  <a:gd name="connsiteX7" fmla="*/ 278130 w 2005209"/>
                  <a:gd name="connsiteY7" fmla="*/ 1341755 h 1517015"/>
                  <a:gd name="connsiteX8" fmla="*/ 308610 w 2005209"/>
                  <a:gd name="connsiteY8" fmla="*/ 1349375 h 1517015"/>
                  <a:gd name="connsiteX9" fmla="*/ 342900 w 2005209"/>
                  <a:gd name="connsiteY9" fmla="*/ 1318895 h 1517015"/>
                  <a:gd name="connsiteX10" fmla="*/ 365760 w 2005209"/>
                  <a:gd name="connsiteY10" fmla="*/ 1246505 h 1517015"/>
                  <a:gd name="connsiteX11" fmla="*/ 377190 w 2005209"/>
                  <a:gd name="connsiteY11" fmla="*/ 1105535 h 1517015"/>
                  <a:gd name="connsiteX12" fmla="*/ 381000 w 2005209"/>
                  <a:gd name="connsiteY12" fmla="*/ 1025525 h 1517015"/>
                  <a:gd name="connsiteX13" fmla="*/ 400050 w 2005209"/>
                  <a:gd name="connsiteY13" fmla="*/ 991235 h 1517015"/>
                  <a:gd name="connsiteX14" fmla="*/ 430530 w 2005209"/>
                  <a:gd name="connsiteY14" fmla="*/ 1075055 h 1517015"/>
                  <a:gd name="connsiteX15" fmla="*/ 476250 w 2005209"/>
                  <a:gd name="connsiteY15" fmla="*/ 1212215 h 1517015"/>
                  <a:gd name="connsiteX16" fmla="*/ 533400 w 2005209"/>
                  <a:gd name="connsiteY16" fmla="*/ 1250315 h 1517015"/>
                  <a:gd name="connsiteX17" fmla="*/ 552450 w 2005209"/>
                  <a:gd name="connsiteY17" fmla="*/ 1276985 h 1517015"/>
                  <a:gd name="connsiteX18" fmla="*/ 590550 w 2005209"/>
                  <a:gd name="connsiteY18" fmla="*/ 1345565 h 1517015"/>
                  <a:gd name="connsiteX19" fmla="*/ 636270 w 2005209"/>
                  <a:gd name="connsiteY19" fmla="*/ 1402715 h 1517015"/>
                  <a:gd name="connsiteX20" fmla="*/ 704850 w 2005209"/>
                  <a:gd name="connsiteY20" fmla="*/ 1414145 h 1517015"/>
                  <a:gd name="connsiteX21" fmla="*/ 792480 w 2005209"/>
                  <a:gd name="connsiteY21" fmla="*/ 1364615 h 1517015"/>
                  <a:gd name="connsiteX22" fmla="*/ 838200 w 2005209"/>
                  <a:gd name="connsiteY22" fmla="*/ 1273175 h 1517015"/>
                  <a:gd name="connsiteX23" fmla="*/ 880110 w 2005209"/>
                  <a:gd name="connsiteY23" fmla="*/ 1181735 h 1517015"/>
                  <a:gd name="connsiteX24" fmla="*/ 944880 w 2005209"/>
                  <a:gd name="connsiteY24" fmla="*/ 1177925 h 1517015"/>
                  <a:gd name="connsiteX25" fmla="*/ 975360 w 2005209"/>
                  <a:gd name="connsiteY25" fmla="*/ 1200785 h 1517015"/>
                  <a:gd name="connsiteX26" fmla="*/ 994410 w 2005209"/>
                  <a:gd name="connsiteY26" fmla="*/ 1200785 h 1517015"/>
                  <a:gd name="connsiteX27" fmla="*/ 1024890 w 2005209"/>
                  <a:gd name="connsiteY27" fmla="*/ 1166495 h 1517015"/>
                  <a:gd name="connsiteX28" fmla="*/ 1062990 w 2005209"/>
                  <a:gd name="connsiteY28" fmla="*/ 998855 h 1517015"/>
                  <a:gd name="connsiteX29" fmla="*/ 1089660 w 2005209"/>
                  <a:gd name="connsiteY29" fmla="*/ 732155 h 1517015"/>
                  <a:gd name="connsiteX30" fmla="*/ 1104900 w 2005209"/>
                  <a:gd name="connsiteY30" fmla="*/ 427355 h 1517015"/>
                  <a:gd name="connsiteX31" fmla="*/ 1120140 w 2005209"/>
                  <a:gd name="connsiteY31" fmla="*/ 191135 h 1517015"/>
                  <a:gd name="connsiteX32" fmla="*/ 1150620 w 2005209"/>
                  <a:gd name="connsiteY32" fmla="*/ 15875 h 1517015"/>
                  <a:gd name="connsiteX33" fmla="*/ 1196340 w 2005209"/>
                  <a:gd name="connsiteY33" fmla="*/ 286385 h 1517015"/>
                  <a:gd name="connsiteX34" fmla="*/ 1264920 w 2005209"/>
                  <a:gd name="connsiteY34" fmla="*/ 854075 h 1517015"/>
                  <a:gd name="connsiteX35" fmla="*/ 1306830 w 2005209"/>
                  <a:gd name="connsiteY35" fmla="*/ 1094105 h 1517015"/>
                  <a:gd name="connsiteX36" fmla="*/ 1390650 w 2005209"/>
                  <a:gd name="connsiteY36" fmla="*/ 1246505 h 1517015"/>
                  <a:gd name="connsiteX37" fmla="*/ 1508760 w 2005209"/>
                  <a:gd name="connsiteY37" fmla="*/ 1337945 h 1517015"/>
                  <a:gd name="connsiteX38" fmla="*/ 1588770 w 2005209"/>
                  <a:gd name="connsiteY38" fmla="*/ 1364615 h 1517015"/>
                  <a:gd name="connsiteX39" fmla="*/ 1657350 w 2005209"/>
                  <a:gd name="connsiteY39" fmla="*/ 1318895 h 1517015"/>
                  <a:gd name="connsiteX40" fmla="*/ 1729740 w 2005209"/>
                  <a:gd name="connsiteY40" fmla="*/ 1189355 h 1517015"/>
                  <a:gd name="connsiteX41" fmla="*/ 1779270 w 2005209"/>
                  <a:gd name="connsiteY41" fmla="*/ 1033145 h 1517015"/>
                  <a:gd name="connsiteX42" fmla="*/ 1832610 w 2005209"/>
                  <a:gd name="connsiteY42" fmla="*/ 968375 h 1517015"/>
                  <a:gd name="connsiteX43" fmla="*/ 1885950 w 2005209"/>
                  <a:gd name="connsiteY43" fmla="*/ 1014095 h 1517015"/>
                  <a:gd name="connsiteX44" fmla="*/ 1930216 w 2005209"/>
                  <a:gd name="connsiteY44" fmla="*/ 1130745 h 1517015"/>
                  <a:gd name="connsiteX45" fmla="*/ 2005209 w 2005209"/>
                  <a:gd name="connsiteY45" fmla="*/ 1230980 h 1517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005209" h="1517015">
                    <a:moveTo>
                      <a:pt x="0" y="1517015"/>
                    </a:moveTo>
                    <a:cubicBezTo>
                      <a:pt x="14922" y="1498282"/>
                      <a:pt x="29845" y="1479550"/>
                      <a:pt x="41910" y="1475105"/>
                    </a:cubicBezTo>
                    <a:cubicBezTo>
                      <a:pt x="53975" y="1470660"/>
                      <a:pt x="61595" y="1492250"/>
                      <a:pt x="72390" y="1490345"/>
                    </a:cubicBezTo>
                    <a:cubicBezTo>
                      <a:pt x="83185" y="1488440"/>
                      <a:pt x="91440" y="1497330"/>
                      <a:pt x="106680" y="1463675"/>
                    </a:cubicBezTo>
                    <a:cubicBezTo>
                      <a:pt x="121920" y="1430020"/>
                      <a:pt x="146685" y="1326515"/>
                      <a:pt x="163830" y="1288415"/>
                    </a:cubicBezTo>
                    <a:cubicBezTo>
                      <a:pt x="180975" y="1250315"/>
                      <a:pt x="194945" y="1231265"/>
                      <a:pt x="209550" y="1235075"/>
                    </a:cubicBezTo>
                    <a:cubicBezTo>
                      <a:pt x="224155" y="1238885"/>
                      <a:pt x="240030" y="1293495"/>
                      <a:pt x="251460" y="1311275"/>
                    </a:cubicBezTo>
                    <a:cubicBezTo>
                      <a:pt x="262890" y="1329055"/>
                      <a:pt x="268605" y="1335405"/>
                      <a:pt x="278130" y="1341755"/>
                    </a:cubicBezTo>
                    <a:cubicBezTo>
                      <a:pt x="287655" y="1348105"/>
                      <a:pt x="297815" y="1353185"/>
                      <a:pt x="308610" y="1349375"/>
                    </a:cubicBezTo>
                    <a:cubicBezTo>
                      <a:pt x="319405" y="1345565"/>
                      <a:pt x="333375" y="1336040"/>
                      <a:pt x="342900" y="1318895"/>
                    </a:cubicBezTo>
                    <a:cubicBezTo>
                      <a:pt x="352425" y="1301750"/>
                      <a:pt x="360045" y="1282065"/>
                      <a:pt x="365760" y="1246505"/>
                    </a:cubicBezTo>
                    <a:cubicBezTo>
                      <a:pt x="371475" y="1210945"/>
                      <a:pt x="374650" y="1142365"/>
                      <a:pt x="377190" y="1105535"/>
                    </a:cubicBezTo>
                    <a:cubicBezTo>
                      <a:pt x="379730" y="1068705"/>
                      <a:pt x="377190" y="1044575"/>
                      <a:pt x="381000" y="1025525"/>
                    </a:cubicBezTo>
                    <a:cubicBezTo>
                      <a:pt x="384810" y="1006475"/>
                      <a:pt x="391795" y="982980"/>
                      <a:pt x="400050" y="991235"/>
                    </a:cubicBezTo>
                    <a:cubicBezTo>
                      <a:pt x="408305" y="999490"/>
                      <a:pt x="417830" y="1038225"/>
                      <a:pt x="430530" y="1075055"/>
                    </a:cubicBezTo>
                    <a:cubicBezTo>
                      <a:pt x="443230" y="1111885"/>
                      <a:pt x="459105" y="1183005"/>
                      <a:pt x="476250" y="1212215"/>
                    </a:cubicBezTo>
                    <a:cubicBezTo>
                      <a:pt x="493395" y="1241425"/>
                      <a:pt x="520700" y="1239520"/>
                      <a:pt x="533400" y="1250315"/>
                    </a:cubicBezTo>
                    <a:cubicBezTo>
                      <a:pt x="546100" y="1261110"/>
                      <a:pt x="542925" y="1261110"/>
                      <a:pt x="552450" y="1276985"/>
                    </a:cubicBezTo>
                    <a:cubicBezTo>
                      <a:pt x="561975" y="1292860"/>
                      <a:pt x="576580" y="1324610"/>
                      <a:pt x="590550" y="1345565"/>
                    </a:cubicBezTo>
                    <a:cubicBezTo>
                      <a:pt x="604520" y="1366520"/>
                      <a:pt x="617220" y="1391285"/>
                      <a:pt x="636270" y="1402715"/>
                    </a:cubicBezTo>
                    <a:cubicBezTo>
                      <a:pt x="655320" y="1414145"/>
                      <a:pt x="678815" y="1420495"/>
                      <a:pt x="704850" y="1414145"/>
                    </a:cubicBezTo>
                    <a:cubicBezTo>
                      <a:pt x="730885" y="1407795"/>
                      <a:pt x="770255" y="1388110"/>
                      <a:pt x="792480" y="1364615"/>
                    </a:cubicBezTo>
                    <a:cubicBezTo>
                      <a:pt x="814705" y="1341120"/>
                      <a:pt x="823595" y="1303655"/>
                      <a:pt x="838200" y="1273175"/>
                    </a:cubicBezTo>
                    <a:cubicBezTo>
                      <a:pt x="852805" y="1242695"/>
                      <a:pt x="862330" y="1197610"/>
                      <a:pt x="880110" y="1181735"/>
                    </a:cubicBezTo>
                    <a:cubicBezTo>
                      <a:pt x="897890" y="1165860"/>
                      <a:pt x="929005" y="1174750"/>
                      <a:pt x="944880" y="1177925"/>
                    </a:cubicBezTo>
                    <a:cubicBezTo>
                      <a:pt x="960755" y="1181100"/>
                      <a:pt x="967105" y="1196975"/>
                      <a:pt x="975360" y="1200785"/>
                    </a:cubicBezTo>
                    <a:cubicBezTo>
                      <a:pt x="983615" y="1204595"/>
                      <a:pt x="986155" y="1206500"/>
                      <a:pt x="994410" y="1200785"/>
                    </a:cubicBezTo>
                    <a:cubicBezTo>
                      <a:pt x="1002665" y="1195070"/>
                      <a:pt x="1013460" y="1200150"/>
                      <a:pt x="1024890" y="1166495"/>
                    </a:cubicBezTo>
                    <a:cubicBezTo>
                      <a:pt x="1036320" y="1132840"/>
                      <a:pt x="1052195" y="1071245"/>
                      <a:pt x="1062990" y="998855"/>
                    </a:cubicBezTo>
                    <a:cubicBezTo>
                      <a:pt x="1073785" y="926465"/>
                      <a:pt x="1082675" y="827405"/>
                      <a:pt x="1089660" y="732155"/>
                    </a:cubicBezTo>
                    <a:cubicBezTo>
                      <a:pt x="1096645" y="636905"/>
                      <a:pt x="1099820" y="517525"/>
                      <a:pt x="1104900" y="427355"/>
                    </a:cubicBezTo>
                    <a:cubicBezTo>
                      <a:pt x="1109980" y="337185"/>
                      <a:pt x="1112520" y="259715"/>
                      <a:pt x="1120140" y="191135"/>
                    </a:cubicBezTo>
                    <a:cubicBezTo>
                      <a:pt x="1127760" y="122555"/>
                      <a:pt x="1137920" y="0"/>
                      <a:pt x="1150620" y="15875"/>
                    </a:cubicBezTo>
                    <a:cubicBezTo>
                      <a:pt x="1163320" y="31750"/>
                      <a:pt x="1177290" y="146685"/>
                      <a:pt x="1196340" y="286385"/>
                    </a:cubicBezTo>
                    <a:cubicBezTo>
                      <a:pt x="1215390" y="426085"/>
                      <a:pt x="1246505" y="719455"/>
                      <a:pt x="1264920" y="854075"/>
                    </a:cubicBezTo>
                    <a:cubicBezTo>
                      <a:pt x="1283335" y="988695"/>
                      <a:pt x="1285875" y="1028700"/>
                      <a:pt x="1306830" y="1094105"/>
                    </a:cubicBezTo>
                    <a:cubicBezTo>
                      <a:pt x="1327785" y="1159510"/>
                      <a:pt x="1356995" y="1205865"/>
                      <a:pt x="1390650" y="1246505"/>
                    </a:cubicBezTo>
                    <a:cubicBezTo>
                      <a:pt x="1424305" y="1287145"/>
                      <a:pt x="1475740" y="1318260"/>
                      <a:pt x="1508760" y="1337945"/>
                    </a:cubicBezTo>
                    <a:cubicBezTo>
                      <a:pt x="1541780" y="1357630"/>
                      <a:pt x="1564005" y="1367790"/>
                      <a:pt x="1588770" y="1364615"/>
                    </a:cubicBezTo>
                    <a:cubicBezTo>
                      <a:pt x="1613535" y="1361440"/>
                      <a:pt x="1633855" y="1348105"/>
                      <a:pt x="1657350" y="1318895"/>
                    </a:cubicBezTo>
                    <a:cubicBezTo>
                      <a:pt x="1680845" y="1289685"/>
                      <a:pt x="1709420" y="1236980"/>
                      <a:pt x="1729740" y="1189355"/>
                    </a:cubicBezTo>
                    <a:cubicBezTo>
                      <a:pt x="1750060" y="1141730"/>
                      <a:pt x="1762125" y="1069975"/>
                      <a:pt x="1779270" y="1033145"/>
                    </a:cubicBezTo>
                    <a:cubicBezTo>
                      <a:pt x="1796415" y="996315"/>
                      <a:pt x="1814830" y="971550"/>
                      <a:pt x="1832610" y="968375"/>
                    </a:cubicBezTo>
                    <a:cubicBezTo>
                      <a:pt x="1850390" y="965200"/>
                      <a:pt x="1869682" y="987033"/>
                      <a:pt x="1885950" y="1014095"/>
                    </a:cubicBezTo>
                    <a:cubicBezTo>
                      <a:pt x="1902218" y="1041157"/>
                      <a:pt x="1909532" y="1086288"/>
                      <a:pt x="1930216" y="1130745"/>
                    </a:cubicBezTo>
                    <a:cubicBezTo>
                      <a:pt x="1946663" y="1167608"/>
                      <a:pt x="1949480" y="1227589"/>
                      <a:pt x="2005209" y="1230980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" name="Forme libre 35"/>
              <p:cNvSpPr/>
              <p:nvPr/>
            </p:nvSpPr>
            <p:spPr>
              <a:xfrm>
                <a:off x="5659918" y="5880082"/>
                <a:ext cx="459200" cy="402221"/>
              </a:xfrm>
              <a:custGeom>
                <a:avLst/>
                <a:gdLst>
                  <a:gd name="connsiteX0" fmla="*/ 1424 w 206523"/>
                  <a:gd name="connsiteY0" fmla="*/ 368418 h 368418"/>
                  <a:gd name="connsiteX1" fmla="*/ 1424 w 206523"/>
                  <a:gd name="connsiteY1" fmla="*/ 117741 h 368418"/>
                  <a:gd name="connsiteX2" fmla="*/ 1424 w 206523"/>
                  <a:gd name="connsiteY2" fmla="*/ 100650 h 368418"/>
                  <a:gd name="connsiteX3" fmla="*/ 9970 w 206523"/>
                  <a:gd name="connsiteY3" fmla="*/ 97801 h 368418"/>
                  <a:gd name="connsiteX4" fmla="*/ 35607 w 206523"/>
                  <a:gd name="connsiteY4" fmla="*/ 72164 h 368418"/>
                  <a:gd name="connsiteX5" fmla="*/ 52699 w 206523"/>
                  <a:gd name="connsiteY5" fmla="*/ 26586 h 368418"/>
                  <a:gd name="connsiteX6" fmla="*/ 81185 w 206523"/>
                  <a:gd name="connsiteY6" fmla="*/ 949 h 368418"/>
                  <a:gd name="connsiteX7" fmla="*/ 112519 w 206523"/>
                  <a:gd name="connsiteY7" fmla="*/ 20889 h 368418"/>
                  <a:gd name="connsiteX8" fmla="*/ 132460 w 206523"/>
                  <a:gd name="connsiteY8" fmla="*/ 80710 h 368418"/>
                  <a:gd name="connsiteX9" fmla="*/ 149551 w 206523"/>
                  <a:gd name="connsiteY9" fmla="*/ 134833 h 368418"/>
                  <a:gd name="connsiteX10" fmla="*/ 166643 w 206523"/>
                  <a:gd name="connsiteY10" fmla="*/ 171865 h 368418"/>
                  <a:gd name="connsiteX11" fmla="*/ 200826 w 206523"/>
                  <a:gd name="connsiteY11" fmla="*/ 194654 h 368418"/>
                  <a:gd name="connsiteX12" fmla="*/ 200826 w 206523"/>
                  <a:gd name="connsiteY12" fmla="*/ 211745 h 368418"/>
                  <a:gd name="connsiteX13" fmla="*/ 203675 w 206523"/>
                  <a:gd name="connsiteY13" fmla="*/ 368418 h 368418"/>
                  <a:gd name="connsiteX0" fmla="*/ 1424 w 206523"/>
                  <a:gd name="connsiteY0" fmla="*/ 117741 h 368418"/>
                  <a:gd name="connsiteX1" fmla="*/ 1424 w 206523"/>
                  <a:gd name="connsiteY1" fmla="*/ 100650 h 368418"/>
                  <a:gd name="connsiteX2" fmla="*/ 9970 w 206523"/>
                  <a:gd name="connsiteY2" fmla="*/ 97801 h 368418"/>
                  <a:gd name="connsiteX3" fmla="*/ 35607 w 206523"/>
                  <a:gd name="connsiteY3" fmla="*/ 72164 h 368418"/>
                  <a:gd name="connsiteX4" fmla="*/ 52699 w 206523"/>
                  <a:gd name="connsiteY4" fmla="*/ 26586 h 368418"/>
                  <a:gd name="connsiteX5" fmla="*/ 81185 w 206523"/>
                  <a:gd name="connsiteY5" fmla="*/ 949 h 368418"/>
                  <a:gd name="connsiteX6" fmla="*/ 112519 w 206523"/>
                  <a:gd name="connsiteY6" fmla="*/ 20889 h 368418"/>
                  <a:gd name="connsiteX7" fmla="*/ 132460 w 206523"/>
                  <a:gd name="connsiteY7" fmla="*/ 80710 h 368418"/>
                  <a:gd name="connsiteX8" fmla="*/ 149551 w 206523"/>
                  <a:gd name="connsiteY8" fmla="*/ 134833 h 368418"/>
                  <a:gd name="connsiteX9" fmla="*/ 166643 w 206523"/>
                  <a:gd name="connsiteY9" fmla="*/ 171865 h 368418"/>
                  <a:gd name="connsiteX10" fmla="*/ 200826 w 206523"/>
                  <a:gd name="connsiteY10" fmla="*/ 194654 h 368418"/>
                  <a:gd name="connsiteX11" fmla="*/ 200826 w 206523"/>
                  <a:gd name="connsiteY11" fmla="*/ 211745 h 368418"/>
                  <a:gd name="connsiteX12" fmla="*/ 203675 w 206523"/>
                  <a:gd name="connsiteY12" fmla="*/ 368418 h 368418"/>
                  <a:gd name="connsiteX0" fmla="*/ 0 w 205099"/>
                  <a:gd name="connsiteY0" fmla="*/ 100650 h 368418"/>
                  <a:gd name="connsiteX1" fmla="*/ 8546 w 205099"/>
                  <a:gd name="connsiteY1" fmla="*/ 97801 h 368418"/>
                  <a:gd name="connsiteX2" fmla="*/ 34183 w 205099"/>
                  <a:gd name="connsiteY2" fmla="*/ 72164 h 368418"/>
                  <a:gd name="connsiteX3" fmla="*/ 51275 w 205099"/>
                  <a:gd name="connsiteY3" fmla="*/ 26586 h 368418"/>
                  <a:gd name="connsiteX4" fmla="*/ 79761 w 205099"/>
                  <a:gd name="connsiteY4" fmla="*/ 949 h 368418"/>
                  <a:gd name="connsiteX5" fmla="*/ 111095 w 205099"/>
                  <a:gd name="connsiteY5" fmla="*/ 20889 h 368418"/>
                  <a:gd name="connsiteX6" fmla="*/ 131036 w 205099"/>
                  <a:gd name="connsiteY6" fmla="*/ 80710 h 368418"/>
                  <a:gd name="connsiteX7" fmla="*/ 148127 w 205099"/>
                  <a:gd name="connsiteY7" fmla="*/ 134833 h 368418"/>
                  <a:gd name="connsiteX8" fmla="*/ 165219 w 205099"/>
                  <a:gd name="connsiteY8" fmla="*/ 171865 h 368418"/>
                  <a:gd name="connsiteX9" fmla="*/ 199402 w 205099"/>
                  <a:gd name="connsiteY9" fmla="*/ 194654 h 368418"/>
                  <a:gd name="connsiteX10" fmla="*/ 199402 w 205099"/>
                  <a:gd name="connsiteY10" fmla="*/ 211745 h 368418"/>
                  <a:gd name="connsiteX11" fmla="*/ 202251 w 205099"/>
                  <a:gd name="connsiteY11" fmla="*/ 368418 h 368418"/>
                  <a:gd name="connsiteX0" fmla="*/ 0 w 196553"/>
                  <a:gd name="connsiteY0" fmla="*/ 97801 h 368418"/>
                  <a:gd name="connsiteX1" fmla="*/ 25637 w 196553"/>
                  <a:gd name="connsiteY1" fmla="*/ 72164 h 368418"/>
                  <a:gd name="connsiteX2" fmla="*/ 42729 w 196553"/>
                  <a:gd name="connsiteY2" fmla="*/ 26586 h 368418"/>
                  <a:gd name="connsiteX3" fmla="*/ 71215 w 196553"/>
                  <a:gd name="connsiteY3" fmla="*/ 949 h 368418"/>
                  <a:gd name="connsiteX4" fmla="*/ 102549 w 196553"/>
                  <a:gd name="connsiteY4" fmla="*/ 20889 h 368418"/>
                  <a:gd name="connsiteX5" fmla="*/ 122490 w 196553"/>
                  <a:gd name="connsiteY5" fmla="*/ 80710 h 368418"/>
                  <a:gd name="connsiteX6" fmla="*/ 139581 w 196553"/>
                  <a:gd name="connsiteY6" fmla="*/ 134833 h 368418"/>
                  <a:gd name="connsiteX7" fmla="*/ 156673 w 196553"/>
                  <a:gd name="connsiteY7" fmla="*/ 171865 h 368418"/>
                  <a:gd name="connsiteX8" fmla="*/ 190856 w 196553"/>
                  <a:gd name="connsiteY8" fmla="*/ 194654 h 368418"/>
                  <a:gd name="connsiteX9" fmla="*/ 190856 w 196553"/>
                  <a:gd name="connsiteY9" fmla="*/ 211745 h 368418"/>
                  <a:gd name="connsiteX10" fmla="*/ 193705 w 196553"/>
                  <a:gd name="connsiteY10" fmla="*/ 368418 h 368418"/>
                  <a:gd name="connsiteX0" fmla="*/ 0 w 196553"/>
                  <a:gd name="connsiteY0" fmla="*/ 97801 h 211745"/>
                  <a:gd name="connsiteX1" fmla="*/ 25637 w 196553"/>
                  <a:gd name="connsiteY1" fmla="*/ 72164 h 211745"/>
                  <a:gd name="connsiteX2" fmla="*/ 42729 w 196553"/>
                  <a:gd name="connsiteY2" fmla="*/ 26586 h 211745"/>
                  <a:gd name="connsiteX3" fmla="*/ 71215 w 196553"/>
                  <a:gd name="connsiteY3" fmla="*/ 949 h 211745"/>
                  <a:gd name="connsiteX4" fmla="*/ 102549 w 196553"/>
                  <a:gd name="connsiteY4" fmla="*/ 20889 h 211745"/>
                  <a:gd name="connsiteX5" fmla="*/ 122490 w 196553"/>
                  <a:gd name="connsiteY5" fmla="*/ 80710 h 211745"/>
                  <a:gd name="connsiteX6" fmla="*/ 139581 w 196553"/>
                  <a:gd name="connsiteY6" fmla="*/ 134833 h 211745"/>
                  <a:gd name="connsiteX7" fmla="*/ 156673 w 196553"/>
                  <a:gd name="connsiteY7" fmla="*/ 171865 h 211745"/>
                  <a:gd name="connsiteX8" fmla="*/ 190856 w 196553"/>
                  <a:gd name="connsiteY8" fmla="*/ 194654 h 211745"/>
                  <a:gd name="connsiteX9" fmla="*/ 190856 w 196553"/>
                  <a:gd name="connsiteY9" fmla="*/ 211745 h 211745"/>
                  <a:gd name="connsiteX0" fmla="*/ 0 w 190856"/>
                  <a:gd name="connsiteY0" fmla="*/ 97801 h 194654"/>
                  <a:gd name="connsiteX1" fmla="*/ 25637 w 190856"/>
                  <a:gd name="connsiteY1" fmla="*/ 72164 h 194654"/>
                  <a:gd name="connsiteX2" fmla="*/ 42729 w 190856"/>
                  <a:gd name="connsiteY2" fmla="*/ 26586 h 194654"/>
                  <a:gd name="connsiteX3" fmla="*/ 71215 w 190856"/>
                  <a:gd name="connsiteY3" fmla="*/ 949 h 194654"/>
                  <a:gd name="connsiteX4" fmla="*/ 102549 w 190856"/>
                  <a:gd name="connsiteY4" fmla="*/ 20889 h 194654"/>
                  <a:gd name="connsiteX5" fmla="*/ 122490 w 190856"/>
                  <a:gd name="connsiteY5" fmla="*/ 80710 h 194654"/>
                  <a:gd name="connsiteX6" fmla="*/ 139581 w 190856"/>
                  <a:gd name="connsiteY6" fmla="*/ 134833 h 194654"/>
                  <a:gd name="connsiteX7" fmla="*/ 156673 w 190856"/>
                  <a:gd name="connsiteY7" fmla="*/ 171865 h 194654"/>
                  <a:gd name="connsiteX8" fmla="*/ 190856 w 190856"/>
                  <a:gd name="connsiteY8" fmla="*/ 194654 h 194654"/>
                  <a:gd name="connsiteX0" fmla="*/ 0 w 190856"/>
                  <a:gd name="connsiteY0" fmla="*/ 97801 h 194654"/>
                  <a:gd name="connsiteX1" fmla="*/ 25637 w 190856"/>
                  <a:gd name="connsiteY1" fmla="*/ 72164 h 194654"/>
                  <a:gd name="connsiteX2" fmla="*/ 42729 w 190856"/>
                  <a:gd name="connsiteY2" fmla="*/ 26586 h 194654"/>
                  <a:gd name="connsiteX3" fmla="*/ 71215 w 190856"/>
                  <a:gd name="connsiteY3" fmla="*/ 949 h 194654"/>
                  <a:gd name="connsiteX4" fmla="*/ 102549 w 190856"/>
                  <a:gd name="connsiteY4" fmla="*/ 20889 h 194654"/>
                  <a:gd name="connsiteX5" fmla="*/ 122490 w 190856"/>
                  <a:gd name="connsiteY5" fmla="*/ 80710 h 194654"/>
                  <a:gd name="connsiteX6" fmla="*/ 139581 w 190856"/>
                  <a:gd name="connsiteY6" fmla="*/ 134833 h 194654"/>
                  <a:gd name="connsiteX7" fmla="*/ 156673 w 190856"/>
                  <a:gd name="connsiteY7" fmla="*/ 171865 h 194654"/>
                  <a:gd name="connsiteX8" fmla="*/ 190856 w 190856"/>
                  <a:gd name="connsiteY8" fmla="*/ 194654 h 194654"/>
                  <a:gd name="connsiteX0" fmla="*/ 0 w 190856"/>
                  <a:gd name="connsiteY0" fmla="*/ 97801 h 194654"/>
                  <a:gd name="connsiteX1" fmla="*/ 25637 w 190856"/>
                  <a:gd name="connsiteY1" fmla="*/ 72164 h 194654"/>
                  <a:gd name="connsiteX2" fmla="*/ 42729 w 190856"/>
                  <a:gd name="connsiteY2" fmla="*/ 26586 h 194654"/>
                  <a:gd name="connsiteX3" fmla="*/ 71215 w 190856"/>
                  <a:gd name="connsiteY3" fmla="*/ 949 h 194654"/>
                  <a:gd name="connsiteX4" fmla="*/ 102549 w 190856"/>
                  <a:gd name="connsiteY4" fmla="*/ 20889 h 194654"/>
                  <a:gd name="connsiteX5" fmla="*/ 122490 w 190856"/>
                  <a:gd name="connsiteY5" fmla="*/ 80710 h 194654"/>
                  <a:gd name="connsiteX6" fmla="*/ 139581 w 190856"/>
                  <a:gd name="connsiteY6" fmla="*/ 134833 h 194654"/>
                  <a:gd name="connsiteX7" fmla="*/ 156673 w 190856"/>
                  <a:gd name="connsiteY7" fmla="*/ 171865 h 194654"/>
                  <a:gd name="connsiteX8" fmla="*/ 190856 w 190856"/>
                  <a:gd name="connsiteY8" fmla="*/ 194654 h 194654"/>
                  <a:gd name="connsiteX0" fmla="*/ 0 w 190856"/>
                  <a:gd name="connsiteY0" fmla="*/ 97801 h 194654"/>
                  <a:gd name="connsiteX1" fmla="*/ 25637 w 190856"/>
                  <a:gd name="connsiteY1" fmla="*/ 72164 h 194654"/>
                  <a:gd name="connsiteX2" fmla="*/ 42729 w 190856"/>
                  <a:gd name="connsiteY2" fmla="*/ 26586 h 194654"/>
                  <a:gd name="connsiteX3" fmla="*/ 71215 w 190856"/>
                  <a:gd name="connsiteY3" fmla="*/ 949 h 194654"/>
                  <a:gd name="connsiteX4" fmla="*/ 102549 w 190856"/>
                  <a:gd name="connsiteY4" fmla="*/ 20889 h 194654"/>
                  <a:gd name="connsiteX5" fmla="*/ 122490 w 190856"/>
                  <a:gd name="connsiteY5" fmla="*/ 80710 h 194654"/>
                  <a:gd name="connsiteX6" fmla="*/ 139581 w 190856"/>
                  <a:gd name="connsiteY6" fmla="*/ 134833 h 194654"/>
                  <a:gd name="connsiteX7" fmla="*/ 156673 w 190856"/>
                  <a:gd name="connsiteY7" fmla="*/ 171865 h 194654"/>
                  <a:gd name="connsiteX8" fmla="*/ 190856 w 190856"/>
                  <a:gd name="connsiteY8" fmla="*/ 194654 h 1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856" h="194654">
                    <a:moveTo>
                      <a:pt x="0" y="97801"/>
                    </a:moveTo>
                    <a:cubicBezTo>
                      <a:pt x="19158" y="95671"/>
                      <a:pt x="18516" y="84033"/>
                      <a:pt x="25637" y="72164"/>
                    </a:cubicBezTo>
                    <a:cubicBezTo>
                      <a:pt x="32758" y="60295"/>
                      <a:pt x="35133" y="38455"/>
                      <a:pt x="42729" y="26586"/>
                    </a:cubicBezTo>
                    <a:cubicBezTo>
                      <a:pt x="50325" y="14717"/>
                      <a:pt x="61245" y="1898"/>
                      <a:pt x="71215" y="949"/>
                    </a:cubicBezTo>
                    <a:cubicBezTo>
                      <a:pt x="81185" y="0"/>
                      <a:pt x="94003" y="7596"/>
                      <a:pt x="102549" y="20889"/>
                    </a:cubicBezTo>
                    <a:cubicBezTo>
                      <a:pt x="111095" y="34182"/>
                      <a:pt x="116318" y="61719"/>
                      <a:pt x="122490" y="80710"/>
                    </a:cubicBezTo>
                    <a:cubicBezTo>
                      <a:pt x="128662" y="99701"/>
                      <a:pt x="133884" y="119641"/>
                      <a:pt x="139581" y="134833"/>
                    </a:cubicBezTo>
                    <a:cubicBezTo>
                      <a:pt x="145278" y="150025"/>
                      <a:pt x="148127" y="161895"/>
                      <a:pt x="156673" y="171865"/>
                    </a:cubicBezTo>
                    <a:cubicBezTo>
                      <a:pt x="165219" y="181835"/>
                      <a:pt x="172317" y="192684"/>
                      <a:pt x="190856" y="194654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8" name="Forme libre 37"/>
              <p:cNvSpPr/>
              <p:nvPr/>
            </p:nvSpPr>
            <p:spPr>
              <a:xfrm>
                <a:off x="6102000" y="180000"/>
                <a:ext cx="2741850" cy="6438676"/>
              </a:xfrm>
              <a:custGeom>
                <a:avLst/>
                <a:gdLst>
                  <a:gd name="connsiteX0" fmla="*/ 2275 w 1155511"/>
                  <a:gd name="connsiteY0" fmla="*/ 3135574 h 3135574"/>
                  <a:gd name="connsiteX1" fmla="*/ 2275 w 1155511"/>
                  <a:gd name="connsiteY1" fmla="*/ 2978624 h 3135574"/>
                  <a:gd name="connsiteX2" fmla="*/ 15923 w 1155511"/>
                  <a:gd name="connsiteY2" fmla="*/ 2964977 h 3135574"/>
                  <a:gd name="connsiteX3" fmla="*/ 70514 w 1155511"/>
                  <a:gd name="connsiteY3" fmla="*/ 2917209 h 3135574"/>
                  <a:gd name="connsiteX4" fmla="*/ 138753 w 1155511"/>
                  <a:gd name="connsiteY4" fmla="*/ 2773908 h 3135574"/>
                  <a:gd name="connsiteX5" fmla="*/ 186520 w 1155511"/>
                  <a:gd name="connsiteY5" fmla="*/ 2528248 h 3135574"/>
                  <a:gd name="connsiteX6" fmla="*/ 213816 w 1155511"/>
                  <a:gd name="connsiteY6" fmla="*/ 2132463 h 3135574"/>
                  <a:gd name="connsiteX7" fmla="*/ 234287 w 1155511"/>
                  <a:gd name="connsiteY7" fmla="*/ 1252183 h 3135574"/>
                  <a:gd name="connsiteX8" fmla="*/ 241111 w 1155511"/>
                  <a:gd name="connsiteY8" fmla="*/ 624386 h 3135574"/>
                  <a:gd name="connsiteX9" fmla="*/ 247935 w 1155511"/>
                  <a:gd name="connsiteY9" fmla="*/ 133066 h 3135574"/>
                  <a:gd name="connsiteX10" fmla="*/ 241111 w 1155511"/>
                  <a:gd name="connsiteY10" fmla="*/ 23884 h 3135574"/>
                  <a:gd name="connsiteX11" fmla="*/ 275231 w 1155511"/>
                  <a:gd name="connsiteY11" fmla="*/ 10236 h 3135574"/>
                  <a:gd name="connsiteX12" fmla="*/ 514067 w 1155511"/>
                  <a:gd name="connsiteY12" fmla="*/ 10236 h 3135574"/>
                  <a:gd name="connsiteX13" fmla="*/ 520890 w 1155511"/>
                  <a:gd name="connsiteY13" fmla="*/ 10236 h 3135574"/>
                  <a:gd name="connsiteX14" fmla="*/ 527714 w 1155511"/>
                  <a:gd name="connsiteY14" fmla="*/ 58003 h 3135574"/>
                  <a:gd name="connsiteX15" fmla="*/ 527714 w 1155511"/>
                  <a:gd name="connsiteY15" fmla="*/ 358254 h 3135574"/>
                  <a:gd name="connsiteX16" fmla="*/ 527714 w 1155511"/>
                  <a:gd name="connsiteY16" fmla="*/ 624386 h 3135574"/>
                  <a:gd name="connsiteX17" fmla="*/ 534538 w 1155511"/>
                  <a:gd name="connsiteY17" fmla="*/ 849574 h 3135574"/>
                  <a:gd name="connsiteX18" fmla="*/ 555010 w 1155511"/>
                  <a:gd name="connsiteY18" fmla="*/ 1204415 h 3135574"/>
                  <a:gd name="connsiteX19" fmla="*/ 582305 w 1155511"/>
                  <a:gd name="connsiteY19" fmla="*/ 440141 h 3135574"/>
                  <a:gd name="connsiteX20" fmla="*/ 595953 w 1155511"/>
                  <a:gd name="connsiteY20" fmla="*/ 1354541 h 3135574"/>
                  <a:gd name="connsiteX21" fmla="*/ 623249 w 1155511"/>
                  <a:gd name="connsiteY21" fmla="*/ 1914099 h 3135574"/>
                  <a:gd name="connsiteX22" fmla="*/ 657368 w 1155511"/>
                  <a:gd name="connsiteY22" fmla="*/ 2398595 h 3135574"/>
                  <a:gd name="connsiteX23" fmla="*/ 739255 w 1155511"/>
                  <a:gd name="connsiteY23" fmla="*/ 2732965 h 3135574"/>
                  <a:gd name="connsiteX24" fmla="*/ 841613 w 1155511"/>
                  <a:gd name="connsiteY24" fmla="*/ 2964977 h 3135574"/>
                  <a:gd name="connsiteX25" fmla="*/ 1005386 w 1155511"/>
                  <a:gd name="connsiteY25" fmla="*/ 3094630 h 3135574"/>
                  <a:gd name="connsiteX26" fmla="*/ 1155511 w 1155511"/>
                  <a:gd name="connsiteY26" fmla="*/ 3128750 h 3135574"/>
                  <a:gd name="connsiteX0" fmla="*/ 0 w 1153236"/>
                  <a:gd name="connsiteY0" fmla="*/ 2978624 h 3128750"/>
                  <a:gd name="connsiteX1" fmla="*/ 13648 w 1153236"/>
                  <a:gd name="connsiteY1" fmla="*/ 2964977 h 3128750"/>
                  <a:gd name="connsiteX2" fmla="*/ 68239 w 1153236"/>
                  <a:gd name="connsiteY2" fmla="*/ 2917209 h 3128750"/>
                  <a:gd name="connsiteX3" fmla="*/ 136478 w 1153236"/>
                  <a:gd name="connsiteY3" fmla="*/ 2773908 h 3128750"/>
                  <a:gd name="connsiteX4" fmla="*/ 184245 w 1153236"/>
                  <a:gd name="connsiteY4" fmla="*/ 2528248 h 3128750"/>
                  <a:gd name="connsiteX5" fmla="*/ 211541 w 1153236"/>
                  <a:gd name="connsiteY5" fmla="*/ 2132463 h 3128750"/>
                  <a:gd name="connsiteX6" fmla="*/ 232012 w 1153236"/>
                  <a:gd name="connsiteY6" fmla="*/ 1252183 h 3128750"/>
                  <a:gd name="connsiteX7" fmla="*/ 238836 w 1153236"/>
                  <a:gd name="connsiteY7" fmla="*/ 624386 h 3128750"/>
                  <a:gd name="connsiteX8" fmla="*/ 245660 w 1153236"/>
                  <a:gd name="connsiteY8" fmla="*/ 133066 h 3128750"/>
                  <a:gd name="connsiteX9" fmla="*/ 238836 w 1153236"/>
                  <a:gd name="connsiteY9" fmla="*/ 23884 h 3128750"/>
                  <a:gd name="connsiteX10" fmla="*/ 272956 w 1153236"/>
                  <a:gd name="connsiteY10" fmla="*/ 10236 h 3128750"/>
                  <a:gd name="connsiteX11" fmla="*/ 511792 w 1153236"/>
                  <a:gd name="connsiteY11" fmla="*/ 10236 h 3128750"/>
                  <a:gd name="connsiteX12" fmla="*/ 518615 w 1153236"/>
                  <a:gd name="connsiteY12" fmla="*/ 10236 h 3128750"/>
                  <a:gd name="connsiteX13" fmla="*/ 525439 w 1153236"/>
                  <a:gd name="connsiteY13" fmla="*/ 58003 h 3128750"/>
                  <a:gd name="connsiteX14" fmla="*/ 525439 w 1153236"/>
                  <a:gd name="connsiteY14" fmla="*/ 358254 h 3128750"/>
                  <a:gd name="connsiteX15" fmla="*/ 525439 w 1153236"/>
                  <a:gd name="connsiteY15" fmla="*/ 624386 h 3128750"/>
                  <a:gd name="connsiteX16" fmla="*/ 532263 w 1153236"/>
                  <a:gd name="connsiteY16" fmla="*/ 849574 h 3128750"/>
                  <a:gd name="connsiteX17" fmla="*/ 552735 w 1153236"/>
                  <a:gd name="connsiteY17" fmla="*/ 1204415 h 3128750"/>
                  <a:gd name="connsiteX18" fmla="*/ 580030 w 1153236"/>
                  <a:gd name="connsiteY18" fmla="*/ 440141 h 3128750"/>
                  <a:gd name="connsiteX19" fmla="*/ 593678 w 1153236"/>
                  <a:gd name="connsiteY19" fmla="*/ 1354541 h 3128750"/>
                  <a:gd name="connsiteX20" fmla="*/ 620974 w 1153236"/>
                  <a:gd name="connsiteY20" fmla="*/ 1914099 h 3128750"/>
                  <a:gd name="connsiteX21" fmla="*/ 655093 w 1153236"/>
                  <a:gd name="connsiteY21" fmla="*/ 2398595 h 3128750"/>
                  <a:gd name="connsiteX22" fmla="*/ 736980 w 1153236"/>
                  <a:gd name="connsiteY22" fmla="*/ 2732965 h 3128750"/>
                  <a:gd name="connsiteX23" fmla="*/ 839338 w 1153236"/>
                  <a:gd name="connsiteY23" fmla="*/ 2964977 h 3128750"/>
                  <a:gd name="connsiteX24" fmla="*/ 1003111 w 1153236"/>
                  <a:gd name="connsiteY24" fmla="*/ 3094630 h 3128750"/>
                  <a:gd name="connsiteX25" fmla="*/ 1153236 w 1153236"/>
                  <a:gd name="connsiteY25" fmla="*/ 3128750 h 3128750"/>
                  <a:gd name="connsiteX0" fmla="*/ 0 w 1139588"/>
                  <a:gd name="connsiteY0" fmla="*/ 2964977 h 3128750"/>
                  <a:gd name="connsiteX1" fmla="*/ 54591 w 1139588"/>
                  <a:gd name="connsiteY1" fmla="*/ 2917209 h 3128750"/>
                  <a:gd name="connsiteX2" fmla="*/ 122830 w 1139588"/>
                  <a:gd name="connsiteY2" fmla="*/ 2773908 h 3128750"/>
                  <a:gd name="connsiteX3" fmla="*/ 170597 w 1139588"/>
                  <a:gd name="connsiteY3" fmla="*/ 2528248 h 3128750"/>
                  <a:gd name="connsiteX4" fmla="*/ 197893 w 1139588"/>
                  <a:gd name="connsiteY4" fmla="*/ 2132463 h 3128750"/>
                  <a:gd name="connsiteX5" fmla="*/ 218364 w 1139588"/>
                  <a:gd name="connsiteY5" fmla="*/ 1252183 h 3128750"/>
                  <a:gd name="connsiteX6" fmla="*/ 225188 w 1139588"/>
                  <a:gd name="connsiteY6" fmla="*/ 624386 h 3128750"/>
                  <a:gd name="connsiteX7" fmla="*/ 232012 w 1139588"/>
                  <a:gd name="connsiteY7" fmla="*/ 133066 h 3128750"/>
                  <a:gd name="connsiteX8" fmla="*/ 225188 w 1139588"/>
                  <a:gd name="connsiteY8" fmla="*/ 23884 h 3128750"/>
                  <a:gd name="connsiteX9" fmla="*/ 259308 w 1139588"/>
                  <a:gd name="connsiteY9" fmla="*/ 10236 h 3128750"/>
                  <a:gd name="connsiteX10" fmla="*/ 498144 w 1139588"/>
                  <a:gd name="connsiteY10" fmla="*/ 10236 h 3128750"/>
                  <a:gd name="connsiteX11" fmla="*/ 504967 w 1139588"/>
                  <a:gd name="connsiteY11" fmla="*/ 10236 h 3128750"/>
                  <a:gd name="connsiteX12" fmla="*/ 511791 w 1139588"/>
                  <a:gd name="connsiteY12" fmla="*/ 58003 h 3128750"/>
                  <a:gd name="connsiteX13" fmla="*/ 511791 w 1139588"/>
                  <a:gd name="connsiteY13" fmla="*/ 358254 h 3128750"/>
                  <a:gd name="connsiteX14" fmla="*/ 511791 w 1139588"/>
                  <a:gd name="connsiteY14" fmla="*/ 624386 h 3128750"/>
                  <a:gd name="connsiteX15" fmla="*/ 518615 w 1139588"/>
                  <a:gd name="connsiteY15" fmla="*/ 849574 h 3128750"/>
                  <a:gd name="connsiteX16" fmla="*/ 539087 w 1139588"/>
                  <a:gd name="connsiteY16" fmla="*/ 1204415 h 3128750"/>
                  <a:gd name="connsiteX17" fmla="*/ 566382 w 1139588"/>
                  <a:gd name="connsiteY17" fmla="*/ 440141 h 3128750"/>
                  <a:gd name="connsiteX18" fmla="*/ 580030 w 1139588"/>
                  <a:gd name="connsiteY18" fmla="*/ 1354541 h 3128750"/>
                  <a:gd name="connsiteX19" fmla="*/ 607326 w 1139588"/>
                  <a:gd name="connsiteY19" fmla="*/ 1914099 h 3128750"/>
                  <a:gd name="connsiteX20" fmla="*/ 641445 w 1139588"/>
                  <a:gd name="connsiteY20" fmla="*/ 2398595 h 3128750"/>
                  <a:gd name="connsiteX21" fmla="*/ 723332 w 1139588"/>
                  <a:gd name="connsiteY21" fmla="*/ 2732965 h 3128750"/>
                  <a:gd name="connsiteX22" fmla="*/ 825690 w 1139588"/>
                  <a:gd name="connsiteY22" fmla="*/ 2964977 h 3128750"/>
                  <a:gd name="connsiteX23" fmla="*/ 989463 w 1139588"/>
                  <a:gd name="connsiteY23" fmla="*/ 3094630 h 3128750"/>
                  <a:gd name="connsiteX24" fmla="*/ 1139588 w 1139588"/>
                  <a:gd name="connsiteY24" fmla="*/ 3128750 h 3128750"/>
                  <a:gd name="connsiteX0" fmla="*/ 0 w 1139588"/>
                  <a:gd name="connsiteY0" fmla="*/ 2964977 h 3128750"/>
                  <a:gd name="connsiteX1" fmla="*/ 54591 w 1139588"/>
                  <a:gd name="connsiteY1" fmla="*/ 2917209 h 3128750"/>
                  <a:gd name="connsiteX2" fmla="*/ 122830 w 1139588"/>
                  <a:gd name="connsiteY2" fmla="*/ 2773908 h 3128750"/>
                  <a:gd name="connsiteX3" fmla="*/ 170597 w 1139588"/>
                  <a:gd name="connsiteY3" fmla="*/ 2528248 h 3128750"/>
                  <a:gd name="connsiteX4" fmla="*/ 197893 w 1139588"/>
                  <a:gd name="connsiteY4" fmla="*/ 2132463 h 3128750"/>
                  <a:gd name="connsiteX5" fmla="*/ 218364 w 1139588"/>
                  <a:gd name="connsiteY5" fmla="*/ 1252183 h 3128750"/>
                  <a:gd name="connsiteX6" fmla="*/ 225188 w 1139588"/>
                  <a:gd name="connsiteY6" fmla="*/ 624386 h 3128750"/>
                  <a:gd name="connsiteX7" fmla="*/ 232012 w 1139588"/>
                  <a:gd name="connsiteY7" fmla="*/ 133066 h 3128750"/>
                  <a:gd name="connsiteX8" fmla="*/ 225188 w 1139588"/>
                  <a:gd name="connsiteY8" fmla="*/ 23884 h 3128750"/>
                  <a:gd name="connsiteX9" fmla="*/ 259308 w 1139588"/>
                  <a:gd name="connsiteY9" fmla="*/ 10236 h 3128750"/>
                  <a:gd name="connsiteX10" fmla="*/ 498144 w 1139588"/>
                  <a:gd name="connsiteY10" fmla="*/ 10236 h 3128750"/>
                  <a:gd name="connsiteX11" fmla="*/ 504967 w 1139588"/>
                  <a:gd name="connsiteY11" fmla="*/ 10236 h 3128750"/>
                  <a:gd name="connsiteX12" fmla="*/ 511791 w 1139588"/>
                  <a:gd name="connsiteY12" fmla="*/ 58003 h 3128750"/>
                  <a:gd name="connsiteX13" fmla="*/ 511791 w 1139588"/>
                  <a:gd name="connsiteY13" fmla="*/ 358254 h 3128750"/>
                  <a:gd name="connsiteX14" fmla="*/ 511791 w 1139588"/>
                  <a:gd name="connsiteY14" fmla="*/ 624386 h 3128750"/>
                  <a:gd name="connsiteX15" fmla="*/ 518615 w 1139588"/>
                  <a:gd name="connsiteY15" fmla="*/ 849574 h 3128750"/>
                  <a:gd name="connsiteX16" fmla="*/ 539087 w 1139588"/>
                  <a:gd name="connsiteY16" fmla="*/ 1204415 h 3128750"/>
                  <a:gd name="connsiteX17" fmla="*/ 566382 w 1139588"/>
                  <a:gd name="connsiteY17" fmla="*/ 440141 h 3128750"/>
                  <a:gd name="connsiteX18" fmla="*/ 580030 w 1139588"/>
                  <a:gd name="connsiteY18" fmla="*/ 1354541 h 3128750"/>
                  <a:gd name="connsiteX19" fmla="*/ 607326 w 1139588"/>
                  <a:gd name="connsiteY19" fmla="*/ 1914099 h 3128750"/>
                  <a:gd name="connsiteX20" fmla="*/ 641445 w 1139588"/>
                  <a:gd name="connsiteY20" fmla="*/ 2398595 h 3128750"/>
                  <a:gd name="connsiteX21" fmla="*/ 723332 w 1139588"/>
                  <a:gd name="connsiteY21" fmla="*/ 2732965 h 3128750"/>
                  <a:gd name="connsiteX22" fmla="*/ 825690 w 1139588"/>
                  <a:gd name="connsiteY22" fmla="*/ 2964977 h 3128750"/>
                  <a:gd name="connsiteX23" fmla="*/ 989463 w 1139588"/>
                  <a:gd name="connsiteY23" fmla="*/ 3094630 h 3128750"/>
                  <a:gd name="connsiteX24" fmla="*/ 1139588 w 1139588"/>
                  <a:gd name="connsiteY24" fmla="*/ 3128750 h 312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39588" h="3128750">
                    <a:moveTo>
                      <a:pt x="0" y="2964977"/>
                    </a:moveTo>
                    <a:cubicBezTo>
                      <a:pt x="13594" y="2963589"/>
                      <a:pt x="34119" y="2949054"/>
                      <a:pt x="54591" y="2917209"/>
                    </a:cubicBezTo>
                    <a:cubicBezTo>
                      <a:pt x="75063" y="2885364"/>
                      <a:pt x="103496" y="2838735"/>
                      <a:pt x="122830" y="2773908"/>
                    </a:cubicBezTo>
                    <a:cubicBezTo>
                      <a:pt x="142164" y="2709081"/>
                      <a:pt x="158087" y="2635156"/>
                      <a:pt x="170597" y="2528248"/>
                    </a:cubicBezTo>
                    <a:cubicBezTo>
                      <a:pt x="183108" y="2421341"/>
                      <a:pt x="189932" y="2345140"/>
                      <a:pt x="197893" y="2132463"/>
                    </a:cubicBezTo>
                    <a:cubicBezTo>
                      <a:pt x="205854" y="1919786"/>
                      <a:pt x="213815" y="1503529"/>
                      <a:pt x="218364" y="1252183"/>
                    </a:cubicBezTo>
                    <a:cubicBezTo>
                      <a:pt x="222913" y="1000837"/>
                      <a:pt x="222913" y="810905"/>
                      <a:pt x="225188" y="624386"/>
                    </a:cubicBezTo>
                    <a:cubicBezTo>
                      <a:pt x="227463" y="437867"/>
                      <a:pt x="232012" y="233150"/>
                      <a:pt x="232012" y="133066"/>
                    </a:cubicBezTo>
                    <a:cubicBezTo>
                      <a:pt x="232012" y="32982"/>
                      <a:pt x="220639" y="44356"/>
                      <a:pt x="225188" y="23884"/>
                    </a:cubicBezTo>
                    <a:cubicBezTo>
                      <a:pt x="229737" y="3412"/>
                      <a:pt x="213815" y="12511"/>
                      <a:pt x="259308" y="10236"/>
                    </a:cubicBezTo>
                    <a:cubicBezTo>
                      <a:pt x="304801" y="7961"/>
                      <a:pt x="498144" y="10236"/>
                      <a:pt x="498144" y="10236"/>
                    </a:cubicBezTo>
                    <a:cubicBezTo>
                      <a:pt x="539087" y="10236"/>
                      <a:pt x="502693" y="2275"/>
                      <a:pt x="504967" y="10236"/>
                    </a:cubicBezTo>
                    <a:cubicBezTo>
                      <a:pt x="507241" y="18197"/>
                      <a:pt x="510654" y="0"/>
                      <a:pt x="511791" y="58003"/>
                    </a:cubicBezTo>
                    <a:cubicBezTo>
                      <a:pt x="512928" y="116006"/>
                      <a:pt x="511791" y="358254"/>
                      <a:pt x="511791" y="358254"/>
                    </a:cubicBezTo>
                    <a:cubicBezTo>
                      <a:pt x="511791" y="452651"/>
                      <a:pt x="510654" y="542499"/>
                      <a:pt x="511791" y="624386"/>
                    </a:cubicBezTo>
                    <a:cubicBezTo>
                      <a:pt x="512928" y="706273"/>
                      <a:pt x="514066" y="752903"/>
                      <a:pt x="518615" y="849574"/>
                    </a:cubicBezTo>
                    <a:cubicBezTo>
                      <a:pt x="523164" y="946245"/>
                      <a:pt x="531126" y="1272654"/>
                      <a:pt x="539087" y="1204415"/>
                    </a:cubicBezTo>
                    <a:cubicBezTo>
                      <a:pt x="547048" y="1136176"/>
                      <a:pt x="559558" y="415120"/>
                      <a:pt x="566382" y="440141"/>
                    </a:cubicBezTo>
                    <a:cubicBezTo>
                      <a:pt x="573206" y="465162"/>
                      <a:pt x="573206" y="1108881"/>
                      <a:pt x="580030" y="1354541"/>
                    </a:cubicBezTo>
                    <a:cubicBezTo>
                      <a:pt x="586854" y="1600201"/>
                      <a:pt x="597090" y="1740090"/>
                      <a:pt x="607326" y="1914099"/>
                    </a:cubicBezTo>
                    <a:cubicBezTo>
                      <a:pt x="617562" y="2088108"/>
                      <a:pt x="622111" y="2262117"/>
                      <a:pt x="641445" y="2398595"/>
                    </a:cubicBezTo>
                    <a:cubicBezTo>
                      <a:pt x="660779" y="2535073"/>
                      <a:pt x="692625" y="2638568"/>
                      <a:pt x="723332" y="2732965"/>
                    </a:cubicBezTo>
                    <a:cubicBezTo>
                      <a:pt x="754039" y="2827362"/>
                      <a:pt x="781335" y="2904700"/>
                      <a:pt x="825690" y="2964977"/>
                    </a:cubicBezTo>
                    <a:cubicBezTo>
                      <a:pt x="870045" y="3025255"/>
                      <a:pt x="937147" y="3067335"/>
                      <a:pt x="989463" y="3094630"/>
                    </a:cubicBezTo>
                    <a:cubicBezTo>
                      <a:pt x="1041779" y="3121925"/>
                      <a:pt x="1090683" y="3125337"/>
                      <a:pt x="1139588" y="3128750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53" name="ZoneTexte 52"/>
          <p:cNvSpPr txBox="1"/>
          <p:nvPr/>
        </p:nvSpPr>
        <p:spPr>
          <a:xfrm>
            <a:off x="1043607" y="-27384"/>
            <a:ext cx="810039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fr-FR" sz="40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HPLC &amp; </a:t>
            </a:r>
            <a:r>
              <a:rPr lang="fr-FR" sz="4000" b="1" dirty="0" err="1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Hb</a:t>
            </a:r>
            <a:r>
              <a:rPr lang="fr-FR" sz="40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fr-FR" sz="4000" b="1" dirty="0" err="1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variants</a:t>
            </a:r>
            <a:endParaRPr lang="fr-FR" sz="40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2052" name="Picture 4" descr="http://www.jle.com/e-docs/00/04/45/5B/texte_alt_jleabc00488_gr5.jpg"/>
          <p:cNvPicPr>
            <a:picLocks noChangeAspect="1" noChangeArrowheads="1"/>
          </p:cNvPicPr>
          <p:nvPr/>
        </p:nvPicPr>
        <p:blipFill>
          <a:blip r:embed="rId2" cstate="print"/>
          <a:srcRect b="51093"/>
          <a:stretch>
            <a:fillRect/>
          </a:stretch>
        </p:blipFill>
        <p:spPr bwMode="auto">
          <a:xfrm>
            <a:off x="1115616" y="619439"/>
            <a:ext cx="7865808" cy="5905905"/>
          </a:xfrm>
          <a:prstGeom prst="rect">
            <a:avLst/>
          </a:prstGeom>
          <a:noFill/>
        </p:spPr>
      </p:pic>
      <p:sp>
        <p:nvSpPr>
          <p:cNvPr id="59" name="ZoneTexte 58"/>
          <p:cNvSpPr txBox="1"/>
          <p:nvPr/>
        </p:nvSpPr>
        <p:spPr>
          <a:xfrm>
            <a:off x="4009025" y="2051556"/>
            <a:ext cx="562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HbS</a:t>
            </a:r>
            <a:endParaRPr lang="fr-FR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" name="ZoneTexte 59"/>
          <p:cNvSpPr txBox="1"/>
          <p:nvPr/>
        </p:nvSpPr>
        <p:spPr>
          <a:xfrm>
            <a:off x="7956641" y="2132856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HbC</a:t>
            </a:r>
            <a:endParaRPr lang="fr-FR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" name="ZoneTexte 60"/>
          <p:cNvSpPr txBox="1"/>
          <p:nvPr/>
        </p:nvSpPr>
        <p:spPr>
          <a:xfrm>
            <a:off x="3900148" y="4653136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HbD</a:t>
            </a:r>
            <a:endParaRPr lang="fr-FR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ZoneTexte 61"/>
          <p:cNvSpPr txBox="1"/>
          <p:nvPr/>
        </p:nvSpPr>
        <p:spPr>
          <a:xfrm>
            <a:off x="7678227" y="4725144"/>
            <a:ext cx="566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HbE</a:t>
            </a:r>
            <a:endParaRPr lang="fr-FR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3995936" y="6546830"/>
            <a:ext cx="294664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i="1" dirty="0" smtClean="0"/>
              <a:t>Ann </a:t>
            </a:r>
            <a:r>
              <a:rPr lang="de-DE" sz="1600" i="1" dirty="0" err="1" smtClean="0"/>
              <a:t>Biol</a:t>
            </a:r>
            <a:r>
              <a:rPr lang="de-DE" sz="1600" i="1" dirty="0" smtClean="0"/>
              <a:t> </a:t>
            </a:r>
            <a:r>
              <a:rPr lang="de-DE" sz="1600" i="1" dirty="0" err="1" smtClean="0"/>
              <a:t>Clin</a:t>
            </a:r>
            <a:r>
              <a:rPr lang="de-DE" sz="1600" i="1" dirty="0" smtClean="0"/>
              <a:t> 2009 ; 67 (1) : 55-65</a:t>
            </a:r>
            <a:endParaRPr lang="fr-FR" sz="1600" i="1" dirty="0"/>
          </a:p>
        </p:txBody>
      </p:sp>
    </p:spTree>
    <p:extLst>
      <p:ext uri="{BB962C8B-B14F-4D97-AF65-F5344CB8AC3E}">
        <p14:creationId xmlns:p14="http://schemas.microsoft.com/office/powerpoint/2010/main" val="7710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1"/>
          <p:cNvPicPr>
            <a:picLocks noChangeAspect="1" noChangeArrowheads="1"/>
          </p:cNvPicPr>
          <p:nvPr/>
        </p:nvPicPr>
        <p:blipFill>
          <a:blip r:embed="rId2" cstate="print"/>
          <a:srcRect l="685" r="1863"/>
          <a:stretch>
            <a:fillRect/>
          </a:stretch>
        </p:blipFill>
        <p:spPr bwMode="auto">
          <a:xfrm>
            <a:off x="0" y="1052736"/>
            <a:ext cx="9144000" cy="5612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e 4"/>
          <p:cNvGrpSpPr/>
          <p:nvPr/>
        </p:nvGrpSpPr>
        <p:grpSpPr>
          <a:xfrm>
            <a:off x="35496" y="44624"/>
            <a:ext cx="1008000" cy="1008000"/>
            <a:chOff x="3636088" y="1268760"/>
            <a:chExt cx="1728000" cy="1728000"/>
          </a:xfrm>
        </p:grpSpPr>
        <p:sp>
          <p:nvSpPr>
            <p:cNvPr id="6" name="Rectangle à coins arrondis 5"/>
            <p:cNvSpPr/>
            <p:nvPr/>
          </p:nvSpPr>
          <p:spPr>
            <a:xfrm>
              <a:off x="3636088" y="1268760"/>
              <a:ext cx="1728000" cy="1728000"/>
            </a:xfrm>
            <a:prstGeom prst="roundRect">
              <a:avLst/>
            </a:prstGeom>
            <a:solidFill>
              <a:srgbClr val="285EA0"/>
            </a:solidFill>
            <a:ln w="28575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Forme libre 6"/>
            <p:cNvSpPr/>
            <p:nvPr/>
          </p:nvSpPr>
          <p:spPr>
            <a:xfrm>
              <a:off x="3670131" y="1318473"/>
              <a:ext cx="1661538" cy="783811"/>
            </a:xfrm>
            <a:custGeom>
              <a:avLst/>
              <a:gdLst>
                <a:gd name="connsiteX0" fmla="*/ 17197 w 2093869"/>
                <a:gd name="connsiteY0" fmla="*/ 394936 h 1027662"/>
                <a:gd name="connsiteX1" fmla="*/ 17197 w 2093869"/>
                <a:gd name="connsiteY1" fmla="*/ 327334 h 1027662"/>
                <a:gd name="connsiteX2" fmla="*/ 27871 w 2093869"/>
                <a:gd name="connsiteY2" fmla="*/ 252617 h 1027662"/>
                <a:gd name="connsiteX3" fmla="*/ 59893 w 2093869"/>
                <a:gd name="connsiteY3" fmla="*/ 174341 h 1027662"/>
                <a:gd name="connsiteX4" fmla="*/ 102588 w 2093869"/>
                <a:gd name="connsiteY4" fmla="*/ 113855 h 1027662"/>
                <a:gd name="connsiteX5" fmla="*/ 148842 w 2093869"/>
                <a:gd name="connsiteY5" fmla="*/ 74718 h 1027662"/>
                <a:gd name="connsiteX6" fmla="*/ 205770 w 2093869"/>
                <a:gd name="connsiteY6" fmla="*/ 39138 h 1027662"/>
                <a:gd name="connsiteX7" fmla="*/ 276929 w 2093869"/>
                <a:gd name="connsiteY7" fmla="*/ 10674 h 1027662"/>
                <a:gd name="connsiteX8" fmla="*/ 365879 w 2093869"/>
                <a:gd name="connsiteY8" fmla="*/ 3558 h 1027662"/>
                <a:gd name="connsiteX9" fmla="*/ 543777 w 2093869"/>
                <a:gd name="connsiteY9" fmla="*/ 0 h 1027662"/>
                <a:gd name="connsiteX10" fmla="*/ 984967 w 2093869"/>
                <a:gd name="connsiteY10" fmla="*/ 0 h 1027662"/>
                <a:gd name="connsiteX11" fmla="*/ 1411924 w 2093869"/>
                <a:gd name="connsiteY11" fmla="*/ 3558 h 1027662"/>
                <a:gd name="connsiteX12" fmla="*/ 1728584 w 2093869"/>
                <a:gd name="connsiteY12" fmla="*/ 3558 h 1027662"/>
                <a:gd name="connsiteX13" fmla="*/ 1824649 w 2093869"/>
                <a:gd name="connsiteY13" fmla="*/ 14232 h 1027662"/>
                <a:gd name="connsiteX14" fmla="*/ 1906483 w 2093869"/>
                <a:gd name="connsiteY14" fmla="*/ 42696 h 1027662"/>
                <a:gd name="connsiteX15" fmla="*/ 1977642 w 2093869"/>
                <a:gd name="connsiteY15" fmla="*/ 96066 h 1027662"/>
                <a:gd name="connsiteX16" fmla="*/ 2027454 w 2093869"/>
                <a:gd name="connsiteY16" fmla="*/ 160109 h 1027662"/>
                <a:gd name="connsiteX17" fmla="*/ 2059476 w 2093869"/>
                <a:gd name="connsiteY17" fmla="*/ 220595 h 1027662"/>
                <a:gd name="connsiteX18" fmla="*/ 2084381 w 2093869"/>
                <a:gd name="connsiteY18" fmla="*/ 320218 h 1027662"/>
                <a:gd name="connsiteX19" fmla="*/ 2087939 w 2093869"/>
                <a:gd name="connsiteY19" fmla="*/ 441189 h 1027662"/>
                <a:gd name="connsiteX20" fmla="*/ 2048802 w 2093869"/>
                <a:gd name="connsiteY20" fmla="*/ 519465 h 1027662"/>
                <a:gd name="connsiteX21" fmla="*/ 1885135 w 2093869"/>
                <a:gd name="connsiteY21" fmla="*/ 665342 h 1027662"/>
                <a:gd name="connsiteX22" fmla="*/ 1451062 w 2093869"/>
                <a:gd name="connsiteY22" fmla="*/ 953538 h 1027662"/>
                <a:gd name="connsiteX23" fmla="*/ 1116612 w 2093869"/>
                <a:gd name="connsiteY23" fmla="*/ 1024697 h 1027662"/>
                <a:gd name="connsiteX24" fmla="*/ 636285 w 2093869"/>
                <a:gd name="connsiteY24" fmla="*/ 935748 h 1027662"/>
                <a:gd name="connsiteX25" fmla="*/ 269813 w 2093869"/>
                <a:gd name="connsiteY25" fmla="*/ 747175 h 1027662"/>
                <a:gd name="connsiteX26" fmla="*/ 42103 w 2093869"/>
                <a:gd name="connsiteY26" fmla="*/ 572834 h 1027662"/>
                <a:gd name="connsiteX27" fmla="*/ 17197 w 2093869"/>
                <a:gd name="connsiteY27" fmla="*/ 394936 h 1027662"/>
                <a:gd name="connsiteX0" fmla="*/ 17197 w 2093869"/>
                <a:gd name="connsiteY0" fmla="*/ 394936 h 997417"/>
                <a:gd name="connsiteX1" fmla="*/ 17197 w 2093869"/>
                <a:gd name="connsiteY1" fmla="*/ 327334 h 997417"/>
                <a:gd name="connsiteX2" fmla="*/ 27871 w 2093869"/>
                <a:gd name="connsiteY2" fmla="*/ 252617 h 997417"/>
                <a:gd name="connsiteX3" fmla="*/ 59893 w 2093869"/>
                <a:gd name="connsiteY3" fmla="*/ 174341 h 997417"/>
                <a:gd name="connsiteX4" fmla="*/ 102588 w 2093869"/>
                <a:gd name="connsiteY4" fmla="*/ 113855 h 997417"/>
                <a:gd name="connsiteX5" fmla="*/ 148842 w 2093869"/>
                <a:gd name="connsiteY5" fmla="*/ 74718 h 997417"/>
                <a:gd name="connsiteX6" fmla="*/ 205770 w 2093869"/>
                <a:gd name="connsiteY6" fmla="*/ 39138 h 997417"/>
                <a:gd name="connsiteX7" fmla="*/ 276929 w 2093869"/>
                <a:gd name="connsiteY7" fmla="*/ 10674 h 997417"/>
                <a:gd name="connsiteX8" fmla="*/ 365879 w 2093869"/>
                <a:gd name="connsiteY8" fmla="*/ 3558 h 997417"/>
                <a:gd name="connsiteX9" fmla="*/ 543777 w 2093869"/>
                <a:gd name="connsiteY9" fmla="*/ 0 h 997417"/>
                <a:gd name="connsiteX10" fmla="*/ 984967 w 2093869"/>
                <a:gd name="connsiteY10" fmla="*/ 0 h 997417"/>
                <a:gd name="connsiteX11" fmla="*/ 1411924 w 2093869"/>
                <a:gd name="connsiteY11" fmla="*/ 3558 h 997417"/>
                <a:gd name="connsiteX12" fmla="*/ 1728584 w 2093869"/>
                <a:gd name="connsiteY12" fmla="*/ 3558 h 997417"/>
                <a:gd name="connsiteX13" fmla="*/ 1824649 w 2093869"/>
                <a:gd name="connsiteY13" fmla="*/ 14232 h 997417"/>
                <a:gd name="connsiteX14" fmla="*/ 1906483 w 2093869"/>
                <a:gd name="connsiteY14" fmla="*/ 42696 h 997417"/>
                <a:gd name="connsiteX15" fmla="*/ 1977642 w 2093869"/>
                <a:gd name="connsiteY15" fmla="*/ 96066 h 997417"/>
                <a:gd name="connsiteX16" fmla="*/ 2027454 w 2093869"/>
                <a:gd name="connsiteY16" fmla="*/ 160109 h 997417"/>
                <a:gd name="connsiteX17" fmla="*/ 2059476 w 2093869"/>
                <a:gd name="connsiteY17" fmla="*/ 220595 h 997417"/>
                <a:gd name="connsiteX18" fmla="*/ 2084381 w 2093869"/>
                <a:gd name="connsiteY18" fmla="*/ 320218 h 997417"/>
                <a:gd name="connsiteX19" fmla="*/ 2087939 w 2093869"/>
                <a:gd name="connsiteY19" fmla="*/ 441189 h 997417"/>
                <a:gd name="connsiteX20" fmla="*/ 2048802 w 2093869"/>
                <a:gd name="connsiteY20" fmla="*/ 519465 h 997417"/>
                <a:gd name="connsiteX21" fmla="*/ 1885135 w 2093869"/>
                <a:gd name="connsiteY21" fmla="*/ 665342 h 997417"/>
                <a:gd name="connsiteX22" fmla="*/ 1451062 w 2093869"/>
                <a:gd name="connsiteY22" fmla="*/ 953538 h 997417"/>
                <a:gd name="connsiteX23" fmla="*/ 1086231 w 2093869"/>
                <a:gd name="connsiteY23" fmla="*/ 928619 h 997417"/>
                <a:gd name="connsiteX24" fmla="*/ 636285 w 2093869"/>
                <a:gd name="connsiteY24" fmla="*/ 935748 h 997417"/>
                <a:gd name="connsiteX25" fmla="*/ 269813 w 2093869"/>
                <a:gd name="connsiteY25" fmla="*/ 747175 h 997417"/>
                <a:gd name="connsiteX26" fmla="*/ 42103 w 2093869"/>
                <a:gd name="connsiteY26" fmla="*/ 572834 h 997417"/>
                <a:gd name="connsiteX27" fmla="*/ 17197 w 2093869"/>
                <a:gd name="connsiteY27" fmla="*/ 394936 h 997417"/>
                <a:gd name="connsiteX0" fmla="*/ 17197 w 2093869"/>
                <a:gd name="connsiteY0" fmla="*/ 394936 h 965989"/>
                <a:gd name="connsiteX1" fmla="*/ 17197 w 2093869"/>
                <a:gd name="connsiteY1" fmla="*/ 327334 h 965989"/>
                <a:gd name="connsiteX2" fmla="*/ 27871 w 2093869"/>
                <a:gd name="connsiteY2" fmla="*/ 252617 h 965989"/>
                <a:gd name="connsiteX3" fmla="*/ 59893 w 2093869"/>
                <a:gd name="connsiteY3" fmla="*/ 174341 h 965989"/>
                <a:gd name="connsiteX4" fmla="*/ 102588 w 2093869"/>
                <a:gd name="connsiteY4" fmla="*/ 113855 h 965989"/>
                <a:gd name="connsiteX5" fmla="*/ 148842 w 2093869"/>
                <a:gd name="connsiteY5" fmla="*/ 74718 h 965989"/>
                <a:gd name="connsiteX6" fmla="*/ 205770 w 2093869"/>
                <a:gd name="connsiteY6" fmla="*/ 39138 h 965989"/>
                <a:gd name="connsiteX7" fmla="*/ 276929 w 2093869"/>
                <a:gd name="connsiteY7" fmla="*/ 10674 h 965989"/>
                <a:gd name="connsiteX8" fmla="*/ 365879 w 2093869"/>
                <a:gd name="connsiteY8" fmla="*/ 3558 h 965989"/>
                <a:gd name="connsiteX9" fmla="*/ 543777 w 2093869"/>
                <a:gd name="connsiteY9" fmla="*/ 0 h 965989"/>
                <a:gd name="connsiteX10" fmla="*/ 984967 w 2093869"/>
                <a:gd name="connsiteY10" fmla="*/ 0 h 965989"/>
                <a:gd name="connsiteX11" fmla="*/ 1411924 w 2093869"/>
                <a:gd name="connsiteY11" fmla="*/ 3558 h 965989"/>
                <a:gd name="connsiteX12" fmla="*/ 1728584 w 2093869"/>
                <a:gd name="connsiteY12" fmla="*/ 3558 h 965989"/>
                <a:gd name="connsiteX13" fmla="*/ 1824649 w 2093869"/>
                <a:gd name="connsiteY13" fmla="*/ 14232 h 965989"/>
                <a:gd name="connsiteX14" fmla="*/ 1906483 w 2093869"/>
                <a:gd name="connsiteY14" fmla="*/ 42696 h 965989"/>
                <a:gd name="connsiteX15" fmla="*/ 1977642 w 2093869"/>
                <a:gd name="connsiteY15" fmla="*/ 96066 h 965989"/>
                <a:gd name="connsiteX16" fmla="*/ 2027454 w 2093869"/>
                <a:gd name="connsiteY16" fmla="*/ 160109 h 965989"/>
                <a:gd name="connsiteX17" fmla="*/ 2059476 w 2093869"/>
                <a:gd name="connsiteY17" fmla="*/ 220595 h 965989"/>
                <a:gd name="connsiteX18" fmla="*/ 2084381 w 2093869"/>
                <a:gd name="connsiteY18" fmla="*/ 320218 h 965989"/>
                <a:gd name="connsiteX19" fmla="*/ 2087939 w 2093869"/>
                <a:gd name="connsiteY19" fmla="*/ 441189 h 965989"/>
                <a:gd name="connsiteX20" fmla="*/ 2048802 w 2093869"/>
                <a:gd name="connsiteY20" fmla="*/ 519465 h 965989"/>
                <a:gd name="connsiteX21" fmla="*/ 1885135 w 2093869"/>
                <a:gd name="connsiteY21" fmla="*/ 665342 h 965989"/>
                <a:gd name="connsiteX22" fmla="*/ 1590287 w 2093869"/>
                <a:gd name="connsiteY22" fmla="*/ 856612 h 965989"/>
                <a:gd name="connsiteX23" fmla="*/ 1086231 w 2093869"/>
                <a:gd name="connsiteY23" fmla="*/ 928619 h 965989"/>
                <a:gd name="connsiteX24" fmla="*/ 636285 w 2093869"/>
                <a:gd name="connsiteY24" fmla="*/ 935748 h 965989"/>
                <a:gd name="connsiteX25" fmla="*/ 269813 w 2093869"/>
                <a:gd name="connsiteY25" fmla="*/ 747175 h 965989"/>
                <a:gd name="connsiteX26" fmla="*/ 42103 w 2093869"/>
                <a:gd name="connsiteY26" fmla="*/ 572834 h 965989"/>
                <a:gd name="connsiteX27" fmla="*/ 17197 w 2093869"/>
                <a:gd name="connsiteY27" fmla="*/ 394936 h 965989"/>
                <a:gd name="connsiteX0" fmla="*/ 17197 w 2093869"/>
                <a:gd name="connsiteY0" fmla="*/ 394936 h 928619"/>
                <a:gd name="connsiteX1" fmla="*/ 17197 w 2093869"/>
                <a:gd name="connsiteY1" fmla="*/ 327334 h 928619"/>
                <a:gd name="connsiteX2" fmla="*/ 27871 w 2093869"/>
                <a:gd name="connsiteY2" fmla="*/ 252617 h 928619"/>
                <a:gd name="connsiteX3" fmla="*/ 59893 w 2093869"/>
                <a:gd name="connsiteY3" fmla="*/ 174341 h 928619"/>
                <a:gd name="connsiteX4" fmla="*/ 102588 w 2093869"/>
                <a:gd name="connsiteY4" fmla="*/ 113855 h 928619"/>
                <a:gd name="connsiteX5" fmla="*/ 148842 w 2093869"/>
                <a:gd name="connsiteY5" fmla="*/ 74718 h 928619"/>
                <a:gd name="connsiteX6" fmla="*/ 205770 w 2093869"/>
                <a:gd name="connsiteY6" fmla="*/ 39138 h 928619"/>
                <a:gd name="connsiteX7" fmla="*/ 276929 w 2093869"/>
                <a:gd name="connsiteY7" fmla="*/ 10674 h 928619"/>
                <a:gd name="connsiteX8" fmla="*/ 365879 w 2093869"/>
                <a:gd name="connsiteY8" fmla="*/ 3558 h 928619"/>
                <a:gd name="connsiteX9" fmla="*/ 543777 w 2093869"/>
                <a:gd name="connsiteY9" fmla="*/ 0 h 928619"/>
                <a:gd name="connsiteX10" fmla="*/ 984967 w 2093869"/>
                <a:gd name="connsiteY10" fmla="*/ 0 h 928619"/>
                <a:gd name="connsiteX11" fmla="*/ 1411924 w 2093869"/>
                <a:gd name="connsiteY11" fmla="*/ 3558 h 928619"/>
                <a:gd name="connsiteX12" fmla="*/ 1728584 w 2093869"/>
                <a:gd name="connsiteY12" fmla="*/ 3558 h 928619"/>
                <a:gd name="connsiteX13" fmla="*/ 1824649 w 2093869"/>
                <a:gd name="connsiteY13" fmla="*/ 14232 h 928619"/>
                <a:gd name="connsiteX14" fmla="*/ 1906483 w 2093869"/>
                <a:gd name="connsiteY14" fmla="*/ 42696 h 928619"/>
                <a:gd name="connsiteX15" fmla="*/ 1977642 w 2093869"/>
                <a:gd name="connsiteY15" fmla="*/ 96066 h 928619"/>
                <a:gd name="connsiteX16" fmla="*/ 2027454 w 2093869"/>
                <a:gd name="connsiteY16" fmla="*/ 160109 h 928619"/>
                <a:gd name="connsiteX17" fmla="*/ 2059476 w 2093869"/>
                <a:gd name="connsiteY17" fmla="*/ 220595 h 928619"/>
                <a:gd name="connsiteX18" fmla="*/ 2084381 w 2093869"/>
                <a:gd name="connsiteY18" fmla="*/ 320218 h 928619"/>
                <a:gd name="connsiteX19" fmla="*/ 2087939 w 2093869"/>
                <a:gd name="connsiteY19" fmla="*/ 441189 h 928619"/>
                <a:gd name="connsiteX20" fmla="*/ 2048802 w 2093869"/>
                <a:gd name="connsiteY20" fmla="*/ 519465 h 928619"/>
                <a:gd name="connsiteX21" fmla="*/ 1885135 w 2093869"/>
                <a:gd name="connsiteY21" fmla="*/ 665342 h 928619"/>
                <a:gd name="connsiteX22" fmla="*/ 1590287 w 2093869"/>
                <a:gd name="connsiteY22" fmla="*/ 856612 h 928619"/>
                <a:gd name="connsiteX23" fmla="*/ 1086231 w 2093869"/>
                <a:gd name="connsiteY23" fmla="*/ 928619 h 928619"/>
                <a:gd name="connsiteX24" fmla="*/ 654183 w 2093869"/>
                <a:gd name="connsiteY24" fmla="*/ 856612 h 928619"/>
                <a:gd name="connsiteX25" fmla="*/ 269813 w 2093869"/>
                <a:gd name="connsiteY25" fmla="*/ 747175 h 928619"/>
                <a:gd name="connsiteX26" fmla="*/ 42103 w 2093869"/>
                <a:gd name="connsiteY26" fmla="*/ 572834 h 928619"/>
                <a:gd name="connsiteX27" fmla="*/ 17197 w 2093869"/>
                <a:gd name="connsiteY27" fmla="*/ 394936 h 928619"/>
                <a:gd name="connsiteX0" fmla="*/ 21252 w 2097924"/>
                <a:gd name="connsiteY0" fmla="*/ 394936 h 928619"/>
                <a:gd name="connsiteX1" fmla="*/ 21252 w 2097924"/>
                <a:gd name="connsiteY1" fmla="*/ 327334 h 928619"/>
                <a:gd name="connsiteX2" fmla="*/ 31926 w 2097924"/>
                <a:gd name="connsiteY2" fmla="*/ 252617 h 928619"/>
                <a:gd name="connsiteX3" fmla="*/ 63948 w 2097924"/>
                <a:gd name="connsiteY3" fmla="*/ 174341 h 928619"/>
                <a:gd name="connsiteX4" fmla="*/ 106643 w 2097924"/>
                <a:gd name="connsiteY4" fmla="*/ 113855 h 928619"/>
                <a:gd name="connsiteX5" fmla="*/ 152897 w 2097924"/>
                <a:gd name="connsiteY5" fmla="*/ 74718 h 928619"/>
                <a:gd name="connsiteX6" fmla="*/ 209825 w 2097924"/>
                <a:gd name="connsiteY6" fmla="*/ 39138 h 928619"/>
                <a:gd name="connsiteX7" fmla="*/ 280984 w 2097924"/>
                <a:gd name="connsiteY7" fmla="*/ 10674 h 928619"/>
                <a:gd name="connsiteX8" fmla="*/ 369934 w 2097924"/>
                <a:gd name="connsiteY8" fmla="*/ 3558 h 928619"/>
                <a:gd name="connsiteX9" fmla="*/ 547832 w 2097924"/>
                <a:gd name="connsiteY9" fmla="*/ 0 h 928619"/>
                <a:gd name="connsiteX10" fmla="*/ 989022 w 2097924"/>
                <a:gd name="connsiteY10" fmla="*/ 0 h 928619"/>
                <a:gd name="connsiteX11" fmla="*/ 1415979 w 2097924"/>
                <a:gd name="connsiteY11" fmla="*/ 3558 h 928619"/>
                <a:gd name="connsiteX12" fmla="*/ 1732639 w 2097924"/>
                <a:gd name="connsiteY12" fmla="*/ 3558 h 928619"/>
                <a:gd name="connsiteX13" fmla="*/ 1828704 w 2097924"/>
                <a:gd name="connsiteY13" fmla="*/ 14232 h 928619"/>
                <a:gd name="connsiteX14" fmla="*/ 1910538 w 2097924"/>
                <a:gd name="connsiteY14" fmla="*/ 42696 h 928619"/>
                <a:gd name="connsiteX15" fmla="*/ 1981697 w 2097924"/>
                <a:gd name="connsiteY15" fmla="*/ 96066 h 928619"/>
                <a:gd name="connsiteX16" fmla="*/ 2031509 w 2097924"/>
                <a:gd name="connsiteY16" fmla="*/ 160109 h 928619"/>
                <a:gd name="connsiteX17" fmla="*/ 2063531 w 2097924"/>
                <a:gd name="connsiteY17" fmla="*/ 220595 h 928619"/>
                <a:gd name="connsiteX18" fmla="*/ 2088436 w 2097924"/>
                <a:gd name="connsiteY18" fmla="*/ 320218 h 928619"/>
                <a:gd name="connsiteX19" fmla="*/ 2091994 w 2097924"/>
                <a:gd name="connsiteY19" fmla="*/ 441189 h 928619"/>
                <a:gd name="connsiteX20" fmla="*/ 2052857 w 2097924"/>
                <a:gd name="connsiteY20" fmla="*/ 519465 h 928619"/>
                <a:gd name="connsiteX21" fmla="*/ 1889190 w 2097924"/>
                <a:gd name="connsiteY21" fmla="*/ 665342 h 928619"/>
                <a:gd name="connsiteX22" fmla="*/ 1594342 w 2097924"/>
                <a:gd name="connsiteY22" fmla="*/ 856612 h 928619"/>
                <a:gd name="connsiteX23" fmla="*/ 1090286 w 2097924"/>
                <a:gd name="connsiteY23" fmla="*/ 928619 h 928619"/>
                <a:gd name="connsiteX24" fmla="*/ 658238 w 2097924"/>
                <a:gd name="connsiteY24" fmla="*/ 856612 h 928619"/>
                <a:gd name="connsiteX25" fmla="*/ 298198 w 2097924"/>
                <a:gd name="connsiteY25" fmla="*/ 712596 h 928619"/>
                <a:gd name="connsiteX26" fmla="*/ 46158 w 2097924"/>
                <a:gd name="connsiteY26" fmla="*/ 572834 h 928619"/>
                <a:gd name="connsiteX27" fmla="*/ 21252 w 2097924"/>
                <a:gd name="connsiteY27" fmla="*/ 394936 h 928619"/>
                <a:gd name="connsiteX0" fmla="*/ 21252 w 2097924"/>
                <a:gd name="connsiteY0" fmla="*/ 394936 h 928619"/>
                <a:gd name="connsiteX1" fmla="*/ 21252 w 2097924"/>
                <a:gd name="connsiteY1" fmla="*/ 327334 h 928619"/>
                <a:gd name="connsiteX2" fmla="*/ 31926 w 2097924"/>
                <a:gd name="connsiteY2" fmla="*/ 252617 h 928619"/>
                <a:gd name="connsiteX3" fmla="*/ 63948 w 2097924"/>
                <a:gd name="connsiteY3" fmla="*/ 174341 h 928619"/>
                <a:gd name="connsiteX4" fmla="*/ 106643 w 2097924"/>
                <a:gd name="connsiteY4" fmla="*/ 113855 h 928619"/>
                <a:gd name="connsiteX5" fmla="*/ 152897 w 2097924"/>
                <a:gd name="connsiteY5" fmla="*/ 74718 h 928619"/>
                <a:gd name="connsiteX6" fmla="*/ 209825 w 2097924"/>
                <a:gd name="connsiteY6" fmla="*/ 39138 h 928619"/>
                <a:gd name="connsiteX7" fmla="*/ 280984 w 2097924"/>
                <a:gd name="connsiteY7" fmla="*/ 10674 h 928619"/>
                <a:gd name="connsiteX8" fmla="*/ 369934 w 2097924"/>
                <a:gd name="connsiteY8" fmla="*/ 3558 h 928619"/>
                <a:gd name="connsiteX9" fmla="*/ 547832 w 2097924"/>
                <a:gd name="connsiteY9" fmla="*/ 0 h 928619"/>
                <a:gd name="connsiteX10" fmla="*/ 989022 w 2097924"/>
                <a:gd name="connsiteY10" fmla="*/ 0 h 928619"/>
                <a:gd name="connsiteX11" fmla="*/ 1415979 w 2097924"/>
                <a:gd name="connsiteY11" fmla="*/ 3558 h 928619"/>
                <a:gd name="connsiteX12" fmla="*/ 1732639 w 2097924"/>
                <a:gd name="connsiteY12" fmla="*/ 3558 h 928619"/>
                <a:gd name="connsiteX13" fmla="*/ 1828704 w 2097924"/>
                <a:gd name="connsiteY13" fmla="*/ 14232 h 928619"/>
                <a:gd name="connsiteX14" fmla="*/ 1910538 w 2097924"/>
                <a:gd name="connsiteY14" fmla="*/ 42696 h 928619"/>
                <a:gd name="connsiteX15" fmla="*/ 1981697 w 2097924"/>
                <a:gd name="connsiteY15" fmla="*/ 96066 h 928619"/>
                <a:gd name="connsiteX16" fmla="*/ 2031509 w 2097924"/>
                <a:gd name="connsiteY16" fmla="*/ 160109 h 928619"/>
                <a:gd name="connsiteX17" fmla="*/ 2063531 w 2097924"/>
                <a:gd name="connsiteY17" fmla="*/ 220595 h 928619"/>
                <a:gd name="connsiteX18" fmla="*/ 2088436 w 2097924"/>
                <a:gd name="connsiteY18" fmla="*/ 320218 h 928619"/>
                <a:gd name="connsiteX19" fmla="*/ 2091994 w 2097924"/>
                <a:gd name="connsiteY19" fmla="*/ 441189 h 928619"/>
                <a:gd name="connsiteX20" fmla="*/ 2052857 w 2097924"/>
                <a:gd name="connsiteY20" fmla="*/ 519465 h 928619"/>
                <a:gd name="connsiteX21" fmla="*/ 1889190 w 2097924"/>
                <a:gd name="connsiteY21" fmla="*/ 665342 h 928619"/>
                <a:gd name="connsiteX22" fmla="*/ 1522334 w 2097924"/>
                <a:gd name="connsiteY22" fmla="*/ 856612 h 928619"/>
                <a:gd name="connsiteX23" fmla="*/ 1090286 w 2097924"/>
                <a:gd name="connsiteY23" fmla="*/ 928619 h 928619"/>
                <a:gd name="connsiteX24" fmla="*/ 658238 w 2097924"/>
                <a:gd name="connsiteY24" fmla="*/ 856612 h 928619"/>
                <a:gd name="connsiteX25" fmla="*/ 298198 w 2097924"/>
                <a:gd name="connsiteY25" fmla="*/ 712596 h 928619"/>
                <a:gd name="connsiteX26" fmla="*/ 46158 w 2097924"/>
                <a:gd name="connsiteY26" fmla="*/ 572834 h 928619"/>
                <a:gd name="connsiteX27" fmla="*/ 21252 w 2097924"/>
                <a:gd name="connsiteY27" fmla="*/ 394936 h 928619"/>
                <a:gd name="connsiteX0" fmla="*/ 21252 w 2099795"/>
                <a:gd name="connsiteY0" fmla="*/ 394936 h 928619"/>
                <a:gd name="connsiteX1" fmla="*/ 21252 w 2099795"/>
                <a:gd name="connsiteY1" fmla="*/ 327334 h 928619"/>
                <a:gd name="connsiteX2" fmla="*/ 31926 w 2099795"/>
                <a:gd name="connsiteY2" fmla="*/ 252617 h 928619"/>
                <a:gd name="connsiteX3" fmla="*/ 63948 w 2099795"/>
                <a:gd name="connsiteY3" fmla="*/ 174341 h 928619"/>
                <a:gd name="connsiteX4" fmla="*/ 106643 w 2099795"/>
                <a:gd name="connsiteY4" fmla="*/ 113855 h 928619"/>
                <a:gd name="connsiteX5" fmla="*/ 152897 w 2099795"/>
                <a:gd name="connsiteY5" fmla="*/ 74718 h 928619"/>
                <a:gd name="connsiteX6" fmla="*/ 209825 w 2099795"/>
                <a:gd name="connsiteY6" fmla="*/ 39138 h 928619"/>
                <a:gd name="connsiteX7" fmla="*/ 280984 w 2099795"/>
                <a:gd name="connsiteY7" fmla="*/ 10674 h 928619"/>
                <a:gd name="connsiteX8" fmla="*/ 369934 w 2099795"/>
                <a:gd name="connsiteY8" fmla="*/ 3558 h 928619"/>
                <a:gd name="connsiteX9" fmla="*/ 547832 w 2099795"/>
                <a:gd name="connsiteY9" fmla="*/ 0 h 928619"/>
                <a:gd name="connsiteX10" fmla="*/ 989022 w 2099795"/>
                <a:gd name="connsiteY10" fmla="*/ 0 h 928619"/>
                <a:gd name="connsiteX11" fmla="*/ 1415979 w 2099795"/>
                <a:gd name="connsiteY11" fmla="*/ 3558 h 928619"/>
                <a:gd name="connsiteX12" fmla="*/ 1732639 w 2099795"/>
                <a:gd name="connsiteY12" fmla="*/ 3558 h 928619"/>
                <a:gd name="connsiteX13" fmla="*/ 1828704 w 2099795"/>
                <a:gd name="connsiteY13" fmla="*/ 14232 h 928619"/>
                <a:gd name="connsiteX14" fmla="*/ 1910538 w 2099795"/>
                <a:gd name="connsiteY14" fmla="*/ 42696 h 928619"/>
                <a:gd name="connsiteX15" fmla="*/ 1981697 w 2099795"/>
                <a:gd name="connsiteY15" fmla="*/ 96066 h 928619"/>
                <a:gd name="connsiteX16" fmla="*/ 2031509 w 2099795"/>
                <a:gd name="connsiteY16" fmla="*/ 160109 h 928619"/>
                <a:gd name="connsiteX17" fmla="*/ 2063531 w 2099795"/>
                <a:gd name="connsiteY17" fmla="*/ 220595 h 928619"/>
                <a:gd name="connsiteX18" fmla="*/ 2088436 w 2099795"/>
                <a:gd name="connsiteY18" fmla="*/ 320218 h 928619"/>
                <a:gd name="connsiteX19" fmla="*/ 2091994 w 2099795"/>
                <a:gd name="connsiteY19" fmla="*/ 441189 h 928619"/>
                <a:gd name="connsiteX20" fmla="*/ 2052857 w 2099795"/>
                <a:gd name="connsiteY20" fmla="*/ 519465 h 928619"/>
                <a:gd name="connsiteX21" fmla="*/ 1810366 w 2099795"/>
                <a:gd name="connsiteY21" fmla="*/ 712596 h 928619"/>
                <a:gd name="connsiteX22" fmla="*/ 1522334 w 2099795"/>
                <a:gd name="connsiteY22" fmla="*/ 856612 h 928619"/>
                <a:gd name="connsiteX23" fmla="*/ 1090286 w 2099795"/>
                <a:gd name="connsiteY23" fmla="*/ 928619 h 928619"/>
                <a:gd name="connsiteX24" fmla="*/ 658238 w 2099795"/>
                <a:gd name="connsiteY24" fmla="*/ 856612 h 928619"/>
                <a:gd name="connsiteX25" fmla="*/ 298198 w 2099795"/>
                <a:gd name="connsiteY25" fmla="*/ 712596 h 928619"/>
                <a:gd name="connsiteX26" fmla="*/ 46158 w 2099795"/>
                <a:gd name="connsiteY26" fmla="*/ 572834 h 928619"/>
                <a:gd name="connsiteX27" fmla="*/ 21252 w 2099795"/>
                <a:gd name="connsiteY27" fmla="*/ 394936 h 92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99795" h="928619">
                  <a:moveTo>
                    <a:pt x="21252" y="394936"/>
                  </a:moveTo>
                  <a:cubicBezTo>
                    <a:pt x="17101" y="354019"/>
                    <a:pt x="19473" y="351054"/>
                    <a:pt x="21252" y="327334"/>
                  </a:cubicBezTo>
                  <a:cubicBezTo>
                    <a:pt x="23031" y="303614"/>
                    <a:pt x="24810" y="278116"/>
                    <a:pt x="31926" y="252617"/>
                  </a:cubicBezTo>
                  <a:cubicBezTo>
                    <a:pt x="39042" y="227118"/>
                    <a:pt x="51495" y="197468"/>
                    <a:pt x="63948" y="174341"/>
                  </a:cubicBezTo>
                  <a:cubicBezTo>
                    <a:pt x="76401" y="151214"/>
                    <a:pt x="91818" y="130459"/>
                    <a:pt x="106643" y="113855"/>
                  </a:cubicBezTo>
                  <a:cubicBezTo>
                    <a:pt x="121468" y="97251"/>
                    <a:pt x="135700" y="87171"/>
                    <a:pt x="152897" y="74718"/>
                  </a:cubicBezTo>
                  <a:cubicBezTo>
                    <a:pt x="170094" y="62265"/>
                    <a:pt x="188477" y="49812"/>
                    <a:pt x="209825" y="39138"/>
                  </a:cubicBezTo>
                  <a:cubicBezTo>
                    <a:pt x="231173" y="28464"/>
                    <a:pt x="254299" y="16604"/>
                    <a:pt x="280984" y="10674"/>
                  </a:cubicBezTo>
                  <a:cubicBezTo>
                    <a:pt x="307669" y="4744"/>
                    <a:pt x="325459" y="5337"/>
                    <a:pt x="369934" y="3558"/>
                  </a:cubicBezTo>
                  <a:cubicBezTo>
                    <a:pt x="414409" y="1779"/>
                    <a:pt x="547832" y="0"/>
                    <a:pt x="547832" y="0"/>
                  </a:cubicBezTo>
                  <a:lnTo>
                    <a:pt x="989022" y="0"/>
                  </a:lnTo>
                  <a:lnTo>
                    <a:pt x="1415979" y="3558"/>
                  </a:lnTo>
                  <a:lnTo>
                    <a:pt x="1732639" y="3558"/>
                  </a:lnTo>
                  <a:cubicBezTo>
                    <a:pt x="1801426" y="5337"/>
                    <a:pt x="1799054" y="7709"/>
                    <a:pt x="1828704" y="14232"/>
                  </a:cubicBezTo>
                  <a:cubicBezTo>
                    <a:pt x="1858354" y="20755"/>
                    <a:pt x="1885039" y="29057"/>
                    <a:pt x="1910538" y="42696"/>
                  </a:cubicBezTo>
                  <a:cubicBezTo>
                    <a:pt x="1936037" y="56335"/>
                    <a:pt x="1961535" y="76497"/>
                    <a:pt x="1981697" y="96066"/>
                  </a:cubicBezTo>
                  <a:cubicBezTo>
                    <a:pt x="2001859" y="115635"/>
                    <a:pt x="2017870" y="139354"/>
                    <a:pt x="2031509" y="160109"/>
                  </a:cubicBezTo>
                  <a:cubicBezTo>
                    <a:pt x="2045148" y="180864"/>
                    <a:pt x="2054043" y="193910"/>
                    <a:pt x="2063531" y="220595"/>
                  </a:cubicBezTo>
                  <a:cubicBezTo>
                    <a:pt x="2073019" y="247280"/>
                    <a:pt x="2083692" y="283452"/>
                    <a:pt x="2088436" y="320218"/>
                  </a:cubicBezTo>
                  <a:cubicBezTo>
                    <a:pt x="2093180" y="356984"/>
                    <a:pt x="2097924" y="407981"/>
                    <a:pt x="2091994" y="441189"/>
                  </a:cubicBezTo>
                  <a:cubicBezTo>
                    <a:pt x="2086064" y="474397"/>
                    <a:pt x="2099795" y="474231"/>
                    <a:pt x="2052857" y="519465"/>
                  </a:cubicBezTo>
                  <a:cubicBezTo>
                    <a:pt x="2005919" y="564699"/>
                    <a:pt x="1898787" y="656405"/>
                    <a:pt x="1810366" y="712596"/>
                  </a:cubicBezTo>
                  <a:cubicBezTo>
                    <a:pt x="1721946" y="768787"/>
                    <a:pt x="1642347" y="820608"/>
                    <a:pt x="1522334" y="856612"/>
                  </a:cubicBezTo>
                  <a:cubicBezTo>
                    <a:pt x="1402321" y="892616"/>
                    <a:pt x="1234302" y="928619"/>
                    <a:pt x="1090286" y="928619"/>
                  </a:cubicBezTo>
                  <a:cubicBezTo>
                    <a:pt x="946270" y="928619"/>
                    <a:pt x="790253" y="892616"/>
                    <a:pt x="658238" y="856612"/>
                  </a:cubicBezTo>
                  <a:cubicBezTo>
                    <a:pt x="526223" y="820608"/>
                    <a:pt x="400211" y="759892"/>
                    <a:pt x="298198" y="712596"/>
                  </a:cubicBezTo>
                  <a:cubicBezTo>
                    <a:pt x="196185" y="665300"/>
                    <a:pt x="92316" y="625777"/>
                    <a:pt x="46158" y="572834"/>
                  </a:cubicBezTo>
                  <a:cubicBezTo>
                    <a:pt x="0" y="519891"/>
                    <a:pt x="25403" y="435853"/>
                    <a:pt x="21252" y="39493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3" name="Groupe 21"/>
            <p:cNvGrpSpPr/>
            <p:nvPr/>
          </p:nvGrpSpPr>
          <p:grpSpPr>
            <a:xfrm>
              <a:off x="3764092" y="1520105"/>
              <a:ext cx="1440041" cy="1131055"/>
              <a:chOff x="1980000" y="1890722"/>
              <a:chExt cx="5158988" cy="3819516"/>
            </a:xfrm>
          </p:grpSpPr>
          <p:pic>
            <p:nvPicPr>
              <p:cNvPr id="9" name="Picture 7" descr="ponte termico1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biLevel thresh="50000"/>
              </a:blip>
              <a:srcRect/>
              <a:stretch>
                <a:fillRect/>
              </a:stretch>
            </p:blipFill>
            <p:spPr bwMode="auto">
              <a:xfrm>
                <a:off x="1980000" y="1890722"/>
                <a:ext cx="5060950" cy="2824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" name="Picture 11" descr="Recipienti1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biLevel thresh="50000"/>
              </a:blip>
              <a:srcRect/>
              <a:stretch>
                <a:fillRect/>
              </a:stretch>
            </p:blipFill>
            <p:spPr bwMode="auto">
              <a:xfrm>
                <a:off x="2078038" y="4552950"/>
                <a:ext cx="5060950" cy="1157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" name="Picture 21" descr="capillare1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biLevel thresh="50000"/>
              </a:blip>
              <a:srcRect/>
              <a:stretch>
                <a:fillRect/>
              </a:stretch>
            </p:blipFill>
            <p:spPr bwMode="auto">
              <a:xfrm>
                <a:off x="2411413" y="2492375"/>
                <a:ext cx="4197350" cy="25796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12" name="ZoneTexte 11"/>
          <p:cNvSpPr txBox="1"/>
          <p:nvPr/>
        </p:nvSpPr>
        <p:spPr>
          <a:xfrm>
            <a:off x="1187624" y="118373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fr-FR" sz="3600" b="1" dirty="0" err="1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</a:rPr>
              <a:t>Capillary</a:t>
            </a:r>
            <a:r>
              <a:rPr lang="fr-FR" sz="3600" b="1" dirty="0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fr-FR" sz="3600" b="1" dirty="0" err="1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</a:rPr>
              <a:t>Electrophoresis</a:t>
            </a:r>
            <a:r>
              <a:rPr lang="fr-FR" sz="3600" b="1" dirty="0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&amp; </a:t>
            </a:r>
            <a:r>
              <a:rPr lang="fr-FR" sz="3600" b="1" dirty="0" err="1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</a:rPr>
              <a:t>Hb</a:t>
            </a:r>
            <a:r>
              <a:rPr lang="fr-FR" sz="3600" b="1" dirty="0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A/S</a:t>
            </a:r>
            <a:endParaRPr lang="fr-FR" sz="3600" b="1" dirty="0">
              <a:solidFill>
                <a:schemeClr val="tx2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708920"/>
            <a:ext cx="3060000" cy="2461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e 81"/>
          <p:cNvGrpSpPr/>
          <p:nvPr/>
        </p:nvGrpSpPr>
        <p:grpSpPr>
          <a:xfrm>
            <a:off x="0" y="6309320"/>
            <a:ext cx="9182114" cy="648072"/>
            <a:chOff x="0" y="6237312"/>
            <a:chExt cx="9182114" cy="648072"/>
          </a:xfrm>
        </p:grpSpPr>
        <p:grpSp>
          <p:nvGrpSpPr>
            <p:cNvPr id="5" name="Groupe 71"/>
            <p:cNvGrpSpPr/>
            <p:nvPr/>
          </p:nvGrpSpPr>
          <p:grpSpPr>
            <a:xfrm>
              <a:off x="0" y="6237312"/>
              <a:ext cx="9144000" cy="288000"/>
              <a:chOff x="0" y="6300000"/>
              <a:chExt cx="9144000" cy="288000"/>
            </a:xfrm>
          </p:grpSpPr>
          <p:cxnSp>
            <p:nvCxnSpPr>
              <p:cNvPr id="22" name="Connecteur droit avec flèche 21"/>
              <p:cNvCxnSpPr/>
              <p:nvPr/>
            </p:nvCxnSpPr>
            <p:spPr>
              <a:xfrm>
                <a:off x="0" y="6444000"/>
                <a:ext cx="9144000" cy="0"/>
              </a:xfrm>
              <a:prstGeom prst="straightConnector1">
                <a:avLst/>
              </a:prstGeom>
              <a:ln>
                <a:tailEnd type="triangle" w="lg" len="lg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/>
              <p:cNvCxnSpPr/>
              <p:nvPr/>
            </p:nvCxnSpPr>
            <p:spPr>
              <a:xfrm>
                <a:off x="251520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/>
              <p:cNvCxnSpPr/>
              <p:nvPr/>
            </p:nvCxnSpPr>
            <p:spPr>
              <a:xfrm>
                <a:off x="504000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/>
              <p:cNvCxnSpPr/>
              <p:nvPr/>
            </p:nvCxnSpPr>
            <p:spPr>
              <a:xfrm>
                <a:off x="756000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/>
              <p:cNvCxnSpPr/>
              <p:nvPr/>
            </p:nvCxnSpPr>
            <p:spPr>
              <a:xfrm>
                <a:off x="1008000" y="6300000"/>
                <a:ext cx="0" cy="288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Connecteur droit 28"/>
              <p:cNvCxnSpPr/>
              <p:nvPr/>
            </p:nvCxnSpPr>
            <p:spPr>
              <a:xfrm>
                <a:off x="1260000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Connecteur droit 29"/>
              <p:cNvCxnSpPr/>
              <p:nvPr/>
            </p:nvCxnSpPr>
            <p:spPr>
              <a:xfrm>
                <a:off x="1512000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/>
              <p:cNvCxnSpPr/>
              <p:nvPr/>
            </p:nvCxnSpPr>
            <p:spPr>
              <a:xfrm>
                <a:off x="1764000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/>
              <p:cNvCxnSpPr/>
              <p:nvPr/>
            </p:nvCxnSpPr>
            <p:spPr>
              <a:xfrm>
                <a:off x="2016000" y="6300000"/>
                <a:ext cx="0" cy="288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Connecteur droit 32"/>
              <p:cNvCxnSpPr/>
              <p:nvPr/>
            </p:nvCxnSpPr>
            <p:spPr>
              <a:xfrm>
                <a:off x="2268000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Connecteur droit 33"/>
              <p:cNvCxnSpPr/>
              <p:nvPr/>
            </p:nvCxnSpPr>
            <p:spPr>
              <a:xfrm>
                <a:off x="2520000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Connecteur droit 34"/>
              <p:cNvCxnSpPr/>
              <p:nvPr/>
            </p:nvCxnSpPr>
            <p:spPr>
              <a:xfrm>
                <a:off x="2772000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Connecteur droit 35"/>
              <p:cNvCxnSpPr/>
              <p:nvPr/>
            </p:nvCxnSpPr>
            <p:spPr>
              <a:xfrm>
                <a:off x="3024000" y="6300000"/>
                <a:ext cx="0" cy="288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/>
              <p:cNvCxnSpPr/>
              <p:nvPr/>
            </p:nvCxnSpPr>
            <p:spPr>
              <a:xfrm>
                <a:off x="3276000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/>
              <p:cNvCxnSpPr/>
              <p:nvPr/>
            </p:nvCxnSpPr>
            <p:spPr>
              <a:xfrm>
                <a:off x="3528000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/>
              <p:cNvCxnSpPr/>
              <p:nvPr/>
            </p:nvCxnSpPr>
            <p:spPr>
              <a:xfrm>
                <a:off x="3779912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/>
              <p:cNvCxnSpPr/>
              <p:nvPr/>
            </p:nvCxnSpPr>
            <p:spPr>
              <a:xfrm>
                <a:off x="4032392" y="6300000"/>
                <a:ext cx="0" cy="288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/>
              <p:cNvCxnSpPr/>
              <p:nvPr/>
            </p:nvCxnSpPr>
            <p:spPr>
              <a:xfrm>
                <a:off x="4284392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/>
              <p:cNvCxnSpPr/>
              <p:nvPr/>
            </p:nvCxnSpPr>
            <p:spPr>
              <a:xfrm>
                <a:off x="4536392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/>
              <p:cNvCxnSpPr/>
              <p:nvPr/>
            </p:nvCxnSpPr>
            <p:spPr>
              <a:xfrm>
                <a:off x="4788392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/>
              <p:cNvCxnSpPr/>
              <p:nvPr/>
            </p:nvCxnSpPr>
            <p:spPr>
              <a:xfrm>
                <a:off x="5040392" y="6300000"/>
                <a:ext cx="0" cy="288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/>
              <p:cNvCxnSpPr/>
              <p:nvPr/>
            </p:nvCxnSpPr>
            <p:spPr>
              <a:xfrm>
                <a:off x="5292392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/>
              <p:cNvCxnSpPr/>
              <p:nvPr/>
            </p:nvCxnSpPr>
            <p:spPr>
              <a:xfrm>
                <a:off x="5544392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2" name="Connecteur droit 51"/>
              <p:cNvCxnSpPr/>
              <p:nvPr/>
            </p:nvCxnSpPr>
            <p:spPr>
              <a:xfrm>
                <a:off x="5796392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3" name="Connecteur droit 52"/>
              <p:cNvCxnSpPr/>
              <p:nvPr/>
            </p:nvCxnSpPr>
            <p:spPr>
              <a:xfrm>
                <a:off x="6048392" y="6300000"/>
                <a:ext cx="0" cy="288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" name="Connecteur droit 53"/>
              <p:cNvCxnSpPr/>
              <p:nvPr/>
            </p:nvCxnSpPr>
            <p:spPr>
              <a:xfrm>
                <a:off x="6300392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" name="Connecteur droit 54"/>
              <p:cNvCxnSpPr/>
              <p:nvPr/>
            </p:nvCxnSpPr>
            <p:spPr>
              <a:xfrm>
                <a:off x="6552392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Connecteur droit 55"/>
              <p:cNvCxnSpPr/>
              <p:nvPr/>
            </p:nvCxnSpPr>
            <p:spPr>
              <a:xfrm>
                <a:off x="6804392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" name="Connecteur droit 56"/>
              <p:cNvCxnSpPr/>
              <p:nvPr/>
            </p:nvCxnSpPr>
            <p:spPr>
              <a:xfrm>
                <a:off x="7056392" y="6300000"/>
                <a:ext cx="0" cy="288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Connecteur droit 57"/>
              <p:cNvCxnSpPr/>
              <p:nvPr/>
            </p:nvCxnSpPr>
            <p:spPr>
              <a:xfrm>
                <a:off x="7308304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" name="Connecteur droit 58"/>
              <p:cNvCxnSpPr/>
              <p:nvPr/>
            </p:nvCxnSpPr>
            <p:spPr>
              <a:xfrm>
                <a:off x="7560784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" name="Connecteur droit 59"/>
              <p:cNvCxnSpPr/>
              <p:nvPr/>
            </p:nvCxnSpPr>
            <p:spPr>
              <a:xfrm>
                <a:off x="7812784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" name="Connecteur droit 60"/>
              <p:cNvCxnSpPr/>
              <p:nvPr/>
            </p:nvCxnSpPr>
            <p:spPr>
              <a:xfrm>
                <a:off x="8064784" y="6300000"/>
                <a:ext cx="0" cy="288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2" name="Connecteur droit 61"/>
              <p:cNvCxnSpPr/>
              <p:nvPr/>
            </p:nvCxnSpPr>
            <p:spPr>
              <a:xfrm>
                <a:off x="8316784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" name="Connecteur droit 62"/>
              <p:cNvCxnSpPr/>
              <p:nvPr/>
            </p:nvCxnSpPr>
            <p:spPr>
              <a:xfrm>
                <a:off x="8568784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4" name="Connecteur droit 63"/>
              <p:cNvCxnSpPr/>
              <p:nvPr/>
            </p:nvCxnSpPr>
            <p:spPr>
              <a:xfrm>
                <a:off x="8820784" y="6372000"/>
                <a:ext cx="0" cy="144000"/>
              </a:xfrm>
              <a:prstGeom prst="line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73" name="ZoneTexte 72"/>
            <p:cNvSpPr txBox="1"/>
            <p:nvPr/>
          </p:nvSpPr>
          <p:spPr>
            <a:xfrm>
              <a:off x="864000" y="6516000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smtClean="0"/>
                <a:t>1’</a:t>
              </a:r>
              <a:endParaRPr lang="fr-FR" b="1" dirty="0"/>
            </a:p>
          </p:txBody>
        </p:sp>
        <p:sp>
          <p:nvSpPr>
            <p:cNvPr id="74" name="ZoneTexte 73"/>
            <p:cNvSpPr txBox="1"/>
            <p:nvPr/>
          </p:nvSpPr>
          <p:spPr>
            <a:xfrm>
              <a:off x="1872000" y="6516052"/>
              <a:ext cx="360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smtClean="0"/>
                <a:t>2’</a:t>
              </a:r>
              <a:endParaRPr lang="fr-FR" b="1" dirty="0"/>
            </a:p>
          </p:txBody>
        </p:sp>
        <p:sp>
          <p:nvSpPr>
            <p:cNvPr id="75" name="ZoneTexte 74"/>
            <p:cNvSpPr txBox="1"/>
            <p:nvPr/>
          </p:nvSpPr>
          <p:spPr>
            <a:xfrm>
              <a:off x="2880000" y="6516052"/>
              <a:ext cx="360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smtClean="0"/>
                <a:t>3’</a:t>
              </a:r>
              <a:endParaRPr lang="fr-FR" b="1" dirty="0"/>
            </a:p>
          </p:txBody>
        </p:sp>
        <p:sp>
          <p:nvSpPr>
            <p:cNvPr id="76" name="ZoneTexte 75"/>
            <p:cNvSpPr txBox="1"/>
            <p:nvPr/>
          </p:nvSpPr>
          <p:spPr>
            <a:xfrm>
              <a:off x="3852000" y="6516052"/>
              <a:ext cx="360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smtClean="0"/>
                <a:t>4’</a:t>
              </a:r>
              <a:endParaRPr lang="fr-FR" b="1" dirty="0"/>
            </a:p>
          </p:txBody>
        </p:sp>
        <p:sp>
          <p:nvSpPr>
            <p:cNvPr id="77" name="ZoneTexte 76"/>
            <p:cNvSpPr txBox="1"/>
            <p:nvPr/>
          </p:nvSpPr>
          <p:spPr>
            <a:xfrm>
              <a:off x="4896000" y="6516052"/>
              <a:ext cx="360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smtClean="0"/>
                <a:t>5’</a:t>
              </a:r>
              <a:endParaRPr lang="fr-FR" b="1" dirty="0"/>
            </a:p>
          </p:txBody>
        </p:sp>
        <p:sp>
          <p:nvSpPr>
            <p:cNvPr id="78" name="ZoneTexte 77"/>
            <p:cNvSpPr txBox="1"/>
            <p:nvPr/>
          </p:nvSpPr>
          <p:spPr>
            <a:xfrm>
              <a:off x="5904000" y="6516052"/>
              <a:ext cx="360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smtClean="0"/>
                <a:t>6’</a:t>
              </a:r>
              <a:endParaRPr lang="fr-FR" b="1" dirty="0"/>
            </a:p>
          </p:txBody>
        </p:sp>
        <p:sp>
          <p:nvSpPr>
            <p:cNvPr id="79" name="ZoneTexte 78"/>
            <p:cNvSpPr txBox="1"/>
            <p:nvPr/>
          </p:nvSpPr>
          <p:spPr>
            <a:xfrm>
              <a:off x="6912000" y="6516052"/>
              <a:ext cx="360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smtClean="0"/>
                <a:t>7’</a:t>
              </a:r>
              <a:endParaRPr lang="fr-FR" b="1" dirty="0"/>
            </a:p>
          </p:txBody>
        </p:sp>
        <p:sp>
          <p:nvSpPr>
            <p:cNvPr id="80" name="ZoneTexte 79"/>
            <p:cNvSpPr txBox="1"/>
            <p:nvPr/>
          </p:nvSpPr>
          <p:spPr>
            <a:xfrm>
              <a:off x="7920000" y="6516052"/>
              <a:ext cx="360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smtClean="0"/>
                <a:t>8’</a:t>
              </a:r>
              <a:endParaRPr lang="fr-FR" b="1" dirty="0"/>
            </a:p>
          </p:txBody>
        </p:sp>
        <p:sp>
          <p:nvSpPr>
            <p:cNvPr id="81" name="ZoneTexte 80"/>
            <p:cNvSpPr txBox="1"/>
            <p:nvPr/>
          </p:nvSpPr>
          <p:spPr>
            <a:xfrm>
              <a:off x="8821118" y="6516052"/>
              <a:ext cx="360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smtClean="0"/>
                <a:t>9’</a:t>
              </a:r>
              <a:endParaRPr lang="fr-FR" b="1" dirty="0"/>
            </a:p>
          </p:txBody>
        </p:sp>
      </p:grpSp>
      <p:sp>
        <p:nvSpPr>
          <p:cNvPr id="66" name="ZoneTexte 65"/>
          <p:cNvSpPr txBox="1"/>
          <p:nvPr/>
        </p:nvSpPr>
        <p:spPr>
          <a:xfrm>
            <a:off x="2101128" y="3501008"/>
            <a:ext cx="2254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HPLC Long </a:t>
            </a:r>
            <a:r>
              <a:rPr lang="fr-FR" dirty="0" err="1" smtClean="0"/>
              <a:t>elution</a:t>
            </a:r>
            <a:r>
              <a:rPr lang="fr-FR" dirty="0" smtClean="0"/>
              <a:t> (3’)</a:t>
            </a:r>
            <a:endParaRPr lang="fr-FR" dirty="0"/>
          </a:p>
        </p:txBody>
      </p:sp>
      <p:sp>
        <p:nvSpPr>
          <p:cNvPr id="68" name="ZoneTexte 67"/>
          <p:cNvSpPr txBox="1"/>
          <p:nvPr/>
        </p:nvSpPr>
        <p:spPr>
          <a:xfrm>
            <a:off x="6880458" y="4293096"/>
            <a:ext cx="2228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CE (9’ migration time)</a:t>
            </a:r>
            <a:endParaRPr lang="fr-F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/>
          <a:srcRect b="4788"/>
          <a:stretch>
            <a:fillRect/>
          </a:stretch>
        </p:blipFill>
        <p:spPr bwMode="auto">
          <a:xfrm>
            <a:off x="0" y="1277168"/>
            <a:ext cx="1512000" cy="1431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" name="ZoneTexte 66"/>
          <p:cNvSpPr txBox="1"/>
          <p:nvPr/>
        </p:nvSpPr>
        <p:spPr>
          <a:xfrm>
            <a:off x="1294232" y="1268760"/>
            <a:ext cx="2485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HPLC Short </a:t>
            </a:r>
            <a:r>
              <a:rPr lang="fr-FR" dirty="0" err="1" smtClean="0"/>
              <a:t>elution</a:t>
            </a:r>
            <a:r>
              <a:rPr lang="fr-FR" dirty="0" smtClean="0"/>
              <a:t> (1.5’)</a:t>
            </a:r>
          </a:p>
        </p:txBody>
      </p:sp>
      <p:cxnSp>
        <p:nvCxnSpPr>
          <p:cNvPr id="69" name="Connecteur droit avec flèche 68"/>
          <p:cNvCxnSpPr/>
          <p:nvPr/>
        </p:nvCxnSpPr>
        <p:spPr>
          <a:xfrm>
            <a:off x="2101128" y="4662428"/>
            <a:ext cx="5459656" cy="1213937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Connecteur droit avec flèche 71"/>
          <p:cNvCxnSpPr/>
          <p:nvPr/>
        </p:nvCxnSpPr>
        <p:spPr>
          <a:xfrm flipH="1">
            <a:off x="2016000" y="1638092"/>
            <a:ext cx="4536392" cy="2655004"/>
          </a:xfrm>
          <a:prstGeom prst="straightConnector1">
            <a:avLst/>
          </a:prstGeom>
          <a:ln>
            <a:solidFill>
              <a:srgbClr val="00B05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avec flèche 82"/>
          <p:cNvCxnSpPr/>
          <p:nvPr/>
        </p:nvCxnSpPr>
        <p:spPr>
          <a:xfrm flipH="1" flipV="1">
            <a:off x="1187624" y="5002306"/>
            <a:ext cx="2664376" cy="87405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70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3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8" grpId="0"/>
      <p:bldP spid="6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26942" t="21282" r="21379" b="28516"/>
          <a:stretch>
            <a:fillRect/>
          </a:stretch>
        </p:blipFill>
        <p:spPr bwMode="auto">
          <a:xfrm>
            <a:off x="323528" y="1000619"/>
            <a:ext cx="352839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 l="22684" t="88390" r="64765" b="8657"/>
          <a:stretch>
            <a:fillRect/>
          </a:stretch>
        </p:blipFill>
        <p:spPr bwMode="auto">
          <a:xfrm>
            <a:off x="755575" y="2962183"/>
            <a:ext cx="1720071" cy="265984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6" name="ZoneTexte 5"/>
          <p:cNvSpPr txBox="1"/>
          <p:nvPr/>
        </p:nvSpPr>
        <p:spPr>
          <a:xfrm>
            <a:off x="0" y="0"/>
            <a:ext cx="1003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Case 4</a:t>
            </a: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6732240" y="-27384"/>
            <a:ext cx="24545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accent1">
                    <a:lumMod val="75000"/>
                  </a:schemeClr>
                </a:solidFill>
              </a:rPr>
              <a:t>Heterozygous A/S</a:t>
            </a:r>
            <a:endParaRPr lang="en-US" sz="2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251519" y="559025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C00000"/>
                </a:solidFill>
              </a:rPr>
              <a:t>Capi</a:t>
            </a:r>
            <a:r>
              <a:rPr lang="en-US" b="1" dirty="0" smtClean="0">
                <a:solidFill>
                  <a:srgbClr val="C00000"/>
                </a:solidFill>
              </a:rPr>
              <a:t> 2FP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6516216" y="3789040"/>
            <a:ext cx="2258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HbA1c  5.7%</a:t>
            </a:r>
            <a:endParaRPr lang="en-US" b="1" dirty="0"/>
          </a:p>
        </p:txBody>
      </p:sp>
      <p:sp>
        <p:nvSpPr>
          <p:cNvPr id="11" name="Rectangle 10"/>
          <p:cNvSpPr/>
          <p:nvPr/>
        </p:nvSpPr>
        <p:spPr>
          <a:xfrm>
            <a:off x="5436096" y="424628"/>
            <a:ext cx="2409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HPLC (</a:t>
            </a:r>
            <a:r>
              <a:rPr lang="en-US" b="1" dirty="0" err="1" smtClean="0">
                <a:solidFill>
                  <a:srgbClr val="C00000"/>
                </a:solidFill>
              </a:rPr>
              <a:t>Biorad</a:t>
            </a:r>
            <a:r>
              <a:rPr lang="en-US" b="1" dirty="0" smtClean="0">
                <a:solidFill>
                  <a:srgbClr val="C00000"/>
                </a:solidFill>
              </a:rPr>
              <a:t> VII Turbo)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 l="9961" t="30140" r="8829" b="11782"/>
          <a:stretch>
            <a:fillRect/>
          </a:stretch>
        </p:blipFill>
        <p:spPr bwMode="auto">
          <a:xfrm>
            <a:off x="6904" y="4234945"/>
            <a:ext cx="4890442" cy="2623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oneTexte 12"/>
          <p:cNvSpPr txBox="1"/>
          <p:nvPr/>
        </p:nvSpPr>
        <p:spPr>
          <a:xfrm>
            <a:off x="460660" y="3802897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HPLC (Tosoh G7)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4978478" y="5748156"/>
            <a:ext cx="1537738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HbA1c  3.7%</a:t>
            </a:r>
            <a:endParaRPr lang="en-US" b="1" dirty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 l="25529"/>
          <a:stretch>
            <a:fillRect/>
          </a:stretch>
        </p:blipFill>
        <p:spPr bwMode="auto">
          <a:xfrm>
            <a:off x="4716016" y="851903"/>
            <a:ext cx="3995936" cy="358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ZoneTexte 15"/>
          <p:cNvSpPr txBox="1"/>
          <p:nvPr/>
        </p:nvSpPr>
        <p:spPr>
          <a:xfrm>
            <a:off x="5913498" y="4439653"/>
            <a:ext cx="161685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HbA1c   6.7%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 r="2370" b="8484"/>
          <a:stretch>
            <a:fillRect/>
          </a:stretch>
        </p:blipFill>
        <p:spPr bwMode="auto">
          <a:xfrm>
            <a:off x="0" y="1340768"/>
            <a:ext cx="914400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e 4"/>
          <p:cNvGrpSpPr/>
          <p:nvPr/>
        </p:nvGrpSpPr>
        <p:grpSpPr>
          <a:xfrm>
            <a:off x="35496" y="44624"/>
            <a:ext cx="1008000" cy="1008000"/>
            <a:chOff x="3636088" y="1268760"/>
            <a:chExt cx="1728000" cy="1728000"/>
          </a:xfrm>
        </p:grpSpPr>
        <p:sp>
          <p:nvSpPr>
            <p:cNvPr id="6" name="Rectangle à coins arrondis 5"/>
            <p:cNvSpPr/>
            <p:nvPr/>
          </p:nvSpPr>
          <p:spPr>
            <a:xfrm>
              <a:off x="3636088" y="1268760"/>
              <a:ext cx="1728000" cy="1728000"/>
            </a:xfrm>
            <a:prstGeom prst="roundRect">
              <a:avLst/>
            </a:prstGeom>
            <a:solidFill>
              <a:srgbClr val="285EA0"/>
            </a:solidFill>
            <a:ln w="28575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Forme libre 6"/>
            <p:cNvSpPr/>
            <p:nvPr/>
          </p:nvSpPr>
          <p:spPr>
            <a:xfrm>
              <a:off x="3670131" y="1318473"/>
              <a:ext cx="1661538" cy="783811"/>
            </a:xfrm>
            <a:custGeom>
              <a:avLst/>
              <a:gdLst>
                <a:gd name="connsiteX0" fmla="*/ 17197 w 2093869"/>
                <a:gd name="connsiteY0" fmla="*/ 394936 h 1027662"/>
                <a:gd name="connsiteX1" fmla="*/ 17197 w 2093869"/>
                <a:gd name="connsiteY1" fmla="*/ 327334 h 1027662"/>
                <a:gd name="connsiteX2" fmla="*/ 27871 w 2093869"/>
                <a:gd name="connsiteY2" fmla="*/ 252617 h 1027662"/>
                <a:gd name="connsiteX3" fmla="*/ 59893 w 2093869"/>
                <a:gd name="connsiteY3" fmla="*/ 174341 h 1027662"/>
                <a:gd name="connsiteX4" fmla="*/ 102588 w 2093869"/>
                <a:gd name="connsiteY4" fmla="*/ 113855 h 1027662"/>
                <a:gd name="connsiteX5" fmla="*/ 148842 w 2093869"/>
                <a:gd name="connsiteY5" fmla="*/ 74718 h 1027662"/>
                <a:gd name="connsiteX6" fmla="*/ 205770 w 2093869"/>
                <a:gd name="connsiteY6" fmla="*/ 39138 h 1027662"/>
                <a:gd name="connsiteX7" fmla="*/ 276929 w 2093869"/>
                <a:gd name="connsiteY7" fmla="*/ 10674 h 1027662"/>
                <a:gd name="connsiteX8" fmla="*/ 365879 w 2093869"/>
                <a:gd name="connsiteY8" fmla="*/ 3558 h 1027662"/>
                <a:gd name="connsiteX9" fmla="*/ 543777 w 2093869"/>
                <a:gd name="connsiteY9" fmla="*/ 0 h 1027662"/>
                <a:gd name="connsiteX10" fmla="*/ 984967 w 2093869"/>
                <a:gd name="connsiteY10" fmla="*/ 0 h 1027662"/>
                <a:gd name="connsiteX11" fmla="*/ 1411924 w 2093869"/>
                <a:gd name="connsiteY11" fmla="*/ 3558 h 1027662"/>
                <a:gd name="connsiteX12" fmla="*/ 1728584 w 2093869"/>
                <a:gd name="connsiteY12" fmla="*/ 3558 h 1027662"/>
                <a:gd name="connsiteX13" fmla="*/ 1824649 w 2093869"/>
                <a:gd name="connsiteY13" fmla="*/ 14232 h 1027662"/>
                <a:gd name="connsiteX14" fmla="*/ 1906483 w 2093869"/>
                <a:gd name="connsiteY14" fmla="*/ 42696 h 1027662"/>
                <a:gd name="connsiteX15" fmla="*/ 1977642 w 2093869"/>
                <a:gd name="connsiteY15" fmla="*/ 96066 h 1027662"/>
                <a:gd name="connsiteX16" fmla="*/ 2027454 w 2093869"/>
                <a:gd name="connsiteY16" fmla="*/ 160109 h 1027662"/>
                <a:gd name="connsiteX17" fmla="*/ 2059476 w 2093869"/>
                <a:gd name="connsiteY17" fmla="*/ 220595 h 1027662"/>
                <a:gd name="connsiteX18" fmla="*/ 2084381 w 2093869"/>
                <a:gd name="connsiteY18" fmla="*/ 320218 h 1027662"/>
                <a:gd name="connsiteX19" fmla="*/ 2087939 w 2093869"/>
                <a:gd name="connsiteY19" fmla="*/ 441189 h 1027662"/>
                <a:gd name="connsiteX20" fmla="*/ 2048802 w 2093869"/>
                <a:gd name="connsiteY20" fmla="*/ 519465 h 1027662"/>
                <a:gd name="connsiteX21" fmla="*/ 1885135 w 2093869"/>
                <a:gd name="connsiteY21" fmla="*/ 665342 h 1027662"/>
                <a:gd name="connsiteX22" fmla="*/ 1451062 w 2093869"/>
                <a:gd name="connsiteY22" fmla="*/ 953538 h 1027662"/>
                <a:gd name="connsiteX23" fmla="*/ 1116612 w 2093869"/>
                <a:gd name="connsiteY23" fmla="*/ 1024697 h 1027662"/>
                <a:gd name="connsiteX24" fmla="*/ 636285 w 2093869"/>
                <a:gd name="connsiteY24" fmla="*/ 935748 h 1027662"/>
                <a:gd name="connsiteX25" fmla="*/ 269813 w 2093869"/>
                <a:gd name="connsiteY25" fmla="*/ 747175 h 1027662"/>
                <a:gd name="connsiteX26" fmla="*/ 42103 w 2093869"/>
                <a:gd name="connsiteY26" fmla="*/ 572834 h 1027662"/>
                <a:gd name="connsiteX27" fmla="*/ 17197 w 2093869"/>
                <a:gd name="connsiteY27" fmla="*/ 394936 h 1027662"/>
                <a:gd name="connsiteX0" fmla="*/ 17197 w 2093869"/>
                <a:gd name="connsiteY0" fmla="*/ 394936 h 997417"/>
                <a:gd name="connsiteX1" fmla="*/ 17197 w 2093869"/>
                <a:gd name="connsiteY1" fmla="*/ 327334 h 997417"/>
                <a:gd name="connsiteX2" fmla="*/ 27871 w 2093869"/>
                <a:gd name="connsiteY2" fmla="*/ 252617 h 997417"/>
                <a:gd name="connsiteX3" fmla="*/ 59893 w 2093869"/>
                <a:gd name="connsiteY3" fmla="*/ 174341 h 997417"/>
                <a:gd name="connsiteX4" fmla="*/ 102588 w 2093869"/>
                <a:gd name="connsiteY4" fmla="*/ 113855 h 997417"/>
                <a:gd name="connsiteX5" fmla="*/ 148842 w 2093869"/>
                <a:gd name="connsiteY5" fmla="*/ 74718 h 997417"/>
                <a:gd name="connsiteX6" fmla="*/ 205770 w 2093869"/>
                <a:gd name="connsiteY6" fmla="*/ 39138 h 997417"/>
                <a:gd name="connsiteX7" fmla="*/ 276929 w 2093869"/>
                <a:gd name="connsiteY7" fmla="*/ 10674 h 997417"/>
                <a:gd name="connsiteX8" fmla="*/ 365879 w 2093869"/>
                <a:gd name="connsiteY8" fmla="*/ 3558 h 997417"/>
                <a:gd name="connsiteX9" fmla="*/ 543777 w 2093869"/>
                <a:gd name="connsiteY9" fmla="*/ 0 h 997417"/>
                <a:gd name="connsiteX10" fmla="*/ 984967 w 2093869"/>
                <a:gd name="connsiteY10" fmla="*/ 0 h 997417"/>
                <a:gd name="connsiteX11" fmla="*/ 1411924 w 2093869"/>
                <a:gd name="connsiteY11" fmla="*/ 3558 h 997417"/>
                <a:gd name="connsiteX12" fmla="*/ 1728584 w 2093869"/>
                <a:gd name="connsiteY12" fmla="*/ 3558 h 997417"/>
                <a:gd name="connsiteX13" fmla="*/ 1824649 w 2093869"/>
                <a:gd name="connsiteY13" fmla="*/ 14232 h 997417"/>
                <a:gd name="connsiteX14" fmla="*/ 1906483 w 2093869"/>
                <a:gd name="connsiteY14" fmla="*/ 42696 h 997417"/>
                <a:gd name="connsiteX15" fmla="*/ 1977642 w 2093869"/>
                <a:gd name="connsiteY15" fmla="*/ 96066 h 997417"/>
                <a:gd name="connsiteX16" fmla="*/ 2027454 w 2093869"/>
                <a:gd name="connsiteY16" fmla="*/ 160109 h 997417"/>
                <a:gd name="connsiteX17" fmla="*/ 2059476 w 2093869"/>
                <a:gd name="connsiteY17" fmla="*/ 220595 h 997417"/>
                <a:gd name="connsiteX18" fmla="*/ 2084381 w 2093869"/>
                <a:gd name="connsiteY18" fmla="*/ 320218 h 997417"/>
                <a:gd name="connsiteX19" fmla="*/ 2087939 w 2093869"/>
                <a:gd name="connsiteY19" fmla="*/ 441189 h 997417"/>
                <a:gd name="connsiteX20" fmla="*/ 2048802 w 2093869"/>
                <a:gd name="connsiteY20" fmla="*/ 519465 h 997417"/>
                <a:gd name="connsiteX21" fmla="*/ 1885135 w 2093869"/>
                <a:gd name="connsiteY21" fmla="*/ 665342 h 997417"/>
                <a:gd name="connsiteX22" fmla="*/ 1451062 w 2093869"/>
                <a:gd name="connsiteY22" fmla="*/ 953538 h 997417"/>
                <a:gd name="connsiteX23" fmla="*/ 1086231 w 2093869"/>
                <a:gd name="connsiteY23" fmla="*/ 928619 h 997417"/>
                <a:gd name="connsiteX24" fmla="*/ 636285 w 2093869"/>
                <a:gd name="connsiteY24" fmla="*/ 935748 h 997417"/>
                <a:gd name="connsiteX25" fmla="*/ 269813 w 2093869"/>
                <a:gd name="connsiteY25" fmla="*/ 747175 h 997417"/>
                <a:gd name="connsiteX26" fmla="*/ 42103 w 2093869"/>
                <a:gd name="connsiteY26" fmla="*/ 572834 h 997417"/>
                <a:gd name="connsiteX27" fmla="*/ 17197 w 2093869"/>
                <a:gd name="connsiteY27" fmla="*/ 394936 h 997417"/>
                <a:gd name="connsiteX0" fmla="*/ 17197 w 2093869"/>
                <a:gd name="connsiteY0" fmla="*/ 394936 h 965989"/>
                <a:gd name="connsiteX1" fmla="*/ 17197 w 2093869"/>
                <a:gd name="connsiteY1" fmla="*/ 327334 h 965989"/>
                <a:gd name="connsiteX2" fmla="*/ 27871 w 2093869"/>
                <a:gd name="connsiteY2" fmla="*/ 252617 h 965989"/>
                <a:gd name="connsiteX3" fmla="*/ 59893 w 2093869"/>
                <a:gd name="connsiteY3" fmla="*/ 174341 h 965989"/>
                <a:gd name="connsiteX4" fmla="*/ 102588 w 2093869"/>
                <a:gd name="connsiteY4" fmla="*/ 113855 h 965989"/>
                <a:gd name="connsiteX5" fmla="*/ 148842 w 2093869"/>
                <a:gd name="connsiteY5" fmla="*/ 74718 h 965989"/>
                <a:gd name="connsiteX6" fmla="*/ 205770 w 2093869"/>
                <a:gd name="connsiteY6" fmla="*/ 39138 h 965989"/>
                <a:gd name="connsiteX7" fmla="*/ 276929 w 2093869"/>
                <a:gd name="connsiteY7" fmla="*/ 10674 h 965989"/>
                <a:gd name="connsiteX8" fmla="*/ 365879 w 2093869"/>
                <a:gd name="connsiteY8" fmla="*/ 3558 h 965989"/>
                <a:gd name="connsiteX9" fmla="*/ 543777 w 2093869"/>
                <a:gd name="connsiteY9" fmla="*/ 0 h 965989"/>
                <a:gd name="connsiteX10" fmla="*/ 984967 w 2093869"/>
                <a:gd name="connsiteY10" fmla="*/ 0 h 965989"/>
                <a:gd name="connsiteX11" fmla="*/ 1411924 w 2093869"/>
                <a:gd name="connsiteY11" fmla="*/ 3558 h 965989"/>
                <a:gd name="connsiteX12" fmla="*/ 1728584 w 2093869"/>
                <a:gd name="connsiteY12" fmla="*/ 3558 h 965989"/>
                <a:gd name="connsiteX13" fmla="*/ 1824649 w 2093869"/>
                <a:gd name="connsiteY13" fmla="*/ 14232 h 965989"/>
                <a:gd name="connsiteX14" fmla="*/ 1906483 w 2093869"/>
                <a:gd name="connsiteY14" fmla="*/ 42696 h 965989"/>
                <a:gd name="connsiteX15" fmla="*/ 1977642 w 2093869"/>
                <a:gd name="connsiteY15" fmla="*/ 96066 h 965989"/>
                <a:gd name="connsiteX16" fmla="*/ 2027454 w 2093869"/>
                <a:gd name="connsiteY16" fmla="*/ 160109 h 965989"/>
                <a:gd name="connsiteX17" fmla="*/ 2059476 w 2093869"/>
                <a:gd name="connsiteY17" fmla="*/ 220595 h 965989"/>
                <a:gd name="connsiteX18" fmla="*/ 2084381 w 2093869"/>
                <a:gd name="connsiteY18" fmla="*/ 320218 h 965989"/>
                <a:gd name="connsiteX19" fmla="*/ 2087939 w 2093869"/>
                <a:gd name="connsiteY19" fmla="*/ 441189 h 965989"/>
                <a:gd name="connsiteX20" fmla="*/ 2048802 w 2093869"/>
                <a:gd name="connsiteY20" fmla="*/ 519465 h 965989"/>
                <a:gd name="connsiteX21" fmla="*/ 1885135 w 2093869"/>
                <a:gd name="connsiteY21" fmla="*/ 665342 h 965989"/>
                <a:gd name="connsiteX22" fmla="*/ 1590287 w 2093869"/>
                <a:gd name="connsiteY22" fmla="*/ 856612 h 965989"/>
                <a:gd name="connsiteX23" fmla="*/ 1086231 w 2093869"/>
                <a:gd name="connsiteY23" fmla="*/ 928619 h 965989"/>
                <a:gd name="connsiteX24" fmla="*/ 636285 w 2093869"/>
                <a:gd name="connsiteY24" fmla="*/ 935748 h 965989"/>
                <a:gd name="connsiteX25" fmla="*/ 269813 w 2093869"/>
                <a:gd name="connsiteY25" fmla="*/ 747175 h 965989"/>
                <a:gd name="connsiteX26" fmla="*/ 42103 w 2093869"/>
                <a:gd name="connsiteY26" fmla="*/ 572834 h 965989"/>
                <a:gd name="connsiteX27" fmla="*/ 17197 w 2093869"/>
                <a:gd name="connsiteY27" fmla="*/ 394936 h 965989"/>
                <a:gd name="connsiteX0" fmla="*/ 17197 w 2093869"/>
                <a:gd name="connsiteY0" fmla="*/ 394936 h 928619"/>
                <a:gd name="connsiteX1" fmla="*/ 17197 w 2093869"/>
                <a:gd name="connsiteY1" fmla="*/ 327334 h 928619"/>
                <a:gd name="connsiteX2" fmla="*/ 27871 w 2093869"/>
                <a:gd name="connsiteY2" fmla="*/ 252617 h 928619"/>
                <a:gd name="connsiteX3" fmla="*/ 59893 w 2093869"/>
                <a:gd name="connsiteY3" fmla="*/ 174341 h 928619"/>
                <a:gd name="connsiteX4" fmla="*/ 102588 w 2093869"/>
                <a:gd name="connsiteY4" fmla="*/ 113855 h 928619"/>
                <a:gd name="connsiteX5" fmla="*/ 148842 w 2093869"/>
                <a:gd name="connsiteY5" fmla="*/ 74718 h 928619"/>
                <a:gd name="connsiteX6" fmla="*/ 205770 w 2093869"/>
                <a:gd name="connsiteY6" fmla="*/ 39138 h 928619"/>
                <a:gd name="connsiteX7" fmla="*/ 276929 w 2093869"/>
                <a:gd name="connsiteY7" fmla="*/ 10674 h 928619"/>
                <a:gd name="connsiteX8" fmla="*/ 365879 w 2093869"/>
                <a:gd name="connsiteY8" fmla="*/ 3558 h 928619"/>
                <a:gd name="connsiteX9" fmla="*/ 543777 w 2093869"/>
                <a:gd name="connsiteY9" fmla="*/ 0 h 928619"/>
                <a:gd name="connsiteX10" fmla="*/ 984967 w 2093869"/>
                <a:gd name="connsiteY10" fmla="*/ 0 h 928619"/>
                <a:gd name="connsiteX11" fmla="*/ 1411924 w 2093869"/>
                <a:gd name="connsiteY11" fmla="*/ 3558 h 928619"/>
                <a:gd name="connsiteX12" fmla="*/ 1728584 w 2093869"/>
                <a:gd name="connsiteY12" fmla="*/ 3558 h 928619"/>
                <a:gd name="connsiteX13" fmla="*/ 1824649 w 2093869"/>
                <a:gd name="connsiteY13" fmla="*/ 14232 h 928619"/>
                <a:gd name="connsiteX14" fmla="*/ 1906483 w 2093869"/>
                <a:gd name="connsiteY14" fmla="*/ 42696 h 928619"/>
                <a:gd name="connsiteX15" fmla="*/ 1977642 w 2093869"/>
                <a:gd name="connsiteY15" fmla="*/ 96066 h 928619"/>
                <a:gd name="connsiteX16" fmla="*/ 2027454 w 2093869"/>
                <a:gd name="connsiteY16" fmla="*/ 160109 h 928619"/>
                <a:gd name="connsiteX17" fmla="*/ 2059476 w 2093869"/>
                <a:gd name="connsiteY17" fmla="*/ 220595 h 928619"/>
                <a:gd name="connsiteX18" fmla="*/ 2084381 w 2093869"/>
                <a:gd name="connsiteY18" fmla="*/ 320218 h 928619"/>
                <a:gd name="connsiteX19" fmla="*/ 2087939 w 2093869"/>
                <a:gd name="connsiteY19" fmla="*/ 441189 h 928619"/>
                <a:gd name="connsiteX20" fmla="*/ 2048802 w 2093869"/>
                <a:gd name="connsiteY20" fmla="*/ 519465 h 928619"/>
                <a:gd name="connsiteX21" fmla="*/ 1885135 w 2093869"/>
                <a:gd name="connsiteY21" fmla="*/ 665342 h 928619"/>
                <a:gd name="connsiteX22" fmla="*/ 1590287 w 2093869"/>
                <a:gd name="connsiteY22" fmla="*/ 856612 h 928619"/>
                <a:gd name="connsiteX23" fmla="*/ 1086231 w 2093869"/>
                <a:gd name="connsiteY23" fmla="*/ 928619 h 928619"/>
                <a:gd name="connsiteX24" fmla="*/ 654183 w 2093869"/>
                <a:gd name="connsiteY24" fmla="*/ 856612 h 928619"/>
                <a:gd name="connsiteX25" fmla="*/ 269813 w 2093869"/>
                <a:gd name="connsiteY25" fmla="*/ 747175 h 928619"/>
                <a:gd name="connsiteX26" fmla="*/ 42103 w 2093869"/>
                <a:gd name="connsiteY26" fmla="*/ 572834 h 928619"/>
                <a:gd name="connsiteX27" fmla="*/ 17197 w 2093869"/>
                <a:gd name="connsiteY27" fmla="*/ 394936 h 928619"/>
                <a:gd name="connsiteX0" fmla="*/ 21252 w 2097924"/>
                <a:gd name="connsiteY0" fmla="*/ 394936 h 928619"/>
                <a:gd name="connsiteX1" fmla="*/ 21252 w 2097924"/>
                <a:gd name="connsiteY1" fmla="*/ 327334 h 928619"/>
                <a:gd name="connsiteX2" fmla="*/ 31926 w 2097924"/>
                <a:gd name="connsiteY2" fmla="*/ 252617 h 928619"/>
                <a:gd name="connsiteX3" fmla="*/ 63948 w 2097924"/>
                <a:gd name="connsiteY3" fmla="*/ 174341 h 928619"/>
                <a:gd name="connsiteX4" fmla="*/ 106643 w 2097924"/>
                <a:gd name="connsiteY4" fmla="*/ 113855 h 928619"/>
                <a:gd name="connsiteX5" fmla="*/ 152897 w 2097924"/>
                <a:gd name="connsiteY5" fmla="*/ 74718 h 928619"/>
                <a:gd name="connsiteX6" fmla="*/ 209825 w 2097924"/>
                <a:gd name="connsiteY6" fmla="*/ 39138 h 928619"/>
                <a:gd name="connsiteX7" fmla="*/ 280984 w 2097924"/>
                <a:gd name="connsiteY7" fmla="*/ 10674 h 928619"/>
                <a:gd name="connsiteX8" fmla="*/ 369934 w 2097924"/>
                <a:gd name="connsiteY8" fmla="*/ 3558 h 928619"/>
                <a:gd name="connsiteX9" fmla="*/ 547832 w 2097924"/>
                <a:gd name="connsiteY9" fmla="*/ 0 h 928619"/>
                <a:gd name="connsiteX10" fmla="*/ 989022 w 2097924"/>
                <a:gd name="connsiteY10" fmla="*/ 0 h 928619"/>
                <a:gd name="connsiteX11" fmla="*/ 1415979 w 2097924"/>
                <a:gd name="connsiteY11" fmla="*/ 3558 h 928619"/>
                <a:gd name="connsiteX12" fmla="*/ 1732639 w 2097924"/>
                <a:gd name="connsiteY12" fmla="*/ 3558 h 928619"/>
                <a:gd name="connsiteX13" fmla="*/ 1828704 w 2097924"/>
                <a:gd name="connsiteY13" fmla="*/ 14232 h 928619"/>
                <a:gd name="connsiteX14" fmla="*/ 1910538 w 2097924"/>
                <a:gd name="connsiteY14" fmla="*/ 42696 h 928619"/>
                <a:gd name="connsiteX15" fmla="*/ 1981697 w 2097924"/>
                <a:gd name="connsiteY15" fmla="*/ 96066 h 928619"/>
                <a:gd name="connsiteX16" fmla="*/ 2031509 w 2097924"/>
                <a:gd name="connsiteY16" fmla="*/ 160109 h 928619"/>
                <a:gd name="connsiteX17" fmla="*/ 2063531 w 2097924"/>
                <a:gd name="connsiteY17" fmla="*/ 220595 h 928619"/>
                <a:gd name="connsiteX18" fmla="*/ 2088436 w 2097924"/>
                <a:gd name="connsiteY18" fmla="*/ 320218 h 928619"/>
                <a:gd name="connsiteX19" fmla="*/ 2091994 w 2097924"/>
                <a:gd name="connsiteY19" fmla="*/ 441189 h 928619"/>
                <a:gd name="connsiteX20" fmla="*/ 2052857 w 2097924"/>
                <a:gd name="connsiteY20" fmla="*/ 519465 h 928619"/>
                <a:gd name="connsiteX21" fmla="*/ 1889190 w 2097924"/>
                <a:gd name="connsiteY21" fmla="*/ 665342 h 928619"/>
                <a:gd name="connsiteX22" fmla="*/ 1594342 w 2097924"/>
                <a:gd name="connsiteY22" fmla="*/ 856612 h 928619"/>
                <a:gd name="connsiteX23" fmla="*/ 1090286 w 2097924"/>
                <a:gd name="connsiteY23" fmla="*/ 928619 h 928619"/>
                <a:gd name="connsiteX24" fmla="*/ 658238 w 2097924"/>
                <a:gd name="connsiteY24" fmla="*/ 856612 h 928619"/>
                <a:gd name="connsiteX25" fmla="*/ 298198 w 2097924"/>
                <a:gd name="connsiteY25" fmla="*/ 712596 h 928619"/>
                <a:gd name="connsiteX26" fmla="*/ 46158 w 2097924"/>
                <a:gd name="connsiteY26" fmla="*/ 572834 h 928619"/>
                <a:gd name="connsiteX27" fmla="*/ 21252 w 2097924"/>
                <a:gd name="connsiteY27" fmla="*/ 394936 h 928619"/>
                <a:gd name="connsiteX0" fmla="*/ 21252 w 2097924"/>
                <a:gd name="connsiteY0" fmla="*/ 394936 h 928619"/>
                <a:gd name="connsiteX1" fmla="*/ 21252 w 2097924"/>
                <a:gd name="connsiteY1" fmla="*/ 327334 h 928619"/>
                <a:gd name="connsiteX2" fmla="*/ 31926 w 2097924"/>
                <a:gd name="connsiteY2" fmla="*/ 252617 h 928619"/>
                <a:gd name="connsiteX3" fmla="*/ 63948 w 2097924"/>
                <a:gd name="connsiteY3" fmla="*/ 174341 h 928619"/>
                <a:gd name="connsiteX4" fmla="*/ 106643 w 2097924"/>
                <a:gd name="connsiteY4" fmla="*/ 113855 h 928619"/>
                <a:gd name="connsiteX5" fmla="*/ 152897 w 2097924"/>
                <a:gd name="connsiteY5" fmla="*/ 74718 h 928619"/>
                <a:gd name="connsiteX6" fmla="*/ 209825 w 2097924"/>
                <a:gd name="connsiteY6" fmla="*/ 39138 h 928619"/>
                <a:gd name="connsiteX7" fmla="*/ 280984 w 2097924"/>
                <a:gd name="connsiteY7" fmla="*/ 10674 h 928619"/>
                <a:gd name="connsiteX8" fmla="*/ 369934 w 2097924"/>
                <a:gd name="connsiteY8" fmla="*/ 3558 h 928619"/>
                <a:gd name="connsiteX9" fmla="*/ 547832 w 2097924"/>
                <a:gd name="connsiteY9" fmla="*/ 0 h 928619"/>
                <a:gd name="connsiteX10" fmla="*/ 989022 w 2097924"/>
                <a:gd name="connsiteY10" fmla="*/ 0 h 928619"/>
                <a:gd name="connsiteX11" fmla="*/ 1415979 w 2097924"/>
                <a:gd name="connsiteY11" fmla="*/ 3558 h 928619"/>
                <a:gd name="connsiteX12" fmla="*/ 1732639 w 2097924"/>
                <a:gd name="connsiteY12" fmla="*/ 3558 h 928619"/>
                <a:gd name="connsiteX13" fmla="*/ 1828704 w 2097924"/>
                <a:gd name="connsiteY13" fmla="*/ 14232 h 928619"/>
                <a:gd name="connsiteX14" fmla="*/ 1910538 w 2097924"/>
                <a:gd name="connsiteY14" fmla="*/ 42696 h 928619"/>
                <a:gd name="connsiteX15" fmla="*/ 1981697 w 2097924"/>
                <a:gd name="connsiteY15" fmla="*/ 96066 h 928619"/>
                <a:gd name="connsiteX16" fmla="*/ 2031509 w 2097924"/>
                <a:gd name="connsiteY16" fmla="*/ 160109 h 928619"/>
                <a:gd name="connsiteX17" fmla="*/ 2063531 w 2097924"/>
                <a:gd name="connsiteY17" fmla="*/ 220595 h 928619"/>
                <a:gd name="connsiteX18" fmla="*/ 2088436 w 2097924"/>
                <a:gd name="connsiteY18" fmla="*/ 320218 h 928619"/>
                <a:gd name="connsiteX19" fmla="*/ 2091994 w 2097924"/>
                <a:gd name="connsiteY19" fmla="*/ 441189 h 928619"/>
                <a:gd name="connsiteX20" fmla="*/ 2052857 w 2097924"/>
                <a:gd name="connsiteY20" fmla="*/ 519465 h 928619"/>
                <a:gd name="connsiteX21" fmla="*/ 1889190 w 2097924"/>
                <a:gd name="connsiteY21" fmla="*/ 665342 h 928619"/>
                <a:gd name="connsiteX22" fmla="*/ 1522334 w 2097924"/>
                <a:gd name="connsiteY22" fmla="*/ 856612 h 928619"/>
                <a:gd name="connsiteX23" fmla="*/ 1090286 w 2097924"/>
                <a:gd name="connsiteY23" fmla="*/ 928619 h 928619"/>
                <a:gd name="connsiteX24" fmla="*/ 658238 w 2097924"/>
                <a:gd name="connsiteY24" fmla="*/ 856612 h 928619"/>
                <a:gd name="connsiteX25" fmla="*/ 298198 w 2097924"/>
                <a:gd name="connsiteY25" fmla="*/ 712596 h 928619"/>
                <a:gd name="connsiteX26" fmla="*/ 46158 w 2097924"/>
                <a:gd name="connsiteY26" fmla="*/ 572834 h 928619"/>
                <a:gd name="connsiteX27" fmla="*/ 21252 w 2097924"/>
                <a:gd name="connsiteY27" fmla="*/ 394936 h 928619"/>
                <a:gd name="connsiteX0" fmla="*/ 21252 w 2099795"/>
                <a:gd name="connsiteY0" fmla="*/ 394936 h 928619"/>
                <a:gd name="connsiteX1" fmla="*/ 21252 w 2099795"/>
                <a:gd name="connsiteY1" fmla="*/ 327334 h 928619"/>
                <a:gd name="connsiteX2" fmla="*/ 31926 w 2099795"/>
                <a:gd name="connsiteY2" fmla="*/ 252617 h 928619"/>
                <a:gd name="connsiteX3" fmla="*/ 63948 w 2099795"/>
                <a:gd name="connsiteY3" fmla="*/ 174341 h 928619"/>
                <a:gd name="connsiteX4" fmla="*/ 106643 w 2099795"/>
                <a:gd name="connsiteY4" fmla="*/ 113855 h 928619"/>
                <a:gd name="connsiteX5" fmla="*/ 152897 w 2099795"/>
                <a:gd name="connsiteY5" fmla="*/ 74718 h 928619"/>
                <a:gd name="connsiteX6" fmla="*/ 209825 w 2099795"/>
                <a:gd name="connsiteY6" fmla="*/ 39138 h 928619"/>
                <a:gd name="connsiteX7" fmla="*/ 280984 w 2099795"/>
                <a:gd name="connsiteY7" fmla="*/ 10674 h 928619"/>
                <a:gd name="connsiteX8" fmla="*/ 369934 w 2099795"/>
                <a:gd name="connsiteY8" fmla="*/ 3558 h 928619"/>
                <a:gd name="connsiteX9" fmla="*/ 547832 w 2099795"/>
                <a:gd name="connsiteY9" fmla="*/ 0 h 928619"/>
                <a:gd name="connsiteX10" fmla="*/ 989022 w 2099795"/>
                <a:gd name="connsiteY10" fmla="*/ 0 h 928619"/>
                <a:gd name="connsiteX11" fmla="*/ 1415979 w 2099795"/>
                <a:gd name="connsiteY11" fmla="*/ 3558 h 928619"/>
                <a:gd name="connsiteX12" fmla="*/ 1732639 w 2099795"/>
                <a:gd name="connsiteY12" fmla="*/ 3558 h 928619"/>
                <a:gd name="connsiteX13" fmla="*/ 1828704 w 2099795"/>
                <a:gd name="connsiteY13" fmla="*/ 14232 h 928619"/>
                <a:gd name="connsiteX14" fmla="*/ 1910538 w 2099795"/>
                <a:gd name="connsiteY14" fmla="*/ 42696 h 928619"/>
                <a:gd name="connsiteX15" fmla="*/ 1981697 w 2099795"/>
                <a:gd name="connsiteY15" fmla="*/ 96066 h 928619"/>
                <a:gd name="connsiteX16" fmla="*/ 2031509 w 2099795"/>
                <a:gd name="connsiteY16" fmla="*/ 160109 h 928619"/>
                <a:gd name="connsiteX17" fmla="*/ 2063531 w 2099795"/>
                <a:gd name="connsiteY17" fmla="*/ 220595 h 928619"/>
                <a:gd name="connsiteX18" fmla="*/ 2088436 w 2099795"/>
                <a:gd name="connsiteY18" fmla="*/ 320218 h 928619"/>
                <a:gd name="connsiteX19" fmla="*/ 2091994 w 2099795"/>
                <a:gd name="connsiteY19" fmla="*/ 441189 h 928619"/>
                <a:gd name="connsiteX20" fmla="*/ 2052857 w 2099795"/>
                <a:gd name="connsiteY20" fmla="*/ 519465 h 928619"/>
                <a:gd name="connsiteX21" fmla="*/ 1810366 w 2099795"/>
                <a:gd name="connsiteY21" fmla="*/ 712596 h 928619"/>
                <a:gd name="connsiteX22" fmla="*/ 1522334 w 2099795"/>
                <a:gd name="connsiteY22" fmla="*/ 856612 h 928619"/>
                <a:gd name="connsiteX23" fmla="*/ 1090286 w 2099795"/>
                <a:gd name="connsiteY23" fmla="*/ 928619 h 928619"/>
                <a:gd name="connsiteX24" fmla="*/ 658238 w 2099795"/>
                <a:gd name="connsiteY24" fmla="*/ 856612 h 928619"/>
                <a:gd name="connsiteX25" fmla="*/ 298198 w 2099795"/>
                <a:gd name="connsiteY25" fmla="*/ 712596 h 928619"/>
                <a:gd name="connsiteX26" fmla="*/ 46158 w 2099795"/>
                <a:gd name="connsiteY26" fmla="*/ 572834 h 928619"/>
                <a:gd name="connsiteX27" fmla="*/ 21252 w 2099795"/>
                <a:gd name="connsiteY27" fmla="*/ 394936 h 92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99795" h="928619">
                  <a:moveTo>
                    <a:pt x="21252" y="394936"/>
                  </a:moveTo>
                  <a:cubicBezTo>
                    <a:pt x="17101" y="354019"/>
                    <a:pt x="19473" y="351054"/>
                    <a:pt x="21252" y="327334"/>
                  </a:cubicBezTo>
                  <a:cubicBezTo>
                    <a:pt x="23031" y="303614"/>
                    <a:pt x="24810" y="278116"/>
                    <a:pt x="31926" y="252617"/>
                  </a:cubicBezTo>
                  <a:cubicBezTo>
                    <a:pt x="39042" y="227118"/>
                    <a:pt x="51495" y="197468"/>
                    <a:pt x="63948" y="174341"/>
                  </a:cubicBezTo>
                  <a:cubicBezTo>
                    <a:pt x="76401" y="151214"/>
                    <a:pt x="91818" y="130459"/>
                    <a:pt x="106643" y="113855"/>
                  </a:cubicBezTo>
                  <a:cubicBezTo>
                    <a:pt x="121468" y="97251"/>
                    <a:pt x="135700" y="87171"/>
                    <a:pt x="152897" y="74718"/>
                  </a:cubicBezTo>
                  <a:cubicBezTo>
                    <a:pt x="170094" y="62265"/>
                    <a:pt x="188477" y="49812"/>
                    <a:pt x="209825" y="39138"/>
                  </a:cubicBezTo>
                  <a:cubicBezTo>
                    <a:pt x="231173" y="28464"/>
                    <a:pt x="254299" y="16604"/>
                    <a:pt x="280984" y="10674"/>
                  </a:cubicBezTo>
                  <a:cubicBezTo>
                    <a:pt x="307669" y="4744"/>
                    <a:pt x="325459" y="5337"/>
                    <a:pt x="369934" y="3558"/>
                  </a:cubicBezTo>
                  <a:cubicBezTo>
                    <a:pt x="414409" y="1779"/>
                    <a:pt x="547832" y="0"/>
                    <a:pt x="547832" y="0"/>
                  </a:cubicBezTo>
                  <a:lnTo>
                    <a:pt x="989022" y="0"/>
                  </a:lnTo>
                  <a:lnTo>
                    <a:pt x="1415979" y="3558"/>
                  </a:lnTo>
                  <a:lnTo>
                    <a:pt x="1732639" y="3558"/>
                  </a:lnTo>
                  <a:cubicBezTo>
                    <a:pt x="1801426" y="5337"/>
                    <a:pt x="1799054" y="7709"/>
                    <a:pt x="1828704" y="14232"/>
                  </a:cubicBezTo>
                  <a:cubicBezTo>
                    <a:pt x="1858354" y="20755"/>
                    <a:pt x="1885039" y="29057"/>
                    <a:pt x="1910538" y="42696"/>
                  </a:cubicBezTo>
                  <a:cubicBezTo>
                    <a:pt x="1936037" y="56335"/>
                    <a:pt x="1961535" y="76497"/>
                    <a:pt x="1981697" y="96066"/>
                  </a:cubicBezTo>
                  <a:cubicBezTo>
                    <a:pt x="2001859" y="115635"/>
                    <a:pt x="2017870" y="139354"/>
                    <a:pt x="2031509" y="160109"/>
                  </a:cubicBezTo>
                  <a:cubicBezTo>
                    <a:pt x="2045148" y="180864"/>
                    <a:pt x="2054043" y="193910"/>
                    <a:pt x="2063531" y="220595"/>
                  </a:cubicBezTo>
                  <a:cubicBezTo>
                    <a:pt x="2073019" y="247280"/>
                    <a:pt x="2083692" y="283452"/>
                    <a:pt x="2088436" y="320218"/>
                  </a:cubicBezTo>
                  <a:cubicBezTo>
                    <a:pt x="2093180" y="356984"/>
                    <a:pt x="2097924" y="407981"/>
                    <a:pt x="2091994" y="441189"/>
                  </a:cubicBezTo>
                  <a:cubicBezTo>
                    <a:pt x="2086064" y="474397"/>
                    <a:pt x="2099795" y="474231"/>
                    <a:pt x="2052857" y="519465"/>
                  </a:cubicBezTo>
                  <a:cubicBezTo>
                    <a:pt x="2005919" y="564699"/>
                    <a:pt x="1898787" y="656405"/>
                    <a:pt x="1810366" y="712596"/>
                  </a:cubicBezTo>
                  <a:cubicBezTo>
                    <a:pt x="1721946" y="768787"/>
                    <a:pt x="1642347" y="820608"/>
                    <a:pt x="1522334" y="856612"/>
                  </a:cubicBezTo>
                  <a:cubicBezTo>
                    <a:pt x="1402321" y="892616"/>
                    <a:pt x="1234302" y="928619"/>
                    <a:pt x="1090286" y="928619"/>
                  </a:cubicBezTo>
                  <a:cubicBezTo>
                    <a:pt x="946270" y="928619"/>
                    <a:pt x="790253" y="892616"/>
                    <a:pt x="658238" y="856612"/>
                  </a:cubicBezTo>
                  <a:cubicBezTo>
                    <a:pt x="526223" y="820608"/>
                    <a:pt x="400211" y="759892"/>
                    <a:pt x="298198" y="712596"/>
                  </a:cubicBezTo>
                  <a:cubicBezTo>
                    <a:pt x="196185" y="665300"/>
                    <a:pt x="92316" y="625777"/>
                    <a:pt x="46158" y="572834"/>
                  </a:cubicBezTo>
                  <a:cubicBezTo>
                    <a:pt x="0" y="519891"/>
                    <a:pt x="25403" y="435853"/>
                    <a:pt x="21252" y="39493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3" name="Groupe 21"/>
            <p:cNvGrpSpPr/>
            <p:nvPr/>
          </p:nvGrpSpPr>
          <p:grpSpPr>
            <a:xfrm>
              <a:off x="3764092" y="1520105"/>
              <a:ext cx="1440041" cy="1131055"/>
              <a:chOff x="1980000" y="1890722"/>
              <a:chExt cx="5158988" cy="3819516"/>
            </a:xfrm>
          </p:grpSpPr>
          <p:pic>
            <p:nvPicPr>
              <p:cNvPr id="9" name="Picture 7" descr="ponte termico1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biLevel thresh="50000"/>
              </a:blip>
              <a:srcRect/>
              <a:stretch>
                <a:fillRect/>
              </a:stretch>
            </p:blipFill>
            <p:spPr bwMode="auto">
              <a:xfrm>
                <a:off x="1980000" y="1890722"/>
                <a:ext cx="5060950" cy="2824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" name="Picture 11" descr="Recipienti1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biLevel thresh="50000"/>
              </a:blip>
              <a:srcRect/>
              <a:stretch>
                <a:fillRect/>
              </a:stretch>
            </p:blipFill>
            <p:spPr bwMode="auto">
              <a:xfrm>
                <a:off x="2078038" y="4552950"/>
                <a:ext cx="5060950" cy="1157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" name="Picture 21" descr="capillare1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biLevel thresh="50000"/>
              </a:blip>
              <a:srcRect/>
              <a:stretch>
                <a:fillRect/>
              </a:stretch>
            </p:blipFill>
            <p:spPr bwMode="auto">
              <a:xfrm>
                <a:off x="2411413" y="2492375"/>
                <a:ext cx="4197350" cy="25796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14" name="ZoneTexte 13"/>
          <p:cNvSpPr txBox="1"/>
          <p:nvPr/>
        </p:nvSpPr>
        <p:spPr>
          <a:xfrm>
            <a:off x="1187624" y="118373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fr-FR" sz="3600" b="1" dirty="0" err="1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</a:rPr>
              <a:t>Capillary</a:t>
            </a:r>
            <a:r>
              <a:rPr lang="fr-FR" sz="3600" b="1" dirty="0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fr-FR" sz="3600" b="1" dirty="0" err="1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</a:rPr>
              <a:t>Electrophoresis</a:t>
            </a:r>
            <a:r>
              <a:rPr lang="fr-FR" sz="3600" b="1" dirty="0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&amp; </a:t>
            </a:r>
            <a:r>
              <a:rPr lang="fr-FR" sz="3600" b="1" dirty="0" err="1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</a:rPr>
              <a:t>Hb</a:t>
            </a:r>
            <a:r>
              <a:rPr lang="fr-FR" sz="3600" b="1" dirty="0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A/E</a:t>
            </a:r>
            <a:endParaRPr lang="fr-FR" sz="3600" b="1" dirty="0">
              <a:solidFill>
                <a:schemeClr val="tx2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115616" y="2132856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D2D3D5"/>
              </a:clrFrom>
              <a:clrTo>
                <a:srgbClr val="D2D3D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852936"/>
            <a:ext cx="3060000" cy="2389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" name="ZoneTexte 64"/>
          <p:cNvSpPr txBox="1"/>
          <p:nvPr/>
        </p:nvSpPr>
        <p:spPr>
          <a:xfrm>
            <a:off x="2051720" y="3501008"/>
            <a:ext cx="2254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HPLC Long </a:t>
            </a:r>
            <a:r>
              <a:rPr lang="fr-FR" dirty="0" err="1" smtClean="0"/>
              <a:t>elution</a:t>
            </a:r>
            <a:r>
              <a:rPr lang="fr-FR" dirty="0" smtClean="0"/>
              <a:t> (3’)</a:t>
            </a:r>
            <a:endParaRPr lang="fr-F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/>
          <a:srcRect b="4802"/>
          <a:stretch>
            <a:fillRect/>
          </a:stretch>
        </p:blipFill>
        <p:spPr bwMode="auto">
          <a:xfrm>
            <a:off x="0" y="1281276"/>
            <a:ext cx="1512000" cy="1427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ZoneTexte 65"/>
          <p:cNvSpPr txBox="1"/>
          <p:nvPr/>
        </p:nvSpPr>
        <p:spPr>
          <a:xfrm>
            <a:off x="1150216" y="1268760"/>
            <a:ext cx="2485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HPLC Short </a:t>
            </a:r>
            <a:r>
              <a:rPr lang="fr-FR" dirty="0" err="1" smtClean="0"/>
              <a:t>elution</a:t>
            </a:r>
            <a:r>
              <a:rPr lang="fr-FR" dirty="0" smtClean="0"/>
              <a:t> (1.5’)</a:t>
            </a:r>
          </a:p>
        </p:txBody>
      </p:sp>
      <p:cxnSp>
        <p:nvCxnSpPr>
          <p:cNvPr id="18" name="Connecteur droit avec flèche 17"/>
          <p:cNvCxnSpPr/>
          <p:nvPr/>
        </p:nvCxnSpPr>
        <p:spPr>
          <a:xfrm flipH="1" flipV="1">
            <a:off x="1869141" y="4814047"/>
            <a:ext cx="5472953" cy="1398494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 flipH="1">
            <a:off x="1869141" y="3501008"/>
            <a:ext cx="5056094" cy="560004"/>
          </a:xfrm>
          <a:prstGeom prst="straightConnector1">
            <a:avLst/>
          </a:prstGeom>
          <a:ln>
            <a:solidFill>
              <a:srgbClr val="00B05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0" y="0"/>
            <a:ext cx="1003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Case 2</a:t>
            </a: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347864" y="0"/>
            <a:ext cx="24625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accent1">
                    <a:lumMod val="75000"/>
                  </a:schemeClr>
                </a:solidFill>
              </a:rPr>
              <a:t>Heterozygous A/E</a:t>
            </a:r>
            <a:endParaRPr lang="en-US" sz="2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l="24899" t="36219" r="18993" b="11610"/>
          <a:stretch>
            <a:fillRect/>
          </a:stretch>
        </p:blipFill>
        <p:spPr bwMode="auto">
          <a:xfrm>
            <a:off x="0" y="980728"/>
            <a:ext cx="3888432" cy="2711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520" y="3725706"/>
            <a:ext cx="1584176" cy="30003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6" name="ZoneTexte 5"/>
          <p:cNvSpPr txBox="1"/>
          <p:nvPr/>
        </p:nvSpPr>
        <p:spPr>
          <a:xfrm>
            <a:off x="5796136" y="764704"/>
            <a:ext cx="1907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HPLC (Tosoh G7)</a:t>
            </a:r>
            <a:endParaRPr lang="en-US" sz="2000" b="1" dirty="0">
              <a:solidFill>
                <a:srgbClr val="C00000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 l="10872" t="32281" r="8485" b="9469"/>
          <a:stretch>
            <a:fillRect/>
          </a:stretch>
        </p:blipFill>
        <p:spPr bwMode="auto">
          <a:xfrm>
            <a:off x="3923928" y="1268760"/>
            <a:ext cx="4898776" cy="2653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7164288" y="3717032"/>
            <a:ext cx="1375698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HbA1c  4.4%</a:t>
            </a:r>
            <a:endParaRPr lang="en-US" b="1" dirty="0"/>
          </a:p>
        </p:txBody>
      </p:sp>
      <p:sp>
        <p:nvSpPr>
          <p:cNvPr id="9" name="ZoneTexte 8"/>
          <p:cNvSpPr txBox="1"/>
          <p:nvPr/>
        </p:nvSpPr>
        <p:spPr>
          <a:xfrm>
            <a:off x="1008654" y="764704"/>
            <a:ext cx="1907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Cap2FP</a:t>
            </a:r>
            <a:endParaRPr lang="en-US" sz="2000" b="1" dirty="0">
              <a:solidFill>
                <a:srgbClr val="C0000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 l="31422" t="36340" r="30977" b="14735"/>
          <a:stretch>
            <a:fillRect/>
          </a:stretch>
        </p:blipFill>
        <p:spPr bwMode="auto">
          <a:xfrm>
            <a:off x="2411760" y="4653136"/>
            <a:ext cx="3600400" cy="1916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ZoneTexte 10"/>
          <p:cNvSpPr txBox="1"/>
          <p:nvPr/>
        </p:nvSpPr>
        <p:spPr>
          <a:xfrm>
            <a:off x="5724128" y="5085184"/>
            <a:ext cx="1375698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HbA1c  5.9%</a:t>
            </a:r>
            <a:endParaRPr lang="en-US" b="1" dirty="0"/>
          </a:p>
        </p:txBody>
      </p:sp>
      <p:sp>
        <p:nvSpPr>
          <p:cNvPr id="12" name="ZoneTexte 11"/>
          <p:cNvSpPr txBox="1"/>
          <p:nvPr/>
        </p:nvSpPr>
        <p:spPr>
          <a:xfrm>
            <a:off x="3203848" y="4365104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HPLC (Variant II Turbo)</a:t>
            </a:r>
            <a:endParaRPr 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69"/>
          <p:cNvGrpSpPr/>
          <p:nvPr/>
        </p:nvGrpSpPr>
        <p:grpSpPr>
          <a:xfrm>
            <a:off x="0" y="1412776"/>
            <a:ext cx="9144000" cy="4968552"/>
            <a:chOff x="0" y="1124744"/>
            <a:chExt cx="9144000" cy="4968552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b="10753"/>
            <a:stretch>
              <a:fillRect/>
            </a:stretch>
          </p:blipFill>
          <p:spPr bwMode="auto">
            <a:xfrm>
              <a:off x="0" y="1124744"/>
              <a:ext cx="9144000" cy="4968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8" name="Rectangle 67"/>
            <p:cNvSpPr/>
            <p:nvPr/>
          </p:nvSpPr>
          <p:spPr>
            <a:xfrm>
              <a:off x="1259632" y="2132856"/>
              <a:ext cx="1728192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" name="Groupe 4"/>
          <p:cNvGrpSpPr/>
          <p:nvPr/>
        </p:nvGrpSpPr>
        <p:grpSpPr>
          <a:xfrm>
            <a:off x="35496" y="44624"/>
            <a:ext cx="1008000" cy="1008000"/>
            <a:chOff x="3636088" y="1268760"/>
            <a:chExt cx="1728000" cy="1728000"/>
          </a:xfrm>
        </p:grpSpPr>
        <p:sp>
          <p:nvSpPr>
            <p:cNvPr id="6" name="Rectangle à coins arrondis 5"/>
            <p:cNvSpPr/>
            <p:nvPr/>
          </p:nvSpPr>
          <p:spPr>
            <a:xfrm>
              <a:off x="3636088" y="1268760"/>
              <a:ext cx="1728000" cy="1728000"/>
            </a:xfrm>
            <a:prstGeom prst="roundRect">
              <a:avLst/>
            </a:prstGeom>
            <a:solidFill>
              <a:srgbClr val="285EA0"/>
            </a:solidFill>
            <a:ln w="28575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Forme libre 6"/>
            <p:cNvSpPr/>
            <p:nvPr/>
          </p:nvSpPr>
          <p:spPr>
            <a:xfrm>
              <a:off x="3670131" y="1318473"/>
              <a:ext cx="1661538" cy="783811"/>
            </a:xfrm>
            <a:custGeom>
              <a:avLst/>
              <a:gdLst>
                <a:gd name="connsiteX0" fmla="*/ 17197 w 2093869"/>
                <a:gd name="connsiteY0" fmla="*/ 394936 h 1027662"/>
                <a:gd name="connsiteX1" fmla="*/ 17197 w 2093869"/>
                <a:gd name="connsiteY1" fmla="*/ 327334 h 1027662"/>
                <a:gd name="connsiteX2" fmla="*/ 27871 w 2093869"/>
                <a:gd name="connsiteY2" fmla="*/ 252617 h 1027662"/>
                <a:gd name="connsiteX3" fmla="*/ 59893 w 2093869"/>
                <a:gd name="connsiteY3" fmla="*/ 174341 h 1027662"/>
                <a:gd name="connsiteX4" fmla="*/ 102588 w 2093869"/>
                <a:gd name="connsiteY4" fmla="*/ 113855 h 1027662"/>
                <a:gd name="connsiteX5" fmla="*/ 148842 w 2093869"/>
                <a:gd name="connsiteY5" fmla="*/ 74718 h 1027662"/>
                <a:gd name="connsiteX6" fmla="*/ 205770 w 2093869"/>
                <a:gd name="connsiteY6" fmla="*/ 39138 h 1027662"/>
                <a:gd name="connsiteX7" fmla="*/ 276929 w 2093869"/>
                <a:gd name="connsiteY7" fmla="*/ 10674 h 1027662"/>
                <a:gd name="connsiteX8" fmla="*/ 365879 w 2093869"/>
                <a:gd name="connsiteY8" fmla="*/ 3558 h 1027662"/>
                <a:gd name="connsiteX9" fmla="*/ 543777 w 2093869"/>
                <a:gd name="connsiteY9" fmla="*/ 0 h 1027662"/>
                <a:gd name="connsiteX10" fmla="*/ 984967 w 2093869"/>
                <a:gd name="connsiteY10" fmla="*/ 0 h 1027662"/>
                <a:gd name="connsiteX11" fmla="*/ 1411924 w 2093869"/>
                <a:gd name="connsiteY11" fmla="*/ 3558 h 1027662"/>
                <a:gd name="connsiteX12" fmla="*/ 1728584 w 2093869"/>
                <a:gd name="connsiteY12" fmla="*/ 3558 h 1027662"/>
                <a:gd name="connsiteX13" fmla="*/ 1824649 w 2093869"/>
                <a:gd name="connsiteY13" fmla="*/ 14232 h 1027662"/>
                <a:gd name="connsiteX14" fmla="*/ 1906483 w 2093869"/>
                <a:gd name="connsiteY14" fmla="*/ 42696 h 1027662"/>
                <a:gd name="connsiteX15" fmla="*/ 1977642 w 2093869"/>
                <a:gd name="connsiteY15" fmla="*/ 96066 h 1027662"/>
                <a:gd name="connsiteX16" fmla="*/ 2027454 w 2093869"/>
                <a:gd name="connsiteY16" fmla="*/ 160109 h 1027662"/>
                <a:gd name="connsiteX17" fmla="*/ 2059476 w 2093869"/>
                <a:gd name="connsiteY17" fmla="*/ 220595 h 1027662"/>
                <a:gd name="connsiteX18" fmla="*/ 2084381 w 2093869"/>
                <a:gd name="connsiteY18" fmla="*/ 320218 h 1027662"/>
                <a:gd name="connsiteX19" fmla="*/ 2087939 w 2093869"/>
                <a:gd name="connsiteY19" fmla="*/ 441189 h 1027662"/>
                <a:gd name="connsiteX20" fmla="*/ 2048802 w 2093869"/>
                <a:gd name="connsiteY20" fmla="*/ 519465 h 1027662"/>
                <a:gd name="connsiteX21" fmla="*/ 1885135 w 2093869"/>
                <a:gd name="connsiteY21" fmla="*/ 665342 h 1027662"/>
                <a:gd name="connsiteX22" fmla="*/ 1451062 w 2093869"/>
                <a:gd name="connsiteY22" fmla="*/ 953538 h 1027662"/>
                <a:gd name="connsiteX23" fmla="*/ 1116612 w 2093869"/>
                <a:gd name="connsiteY23" fmla="*/ 1024697 h 1027662"/>
                <a:gd name="connsiteX24" fmla="*/ 636285 w 2093869"/>
                <a:gd name="connsiteY24" fmla="*/ 935748 h 1027662"/>
                <a:gd name="connsiteX25" fmla="*/ 269813 w 2093869"/>
                <a:gd name="connsiteY25" fmla="*/ 747175 h 1027662"/>
                <a:gd name="connsiteX26" fmla="*/ 42103 w 2093869"/>
                <a:gd name="connsiteY26" fmla="*/ 572834 h 1027662"/>
                <a:gd name="connsiteX27" fmla="*/ 17197 w 2093869"/>
                <a:gd name="connsiteY27" fmla="*/ 394936 h 1027662"/>
                <a:gd name="connsiteX0" fmla="*/ 17197 w 2093869"/>
                <a:gd name="connsiteY0" fmla="*/ 394936 h 997417"/>
                <a:gd name="connsiteX1" fmla="*/ 17197 w 2093869"/>
                <a:gd name="connsiteY1" fmla="*/ 327334 h 997417"/>
                <a:gd name="connsiteX2" fmla="*/ 27871 w 2093869"/>
                <a:gd name="connsiteY2" fmla="*/ 252617 h 997417"/>
                <a:gd name="connsiteX3" fmla="*/ 59893 w 2093869"/>
                <a:gd name="connsiteY3" fmla="*/ 174341 h 997417"/>
                <a:gd name="connsiteX4" fmla="*/ 102588 w 2093869"/>
                <a:gd name="connsiteY4" fmla="*/ 113855 h 997417"/>
                <a:gd name="connsiteX5" fmla="*/ 148842 w 2093869"/>
                <a:gd name="connsiteY5" fmla="*/ 74718 h 997417"/>
                <a:gd name="connsiteX6" fmla="*/ 205770 w 2093869"/>
                <a:gd name="connsiteY6" fmla="*/ 39138 h 997417"/>
                <a:gd name="connsiteX7" fmla="*/ 276929 w 2093869"/>
                <a:gd name="connsiteY7" fmla="*/ 10674 h 997417"/>
                <a:gd name="connsiteX8" fmla="*/ 365879 w 2093869"/>
                <a:gd name="connsiteY8" fmla="*/ 3558 h 997417"/>
                <a:gd name="connsiteX9" fmla="*/ 543777 w 2093869"/>
                <a:gd name="connsiteY9" fmla="*/ 0 h 997417"/>
                <a:gd name="connsiteX10" fmla="*/ 984967 w 2093869"/>
                <a:gd name="connsiteY10" fmla="*/ 0 h 997417"/>
                <a:gd name="connsiteX11" fmla="*/ 1411924 w 2093869"/>
                <a:gd name="connsiteY11" fmla="*/ 3558 h 997417"/>
                <a:gd name="connsiteX12" fmla="*/ 1728584 w 2093869"/>
                <a:gd name="connsiteY12" fmla="*/ 3558 h 997417"/>
                <a:gd name="connsiteX13" fmla="*/ 1824649 w 2093869"/>
                <a:gd name="connsiteY13" fmla="*/ 14232 h 997417"/>
                <a:gd name="connsiteX14" fmla="*/ 1906483 w 2093869"/>
                <a:gd name="connsiteY14" fmla="*/ 42696 h 997417"/>
                <a:gd name="connsiteX15" fmla="*/ 1977642 w 2093869"/>
                <a:gd name="connsiteY15" fmla="*/ 96066 h 997417"/>
                <a:gd name="connsiteX16" fmla="*/ 2027454 w 2093869"/>
                <a:gd name="connsiteY16" fmla="*/ 160109 h 997417"/>
                <a:gd name="connsiteX17" fmla="*/ 2059476 w 2093869"/>
                <a:gd name="connsiteY17" fmla="*/ 220595 h 997417"/>
                <a:gd name="connsiteX18" fmla="*/ 2084381 w 2093869"/>
                <a:gd name="connsiteY18" fmla="*/ 320218 h 997417"/>
                <a:gd name="connsiteX19" fmla="*/ 2087939 w 2093869"/>
                <a:gd name="connsiteY19" fmla="*/ 441189 h 997417"/>
                <a:gd name="connsiteX20" fmla="*/ 2048802 w 2093869"/>
                <a:gd name="connsiteY20" fmla="*/ 519465 h 997417"/>
                <a:gd name="connsiteX21" fmla="*/ 1885135 w 2093869"/>
                <a:gd name="connsiteY21" fmla="*/ 665342 h 997417"/>
                <a:gd name="connsiteX22" fmla="*/ 1451062 w 2093869"/>
                <a:gd name="connsiteY22" fmla="*/ 953538 h 997417"/>
                <a:gd name="connsiteX23" fmla="*/ 1086231 w 2093869"/>
                <a:gd name="connsiteY23" fmla="*/ 928619 h 997417"/>
                <a:gd name="connsiteX24" fmla="*/ 636285 w 2093869"/>
                <a:gd name="connsiteY24" fmla="*/ 935748 h 997417"/>
                <a:gd name="connsiteX25" fmla="*/ 269813 w 2093869"/>
                <a:gd name="connsiteY25" fmla="*/ 747175 h 997417"/>
                <a:gd name="connsiteX26" fmla="*/ 42103 w 2093869"/>
                <a:gd name="connsiteY26" fmla="*/ 572834 h 997417"/>
                <a:gd name="connsiteX27" fmla="*/ 17197 w 2093869"/>
                <a:gd name="connsiteY27" fmla="*/ 394936 h 997417"/>
                <a:gd name="connsiteX0" fmla="*/ 17197 w 2093869"/>
                <a:gd name="connsiteY0" fmla="*/ 394936 h 965989"/>
                <a:gd name="connsiteX1" fmla="*/ 17197 w 2093869"/>
                <a:gd name="connsiteY1" fmla="*/ 327334 h 965989"/>
                <a:gd name="connsiteX2" fmla="*/ 27871 w 2093869"/>
                <a:gd name="connsiteY2" fmla="*/ 252617 h 965989"/>
                <a:gd name="connsiteX3" fmla="*/ 59893 w 2093869"/>
                <a:gd name="connsiteY3" fmla="*/ 174341 h 965989"/>
                <a:gd name="connsiteX4" fmla="*/ 102588 w 2093869"/>
                <a:gd name="connsiteY4" fmla="*/ 113855 h 965989"/>
                <a:gd name="connsiteX5" fmla="*/ 148842 w 2093869"/>
                <a:gd name="connsiteY5" fmla="*/ 74718 h 965989"/>
                <a:gd name="connsiteX6" fmla="*/ 205770 w 2093869"/>
                <a:gd name="connsiteY6" fmla="*/ 39138 h 965989"/>
                <a:gd name="connsiteX7" fmla="*/ 276929 w 2093869"/>
                <a:gd name="connsiteY7" fmla="*/ 10674 h 965989"/>
                <a:gd name="connsiteX8" fmla="*/ 365879 w 2093869"/>
                <a:gd name="connsiteY8" fmla="*/ 3558 h 965989"/>
                <a:gd name="connsiteX9" fmla="*/ 543777 w 2093869"/>
                <a:gd name="connsiteY9" fmla="*/ 0 h 965989"/>
                <a:gd name="connsiteX10" fmla="*/ 984967 w 2093869"/>
                <a:gd name="connsiteY10" fmla="*/ 0 h 965989"/>
                <a:gd name="connsiteX11" fmla="*/ 1411924 w 2093869"/>
                <a:gd name="connsiteY11" fmla="*/ 3558 h 965989"/>
                <a:gd name="connsiteX12" fmla="*/ 1728584 w 2093869"/>
                <a:gd name="connsiteY12" fmla="*/ 3558 h 965989"/>
                <a:gd name="connsiteX13" fmla="*/ 1824649 w 2093869"/>
                <a:gd name="connsiteY13" fmla="*/ 14232 h 965989"/>
                <a:gd name="connsiteX14" fmla="*/ 1906483 w 2093869"/>
                <a:gd name="connsiteY14" fmla="*/ 42696 h 965989"/>
                <a:gd name="connsiteX15" fmla="*/ 1977642 w 2093869"/>
                <a:gd name="connsiteY15" fmla="*/ 96066 h 965989"/>
                <a:gd name="connsiteX16" fmla="*/ 2027454 w 2093869"/>
                <a:gd name="connsiteY16" fmla="*/ 160109 h 965989"/>
                <a:gd name="connsiteX17" fmla="*/ 2059476 w 2093869"/>
                <a:gd name="connsiteY17" fmla="*/ 220595 h 965989"/>
                <a:gd name="connsiteX18" fmla="*/ 2084381 w 2093869"/>
                <a:gd name="connsiteY18" fmla="*/ 320218 h 965989"/>
                <a:gd name="connsiteX19" fmla="*/ 2087939 w 2093869"/>
                <a:gd name="connsiteY19" fmla="*/ 441189 h 965989"/>
                <a:gd name="connsiteX20" fmla="*/ 2048802 w 2093869"/>
                <a:gd name="connsiteY20" fmla="*/ 519465 h 965989"/>
                <a:gd name="connsiteX21" fmla="*/ 1885135 w 2093869"/>
                <a:gd name="connsiteY21" fmla="*/ 665342 h 965989"/>
                <a:gd name="connsiteX22" fmla="*/ 1590287 w 2093869"/>
                <a:gd name="connsiteY22" fmla="*/ 856612 h 965989"/>
                <a:gd name="connsiteX23" fmla="*/ 1086231 w 2093869"/>
                <a:gd name="connsiteY23" fmla="*/ 928619 h 965989"/>
                <a:gd name="connsiteX24" fmla="*/ 636285 w 2093869"/>
                <a:gd name="connsiteY24" fmla="*/ 935748 h 965989"/>
                <a:gd name="connsiteX25" fmla="*/ 269813 w 2093869"/>
                <a:gd name="connsiteY25" fmla="*/ 747175 h 965989"/>
                <a:gd name="connsiteX26" fmla="*/ 42103 w 2093869"/>
                <a:gd name="connsiteY26" fmla="*/ 572834 h 965989"/>
                <a:gd name="connsiteX27" fmla="*/ 17197 w 2093869"/>
                <a:gd name="connsiteY27" fmla="*/ 394936 h 965989"/>
                <a:gd name="connsiteX0" fmla="*/ 17197 w 2093869"/>
                <a:gd name="connsiteY0" fmla="*/ 394936 h 928619"/>
                <a:gd name="connsiteX1" fmla="*/ 17197 w 2093869"/>
                <a:gd name="connsiteY1" fmla="*/ 327334 h 928619"/>
                <a:gd name="connsiteX2" fmla="*/ 27871 w 2093869"/>
                <a:gd name="connsiteY2" fmla="*/ 252617 h 928619"/>
                <a:gd name="connsiteX3" fmla="*/ 59893 w 2093869"/>
                <a:gd name="connsiteY3" fmla="*/ 174341 h 928619"/>
                <a:gd name="connsiteX4" fmla="*/ 102588 w 2093869"/>
                <a:gd name="connsiteY4" fmla="*/ 113855 h 928619"/>
                <a:gd name="connsiteX5" fmla="*/ 148842 w 2093869"/>
                <a:gd name="connsiteY5" fmla="*/ 74718 h 928619"/>
                <a:gd name="connsiteX6" fmla="*/ 205770 w 2093869"/>
                <a:gd name="connsiteY6" fmla="*/ 39138 h 928619"/>
                <a:gd name="connsiteX7" fmla="*/ 276929 w 2093869"/>
                <a:gd name="connsiteY7" fmla="*/ 10674 h 928619"/>
                <a:gd name="connsiteX8" fmla="*/ 365879 w 2093869"/>
                <a:gd name="connsiteY8" fmla="*/ 3558 h 928619"/>
                <a:gd name="connsiteX9" fmla="*/ 543777 w 2093869"/>
                <a:gd name="connsiteY9" fmla="*/ 0 h 928619"/>
                <a:gd name="connsiteX10" fmla="*/ 984967 w 2093869"/>
                <a:gd name="connsiteY10" fmla="*/ 0 h 928619"/>
                <a:gd name="connsiteX11" fmla="*/ 1411924 w 2093869"/>
                <a:gd name="connsiteY11" fmla="*/ 3558 h 928619"/>
                <a:gd name="connsiteX12" fmla="*/ 1728584 w 2093869"/>
                <a:gd name="connsiteY12" fmla="*/ 3558 h 928619"/>
                <a:gd name="connsiteX13" fmla="*/ 1824649 w 2093869"/>
                <a:gd name="connsiteY13" fmla="*/ 14232 h 928619"/>
                <a:gd name="connsiteX14" fmla="*/ 1906483 w 2093869"/>
                <a:gd name="connsiteY14" fmla="*/ 42696 h 928619"/>
                <a:gd name="connsiteX15" fmla="*/ 1977642 w 2093869"/>
                <a:gd name="connsiteY15" fmla="*/ 96066 h 928619"/>
                <a:gd name="connsiteX16" fmla="*/ 2027454 w 2093869"/>
                <a:gd name="connsiteY16" fmla="*/ 160109 h 928619"/>
                <a:gd name="connsiteX17" fmla="*/ 2059476 w 2093869"/>
                <a:gd name="connsiteY17" fmla="*/ 220595 h 928619"/>
                <a:gd name="connsiteX18" fmla="*/ 2084381 w 2093869"/>
                <a:gd name="connsiteY18" fmla="*/ 320218 h 928619"/>
                <a:gd name="connsiteX19" fmla="*/ 2087939 w 2093869"/>
                <a:gd name="connsiteY19" fmla="*/ 441189 h 928619"/>
                <a:gd name="connsiteX20" fmla="*/ 2048802 w 2093869"/>
                <a:gd name="connsiteY20" fmla="*/ 519465 h 928619"/>
                <a:gd name="connsiteX21" fmla="*/ 1885135 w 2093869"/>
                <a:gd name="connsiteY21" fmla="*/ 665342 h 928619"/>
                <a:gd name="connsiteX22" fmla="*/ 1590287 w 2093869"/>
                <a:gd name="connsiteY22" fmla="*/ 856612 h 928619"/>
                <a:gd name="connsiteX23" fmla="*/ 1086231 w 2093869"/>
                <a:gd name="connsiteY23" fmla="*/ 928619 h 928619"/>
                <a:gd name="connsiteX24" fmla="*/ 654183 w 2093869"/>
                <a:gd name="connsiteY24" fmla="*/ 856612 h 928619"/>
                <a:gd name="connsiteX25" fmla="*/ 269813 w 2093869"/>
                <a:gd name="connsiteY25" fmla="*/ 747175 h 928619"/>
                <a:gd name="connsiteX26" fmla="*/ 42103 w 2093869"/>
                <a:gd name="connsiteY26" fmla="*/ 572834 h 928619"/>
                <a:gd name="connsiteX27" fmla="*/ 17197 w 2093869"/>
                <a:gd name="connsiteY27" fmla="*/ 394936 h 928619"/>
                <a:gd name="connsiteX0" fmla="*/ 21252 w 2097924"/>
                <a:gd name="connsiteY0" fmla="*/ 394936 h 928619"/>
                <a:gd name="connsiteX1" fmla="*/ 21252 w 2097924"/>
                <a:gd name="connsiteY1" fmla="*/ 327334 h 928619"/>
                <a:gd name="connsiteX2" fmla="*/ 31926 w 2097924"/>
                <a:gd name="connsiteY2" fmla="*/ 252617 h 928619"/>
                <a:gd name="connsiteX3" fmla="*/ 63948 w 2097924"/>
                <a:gd name="connsiteY3" fmla="*/ 174341 h 928619"/>
                <a:gd name="connsiteX4" fmla="*/ 106643 w 2097924"/>
                <a:gd name="connsiteY4" fmla="*/ 113855 h 928619"/>
                <a:gd name="connsiteX5" fmla="*/ 152897 w 2097924"/>
                <a:gd name="connsiteY5" fmla="*/ 74718 h 928619"/>
                <a:gd name="connsiteX6" fmla="*/ 209825 w 2097924"/>
                <a:gd name="connsiteY6" fmla="*/ 39138 h 928619"/>
                <a:gd name="connsiteX7" fmla="*/ 280984 w 2097924"/>
                <a:gd name="connsiteY7" fmla="*/ 10674 h 928619"/>
                <a:gd name="connsiteX8" fmla="*/ 369934 w 2097924"/>
                <a:gd name="connsiteY8" fmla="*/ 3558 h 928619"/>
                <a:gd name="connsiteX9" fmla="*/ 547832 w 2097924"/>
                <a:gd name="connsiteY9" fmla="*/ 0 h 928619"/>
                <a:gd name="connsiteX10" fmla="*/ 989022 w 2097924"/>
                <a:gd name="connsiteY10" fmla="*/ 0 h 928619"/>
                <a:gd name="connsiteX11" fmla="*/ 1415979 w 2097924"/>
                <a:gd name="connsiteY11" fmla="*/ 3558 h 928619"/>
                <a:gd name="connsiteX12" fmla="*/ 1732639 w 2097924"/>
                <a:gd name="connsiteY12" fmla="*/ 3558 h 928619"/>
                <a:gd name="connsiteX13" fmla="*/ 1828704 w 2097924"/>
                <a:gd name="connsiteY13" fmla="*/ 14232 h 928619"/>
                <a:gd name="connsiteX14" fmla="*/ 1910538 w 2097924"/>
                <a:gd name="connsiteY14" fmla="*/ 42696 h 928619"/>
                <a:gd name="connsiteX15" fmla="*/ 1981697 w 2097924"/>
                <a:gd name="connsiteY15" fmla="*/ 96066 h 928619"/>
                <a:gd name="connsiteX16" fmla="*/ 2031509 w 2097924"/>
                <a:gd name="connsiteY16" fmla="*/ 160109 h 928619"/>
                <a:gd name="connsiteX17" fmla="*/ 2063531 w 2097924"/>
                <a:gd name="connsiteY17" fmla="*/ 220595 h 928619"/>
                <a:gd name="connsiteX18" fmla="*/ 2088436 w 2097924"/>
                <a:gd name="connsiteY18" fmla="*/ 320218 h 928619"/>
                <a:gd name="connsiteX19" fmla="*/ 2091994 w 2097924"/>
                <a:gd name="connsiteY19" fmla="*/ 441189 h 928619"/>
                <a:gd name="connsiteX20" fmla="*/ 2052857 w 2097924"/>
                <a:gd name="connsiteY20" fmla="*/ 519465 h 928619"/>
                <a:gd name="connsiteX21" fmla="*/ 1889190 w 2097924"/>
                <a:gd name="connsiteY21" fmla="*/ 665342 h 928619"/>
                <a:gd name="connsiteX22" fmla="*/ 1594342 w 2097924"/>
                <a:gd name="connsiteY22" fmla="*/ 856612 h 928619"/>
                <a:gd name="connsiteX23" fmla="*/ 1090286 w 2097924"/>
                <a:gd name="connsiteY23" fmla="*/ 928619 h 928619"/>
                <a:gd name="connsiteX24" fmla="*/ 658238 w 2097924"/>
                <a:gd name="connsiteY24" fmla="*/ 856612 h 928619"/>
                <a:gd name="connsiteX25" fmla="*/ 298198 w 2097924"/>
                <a:gd name="connsiteY25" fmla="*/ 712596 h 928619"/>
                <a:gd name="connsiteX26" fmla="*/ 46158 w 2097924"/>
                <a:gd name="connsiteY26" fmla="*/ 572834 h 928619"/>
                <a:gd name="connsiteX27" fmla="*/ 21252 w 2097924"/>
                <a:gd name="connsiteY27" fmla="*/ 394936 h 928619"/>
                <a:gd name="connsiteX0" fmla="*/ 21252 w 2097924"/>
                <a:gd name="connsiteY0" fmla="*/ 394936 h 928619"/>
                <a:gd name="connsiteX1" fmla="*/ 21252 w 2097924"/>
                <a:gd name="connsiteY1" fmla="*/ 327334 h 928619"/>
                <a:gd name="connsiteX2" fmla="*/ 31926 w 2097924"/>
                <a:gd name="connsiteY2" fmla="*/ 252617 h 928619"/>
                <a:gd name="connsiteX3" fmla="*/ 63948 w 2097924"/>
                <a:gd name="connsiteY3" fmla="*/ 174341 h 928619"/>
                <a:gd name="connsiteX4" fmla="*/ 106643 w 2097924"/>
                <a:gd name="connsiteY4" fmla="*/ 113855 h 928619"/>
                <a:gd name="connsiteX5" fmla="*/ 152897 w 2097924"/>
                <a:gd name="connsiteY5" fmla="*/ 74718 h 928619"/>
                <a:gd name="connsiteX6" fmla="*/ 209825 w 2097924"/>
                <a:gd name="connsiteY6" fmla="*/ 39138 h 928619"/>
                <a:gd name="connsiteX7" fmla="*/ 280984 w 2097924"/>
                <a:gd name="connsiteY7" fmla="*/ 10674 h 928619"/>
                <a:gd name="connsiteX8" fmla="*/ 369934 w 2097924"/>
                <a:gd name="connsiteY8" fmla="*/ 3558 h 928619"/>
                <a:gd name="connsiteX9" fmla="*/ 547832 w 2097924"/>
                <a:gd name="connsiteY9" fmla="*/ 0 h 928619"/>
                <a:gd name="connsiteX10" fmla="*/ 989022 w 2097924"/>
                <a:gd name="connsiteY10" fmla="*/ 0 h 928619"/>
                <a:gd name="connsiteX11" fmla="*/ 1415979 w 2097924"/>
                <a:gd name="connsiteY11" fmla="*/ 3558 h 928619"/>
                <a:gd name="connsiteX12" fmla="*/ 1732639 w 2097924"/>
                <a:gd name="connsiteY12" fmla="*/ 3558 h 928619"/>
                <a:gd name="connsiteX13" fmla="*/ 1828704 w 2097924"/>
                <a:gd name="connsiteY13" fmla="*/ 14232 h 928619"/>
                <a:gd name="connsiteX14" fmla="*/ 1910538 w 2097924"/>
                <a:gd name="connsiteY14" fmla="*/ 42696 h 928619"/>
                <a:gd name="connsiteX15" fmla="*/ 1981697 w 2097924"/>
                <a:gd name="connsiteY15" fmla="*/ 96066 h 928619"/>
                <a:gd name="connsiteX16" fmla="*/ 2031509 w 2097924"/>
                <a:gd name="connsiteY16" fmla="*/ 160109 h 928619"/>
                <a:gd name="connsiteX17" fmla="*/ 2063531 w 2097924"/>
                <a:gd name="connsiteY17" fmla="*/ 220595 h 928619"/>
                <a:gd name="connsiteX18" fmla="*/ 2088436 w 2097924"/>
                <a:gd name="connsiteY18" fmla="*/ 320218 h 928619"/>
                <a:gd name="connsiteX19" fmla="*/ 2091994 w 2097924"/>
                <a:gd name="connsiteY19" fmla="*/ 441189 h 928619"/>
                <a:gd name="connsiteX20" fmla="*/ 2052857 w 2097924"/>
                <a:gd name="connsiteY20" fmla="*/ 519465 h 928619"/>
                <a:gd name="connsiteX21" fmla="*/ 1889190 w 2097924"/>
                <a:gd name="connsiteY21" fmla="*/ 665342 h 928619"/>
                <a:gd name="connsiteX22" fmla="*/ 1522334 w 2097924"/>
                <a:gd name="connsiteY22" fmla="*/ 856612 h 928619"/>
                <a:gd name="connsiteX23" fmla="*/ 1090286 w 2097924"/>
                <a:gd name="connsiteY23" fmla="*/ 928619 h 928619"/>
                <a:gd name="connsiteX24" fmla="*/ 658238 w 2097924"/>
                <a:gd name="connsiteY24" fmla="*/ 856612 h 928619"/>
                <a:gd name="connsiteX25" fmla="*/ 298198 w 2097924"/>
                <a:gd name="connsiteY25" fmla="*/ 712596 h 928619"/>
                <a:gd name="connsiteX26" fmla="*/ 46158 w 2097924"/>
                <a:gd name="connsiteY26" fmla="*/ 572834 h 928619"/>
                <a:gd name="connsiteX27" fmla="*/ 21252 w 2097924"/>
                <a:gd name="connsiteY27" fmla="*/ 394936 h 928619"/>
                <a:gd name="connsiteX0" fmla="*/ 21252 w 2099795"/>
                <a:gd name="connsiteY0" fmla="*/ 394936 h 928619"/>
                <a:gd name="connsiteX1" fmla="*/ 21252 w 2099795"/>
                <a:gd name="connsiteY1" fmla="*/ 327334 h 928619"/>
                <a:gd name="connsiteX2" fmla="*/ 31926 w 2099795"/>
                <a:gd name="connsiteY2" fmla="*/ 252617 h 928619"/>
                <a:gd name="connsiteX3" fmla="*/ 63948 w 2099795"/>
                <a:gd name="connsiteY3" fmla="*/ 174341 h 928619"/>
                <a:gd name="connsiteX4" fmla="*/ 106643 w 2099795"/>
                <a:gd name="connsiteY4" fmla="*/ 113855 h 928619"/>
                <a:gd name="connsiteX5" fmla="*/ 152897 w 2099795"/>
                <a:gd name="connsiteY5" fmla="*/ 74718 h 928619"/>
                <a:gd name="connsiteX6" fmla="*/ 209825 w 2099795"/>
                <a:gd name="connsiteY6" fmla="*/ 39138 h 928619"/>
                <a:gd name="connsiteX7" fmla="*/ 280984 w 2099795"/>
                <a:gd name="connsiteY7" fmla="*/ 10674 h 928619"/>
                <a:gd name="connsiteX8" fmla="*/ 369934 w 2099795"/>
                <a:gd name="connsiteY8" fmla="*/ 3558 h 928619"/>
                <a:gd name="connsiteX9" fmla="*/ 547832 w 2099795"/>
                <a:gd name="connsiteY9" fmla="*/ 0 h 928619"/>
                <a:gd name="connsiteX10" fmla="*/ 989022 w 2099795"/>
                <a:gd name="connsiteY10" fmla="*/ 0 h 928619"/>
                <a:gd name="connsiteX11" fmla="*/ 1415979 w 2099795"/>
                <a:gd name="connsiteY11" fmla="*/ 3558 h 928619"/>
                <a:gd name="connsiteX12" fmla="*/ 1732639 w 2099795"/>
                <a:gd name="connsiteY12" fmla="*/ 3558 h 928619"/>
                <a:gd name="connsiteX13" fmla="*/ 1828704 w 2099795"/>
                <a:gd name="connsiteY13" fmla="*/ 14232 h 928619"/>
                <a:gd name="connsiteX14" fmla="*/ 1910538 w 2099795"/>
                <a:gd name="connsiteY14" fmla="*/ 42696 h 928619"/>
                <a:gd name="connsiteX15" fmla="*/ 1981697 w 2099795"/>
                <a:gd name="connsiteY15" fmla="*/ 96066 h 928619"/>
                <a:gd name="connsiteX16" fmla="*/ 2031509 w 2099795"/>
                <a:gd name="connsiteY16" fmla="*/ 160109 h 928619"/>
                <a:gd name="connsiteX17" fmla="*/ 2063531 w 2099795"/>
                <a:gd name="connsiteY17" fmla="*/ 220595 h 928619"/>
                <a:gd name="connsiteX18" fmla="*/ 2088436 w 2099795"/>
                <a:gd name="connsiteY18" fmla="*/ 320218 h 928619"/>
                <a:gd name="connsiteX19" fmla="*/ 2091994 w 2099795"/>
                <a:gd name="connsiteY19" fmla="*/ 441189 h 928619"/>
                <a:gd name="connsiteX20" fmla="*/ 2052857 w 2099795"/>
                <a:gd name="connsiteY20" fmla="*/ 519465 h 928619"/>
                <a:gd name="connsiteX21" fmla="*/ 1810366 w 2099795"/>
                <a:gd name="connsiteY21" fmla="*/ 712596 h 928619"/>
                <a:gd name="connsiteX22" fmla="*/ 1522334 w 2099795"/>
                <a:gd name="connsiteY22" fmla="*/ 856612 h 928619"/>
                <a:gd name="connsiteX23" fmla="*/ 1090286 w 2099795"/>
                <a:gd name="connsiteY23" fmla="*/ 928619 h 928619"/>
                <a:gd name="connsiteX24" fmla="*/ 658238 w 2099795"/>
                <a:gd name="connsiteY24" fmla="*/ 856612 h 928619"/>
                <a:gd name="connsiteX25" fmla="*/ 298198 w 2099795"/>
                <a:gd name="connsiteY25" fmla="*/ 712596 h 928619"/>
                <a:gd name="connsiteX26" fmla="*/ 46158 w 2099795"/>
                <a:gd name="connsiteY26" fmla="*/ 572834 h 928619"/>
                <a:gd name="connsiteX27" fmla="*/ 21252 w 2099795"/>
                <a:gd name="connsiteY27" fmla="*/ 394936 h 92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99795" h="928619">
                  <a:moveTo>
                    <a:pt x="21252" y="394936"/>
                  </a:moveTo>
                  <a:cubicBezTo>
                    <a:pt x="17101" y="354019"/>
                    <a:pt x="19473" y="351054"/>
                    <a:pt x="21252" y="327334"/>
                  </a:cubicBezTo>
                  <a:cubicBezTo>
                    <a:pt x="23031" y="303614"/>
                    <a:pt x="24810" y="278116"/>
                    <a:pt x="31926" y="252617"/>
                  </a:cubicBezTo>
                  <a:cubicBezTo>
                    <a:pt x="39042" y="227118"/>
                    <a:pt x="51495" y="197468"/>
                    <a:pt x="63948" y="174341"/>
                  </a:cubicBezTo>
                  <a:cubicBezTo>
                    <a:pt x="76401" y="151214"/>
                    <a:pt x="91818" y="130459"/>
                    <a:pt x="106643" y="113855"/>
                  </a:cubicBezTo>
                  <a:cubicBezTo>
                    <a:pt x="121468" y="97251"/>
                    <a:pt x="135700" y="87171"/>
                    <a:pt x="152897" y="74718"/>
                  </a:cubicBezTo>
                  <a:cubicBezTo>
                    <a:pt x="170094" y="62265"/>
                    <a:pt x="188477" y="49812"/>
                    <a:pt x="209825" y="39138"/>
                  </a:cubicBezTo>
                  <a:cubicBezTo>
                    <a:pt x="231173" y="28464"/>
                    <a:pt x="254299" y="16604"/>
                    <a:pt x="280984" y="10674"/>
                  </a:cubicBezTo>
                  <a:cubicBezTo>
                    <a:pt x="307669" y="4744"/>
                    <a:pt x="325459" y="5337"/>
                    <a:pt x="369934" y="3558"/>
                  </a:cubicBezTo>
                  <a:cubicBezTo>
                    <a:pt x="414409" y="1779"/>
                    <a:pt x="547832" y="0"/>
                    <a:pt x="547832" y="0"/>
                  </a:cubicBezTo>
                  <a:lnTo>
                    <a:pt x="989022" y="0"/>
                  </a:lnTo>
                  <a:lnTo>
                    <a:pt x="1415979" y="3558"/>
                  </a:lnTo>
                  <a:lnTo>
                    <a:pt x="1732639" y="3558"/>
                  </a:lnTo>
                  <a:cubicBezTo>
                    <a:pt x="1801426" y="5337"/>
                    <a:pt x="1799054" y="7709"/>
                    <a:pt x="1828704" y="14232"/>
                  </a:cubicBezTo>
                  <a:cubicBezTo>
                    <a:pt x="1858354" y="20755"/>
                    <a:pt x="1885039" y="29057"/>
                    <a:pt x="1910538" y="42696"/>
                  </a:cubicBezTo>
                  <a:cubicBezTo>
                    <a:pt x="1936037" y="56335"/>
                    <a:pt x="1961535" y="76497"/>
                    <a:pt x="1981697" y="96066"/>
                  </a:cubicBezTo>
                  <a:cubicBezTo>
                    <a:pt x="2001859" y="115635"/>
                    <a:pt x="2017870" y="139354"/>
                    <a:pt x="2031509" y="160109"/>
                  </a:cubicBezTo>
                  <a:cubicBezTo>
                    <a:pt x="2045148" y="180864"/>
                    <a:pt x="2054043" y="193910"/>
                    <a:pt x="2063531" y="220595"/>
                  </a:cubicBezTo>
                  <a:cubicBezTo>
                    <a:pt x="2073019" y="247280"/>
                    <a:pt x="2083692" y="283452"/>
                    <a:pt x="2088436" y="320218"/>
                  </a:cubicBezTo>
                  <a:cubicBezTo>
                    <a:pt x="2093180" y="356984"/>
                    <a:pt x="2097924" y="407981"/>
                    <a:pt x="2091994" y="441189"/>
                  </a:cubicBezTo>
                  <a:cubicBezTo>
                    <a:pt x="2086064" y="474397"/>
                    <a:pt x="2099795" y="474231"/>
                    <a:pt x="2052857" y="519465"/>
                  </a:cubicBezTo>
                  <a:cubicBezTo>
                    <a:pt x="2005919" y="564699"/>
                    <a:pt x="1898787" y="656405"/>
                    <a:pt x="1810366" y="712596"/>
                  </a:cubicBezTo>
                  <a:cubicBezTo>
                    <a:pt x="1721946" y="768787"/>
                    <a:pt x="1642347" y="820608"/>
                    <a:pt x="1522334" y="856612"/>
                  </a:cubicBezTo>
                  <a:cubicBezTo>
                    <a:pt x="1402321" y="892616"/>
                    <a:pt x="1234302" y="928619"/>
                    <a:pt x="1090286" y="928619"/>
                  </a:cubicBezTo>
                  <a:cubicBezTo>
                    <a:pt x="946270" y="928619"/>
                    <a:pt x="790253" y="892616"/>
                    <a:pt x="658238" y="856612"/>
                  </a:cubicBezTo>
                  <a:cubicBezTo>
                    <a:pt x="526223" y="820608"/>
                    <a:pt x="400211" y="759892"/>
                    <a:pt x="298198" y="712596"/>
                  </a:cubicBezTo>
                  <a:cubicBezTo>
                    <a:pt x="196185" y="665300"/>
                    <a:pt x="92316" y="625777"/>
                    <a:pt x="46158" y="572834"/>
                  </a:cubicBezTo>
                  <a:cubicBezTo>
                    <a:pt x="0" y="519891"/>
                    <a:pt x="25403" y="435853"/>
                    <a:pt x="21252" y="39493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4" name="Groupe 21"/>
            <p:cNvGrpSpPr/>
            <p:nvPr/>
          </p:nvGrpSpPr>
          <p:grpSpPr>
            <a:xfrm>
              <a:off x="3764092" y="1520105"/>
              <a:ext cx="1440041" cy="1131055"/>
              <a:chOff x="1980000" y="1890722"/>
              <a:chExt cx="5158988" cy="3819516"/>
            </a:xfrm>
          </p:grpSpPr>
          <p:pic>
            <p:nvPicPr>
              <p:cNvPr id="9" name="Picture 7" descr="ponte termico1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biLevel thresh="50000"/>
              </a:blip>
              <a:srcRect/>
              <a:stretch>
                <a:fillRect/>
              </a:stretch>
            </p:blipFill>
            <p:spPr bwMode="auto">
              <a:xfrm>
                <a:off x="1980000" y="1890722"/>
                <a:ext cx="5060950" cy="2824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" name="Picture 11" descr="Recipienti1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biLevel thresh="50000"/>
              </a:blip>
              <a:srcRect/>
              <a:stretch>
                <a:fillRect/>
              </a:stretch>
            </p:blipFill>
            <p:spPr bwMode="auto">
              <a:xfrm>
                <a:off x="2078038" y="4552950"/>
                <a:ext cx="5060950" cy="1157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" name="Picture 21" descr="capillare1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biLevel thresh="50000"/>
              </a:blip>
              <a:srcRect/>
              <a:stretch>
                <a:fillRect/>
              </a:stretch>
            </p:blipFill>
            <p:spPr bwMode="auto">
              <a:xfrm>
                <a:off x="2411413" y="2492375"/>
                <a:ext cx="4197350" cy="25796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834076"/>
            <a:ext cx="3060000" cy="2395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ZoneTexte 13"/>
          <p:cNvSpPr txBox="1"/>
          <p:nvPr/>
        </p:nvSpPr>
        <p:spPr>
          <a:xfrm>
            <a:off x="1187624" y="118373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fr-FR" sz="3600" b="1" dirty="0" err="1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</a:rPr>
              <a:t>Capillary</a:t>
            </a:r>
            <a:r>
              <a:rPr lang="fr-FR" sz="3600" b="1" dirty="0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fr-FR" sz="3600" b="1" dirty="0" err="1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</a:rPr>
              <a:t>Electrophoresis</a:t>
            </a:r>
            <a:r>
              <a:rPr lang="fr-FR" sz="3600" b="1" dirty="0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&amp; </a:t>
            </a:r>
            <a:r>
              <a:rPr lang="fr-FR" sz="3600" b="1" dirty="0" err="1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</a:rPr>
              <a:t>Hb</a:t>
            </a:r>
            <a:r>
              <a:rPr lang="fr-FR" sz="3600" b="1" dirty="0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A/D</a:t>
            </a:r>
            <a:endParaRPr lang="fr-FR" sz="3600" b="1" dirty="0">
              <a:solidFill>
                <a:schemeClr val="tx2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b="4425"/>
          <a:stretch>
            <a:fillRect/>
          </a:stretch>
        </p:blipFill>
        <p:spPr bwMode="auto">
          <a:xfrm>
            <a:off x="0" y="1153745"/>
            <a:ext cx="1512000" cy="155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" name="ZoneTexte 64"/>
          <p:cNvSpPr txBox="1"/>
          <p:nvPr/>
        </p:nvSpPr>
        <p:spPr>
          <a:xfrm>
            <a:off x="2051720" y="3501008"/>
            <a:ext cx="2254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HPLC Long </a:t>
            </a:r>
            <a:r>
              <a:rPr lang="fr-FR" dirty="0" err="1" smtClean="0"/>
              <a:t>elution</a:t>
            </a:r>
            <a:r>
              <a:rPr lang="fr-FR" dirty="0" smtClean="0"/>
              <a:t> (3’)</a:t>
            </a:r>
            <a:endParaRPr lang="fr-FR" dirty="0"/>
          </a:p>
        </p:txBody>
      </p:sp>
      <p:sp>
        <p:nvSpPr>
          <p:cNvPr id="66" name="ZoneTexte 65"/>
          <p:cNvSpPr txBox="1"/>
          <p:nvPr/>
        </p:nvSpPr>
        <p:spPr>
          <a:xfrm>
            <a:off x="1150216" y="1268760"/>
            <a:ext cx="2485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HPLC Short </a:t>
            </a:r>
            <a:r>
              <a:rPr lang="fr-FR" dirty="0" err="1" smtClean="0"/>
              <a:t>elution</a:t>
            </a:r>
            <a:r>
              <a:rPr lang="fr-FR" dirty="0" smtClean="0"/>
              <a:t> (1.5’)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>
            <a:spLocks noChangeArrowheads="1"/>
          </p:cNvSpPr>
          <p:nvPr/>
        </p:nvSpPr>
        <p:spPr bwMode="auto">
          <a:xfrm>
            <a:off x="755650" y="2840038"/>
            <a:ext cx="7777163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000" dirty="0"/>
              <a:t>“The CAPILLARYS 2 Flex Piercing did not show any clinically significant interference with any of the S, C, D, E variants evaluated.”</a:t>
            </a:r>
          </a:p>
          <a:p>
            <a:pPr algn="just"/>
            <a:endParaRPr lang="en-US" sz="2000" dirty="0"/>
          </a:p>
          <a:p>
            <a:pPr algn="just"/>
            <a:r>
              <a:rPr lang="fr-FR" sz="2000" dirty="0"/>
              <a:t>‘’ARKRAY and TOSOH show </a:t>
            </a:r>
            <a:r>
              <a:rPr lang="fr-FR" sz="2000" dirty="0" err="1"/>
              <a:t>many</a:t>
            </a:r>
            <a:r>
              <a:rPr lang="fr-FR" sz="2000" dirty="0"/>
              <a:t> </a:t>
            </a:r>
            <a:r>
              <a:rPr lang="fr-FR" sz="2000" dirty="0" err="1"/>
              <a:t>clinically</a:t>
            </a:r>
            <a:r>
              <a:rPr lang="fr-FR" sz="2000" dirty="0"/>
              <a:t> </a:t>
            </a:r>
            <a:r>
              <a:rPr lang="fr-FR" sz="2000" dirty="0" err="1"/>
              <a:t>significant</a:t>
            </a:r>
            <a:r>
              <a:rPr lang="fr-FR" sz="2000" dirty="0"/>
              <a:t> </a:t>
            </a:r>
            <a:r>
              <a:rPr lang="fr-FR" sz="2000" dirty="0" err="1"/>
              <a:t>interferences</a:t>
            </a:r>
            <a:r>
              <a:rPr lang="fr-FR" sz="2000" dirty="0"/>
              <a:t> </a:t>
            </a:r>
            <a:r>
              <a:rPr lang="fr-FR" sz="2000" dirty="0" err="1"/>
              <a:t>with</a:t>
            </a:r>
            <a:r>
              <a:rPr lang="fr-FR" sz="2000" dirty="0"/>
              <a:t> </a:t>
            </a:r>
            <a:r>
              <a:rPr lang="fr-FR" sz="2000" dirty="0" err="1"/>
              <a:t>variants</a:t>
            </a:r>
            <a:r>
              <a:rPr lang="fr-FR" sz="2000" dirty="0"/>
              <a:t>’’</a:t>
            </a:r>
          </a:p>
          <a:p>
            <a:pPr algn="just"/>
            <a:endParaRPr lang="fr-FR" sz="2000" dirty="0"/>
          </a:p>
          <a:p>
            <a:pPr algn="just"/>
            <a:r>
              <a:rPr lang="en-US" sz="2000" dirty="0"/>
              <a:t>“The presence of </a:t>
            </a:r>
            <a:r>
              <a:rPr lang="en-US" sz="2000" dirty="0" err="1"/>
              <a:t>HbS</a:t>
            </a:r>
            <a:r>
              <a:rPr lang="en-US" sz="2000" dirty="0"/>
              <a:t> trait produced statistically significant differences </a:t>
            </a:r>
            <a:r>
              <a:rPr lang="en-US" sz="2000"/>
              <a:t>for </a:t>
            </a:r>
            <a:r>
              <a:rPr lang="en-US" sz="2000" smtClean="0"/>
              <a:t>all 4 </a:t>
            </a:r>
            <a:r>
              <a:rPr lang="en-US" sz="2000" dirty="0"/>
              <a:t>methods except CAPILLARYS 2 Flex Piercing.”</a:t>
            </a:r>
          </a:p>
        </p:txBody>
      </p:sp>
      <p:pic>
        <p:nvPicPr>
          <p:cNvPr id="645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643438" y="1557338"/>
            <a:ext cx="4500562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200"/>
          </a:p>
        </p:txBody>
      </p:sp>
      <p:sp>
        <p:nvSpPr>
          <p:cNvPr id="64517" name="Rectangle 6"/>
          <p:cNvSpPr>
            <a:spLocks noChangeArrowheads="1"/>
          </p:cNvSpPr>
          <p:nvPr/>
        </p:nvSpPr>
        <p:spPr bwMode="auto">
          <a:xfrm>
            <a:off x="3635375" y="2205038"/>
            <a:ext cx="190308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2000" b="1">
                <a:solidFill>
                  <a:schemeClr val="tx2"/>
                </a:solidFill>
              </a:rPr>
              <a:t>Conclusions</a:t>
            </a:r>
            <a:endParaRPr lang="fr-FR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602" y="0"/>
            <a:ext cx="91526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5189126"/>
      </p:ext>
    </p:extLst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itle 1"/>
          <p:cNvSpPr>
            <a:spLocks noGrp="1"/>
          </p:cNvSpPr>
          <p:nvPr>
            <p:ph type="title"/>
          </p:nvPr>
        </p:nvSpPr>
        <p:spPr>
          <a:xfrm>
            <a:off x="883941" y="22077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b="1" dirty="0" smtClean="0">
                <a:solidFill>
                  <a:schemeClr val="tx2"/>
                </a:solidFill>
              </a:rPr>
              <a:t>Limitations and Interferences of Hb A</a:t>
            </a:r>
            <a:r>
              <a:rPr lang="en-US" sz="3600" b="1" baseline="-25000" dirty="0" smtClean="0">
                <a:solidFill>
                  <a:schemeClr val="tx2"/>
                </a:solidFill>
              </a:rPr>
              <a:t>1C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098621" y="1146913"/>
            <a:ext cx="4040188" cy="482560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Analytical</a:t>
            </a:r>
          </a:p>
          <a:p>
            <a:pPr>
              <a:buNone/>
            </a:pP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n-US" b="1" dirty="0" smtClean="0">
                <a:solidFill>
                  <a:srgbClr val="FF0000"/>
                </a:solidFill>
              </a:rPr>
              <a:t>INCORRECT MEASUREMENT OF THE ANALYTE</a:t>
            </a:r>
          </a:p>
          <a:p>
            <a:pPr>
              <a:buNone/>
            </a:pPr>
            <a:endParaRPr lang="en-US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fr-F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Hb concentration</a:t>
            </a:r>
            <a:endParaRPr lang="en-US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Hemoglobinopathies</a:t>
            </a:r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Hb F</a:t>
            </a:r>
          </a:p>
          <a:p>
            <a:r>
              <a:rPr lang="en-US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Carbamylated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Hb</a:t>
            </a:r>
          </a:p>
          <a:p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Labile Hb</a:t>
            </a:r>
          </a:p>
          <a:p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Acetylated Hb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sz="quarter" idx="4"/>
          </p:nvPr>
        </p:nvSpPr>
        <p:spPr bwMode="auto">
          <a:xfrm>
            <a:off x="4883036" y="1122695"/>
            <a:ext cx="4230505" cy="4598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Extra-Analytical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	% HbA1C </a:t>
            </a:r>
            <a:r>
              <a:rPr lang="en-US" b="1" dirty="0" smtClean="0">
                <a:solidFill>
                  <a:srgbClr val="FF0000"/>
                </a:solidFill>
              </a:rPr>
              <a:t>CORRECT</a:t>
            </a:r>
          </a:p>
          <a:p>
            <a:pPr algn="ctr">
              <a:buNone/>
            </a:pPr>
            <a:r>
              <a:rPr lang="en-US" b="1" u="sng" dirty="0" smtClean="0">
                <a:solidFill>
                  <a:srgbClr val="FF0000"/>
                </a:solidFill>
              </a:rPr>
              <a:t>but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	CLINICIAN NEEDS TO ASSESS USE OF HbA1C VALUE FOR DIAGNOSIS</a:t>
            </a:r>
          </a:p>
          <a:p>
            <a:pPr>
              <a:buNone/>
            </a:pPr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Patient’s Glycation Rate of Hb A</a:t>
            </a:r>
          </a:p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Circulating Life Span of the Red Cell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4678805" y="1020086"/>
            <a:ext cx="4434736" cy="5079258"/>
          </a:xfrm>
          <a:prstGeom prst="roundRect">
            <a:avLst/>
          </a:prstGeom>
          <a:noFill/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599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192042" cy="3026767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HbA1c reflects the glycation of Hemoglobin A. </a:t>
            </a:r>
            <a:br>
              <a:rPr lang="en-US" sz="3600" dirty="0" smtClean="0"/>
            </a:b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 smtClean="0"/>
              <a:t>Since red blood cells in a normal patient have an </a:t>
            </a:r>
            <a:r>
              <a:rPr lang="en-US" sz="3600" smtClean="0"/>
              <a:t>average lifespan of </a:t>
            </a:r>
            <a:r>
              <a:rPr lang="en-US" sz="3600" dirty="0" smtClean="0"/>
              <a:t>120 days, HbA1c reflects mean </a:t>
            </a:r>
            <a:r>
              <a:rPr lang="en-US" sz="3600" dirty="0" err="1" smtClean="0"/>
              <a:t>glycemia</a:t>
            </a:r>
            <a:r>
              <a:rPr lang="en-US" sz="3600" dirty="0" smtClean="0"/>
              <a:t> for the previous 3 months 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" name="Titre 1"/>
          <p:cNvSpPr txBox="1">
            <a:spLocks/>
          </p:cNvSpPr>
          <p:nvPr/>
        </p:nvSpPr>
        <p:spPr bwMode="auto">
          <a:xfrm>
            <a:off x="750573" y="3581400"/>
            <a:ext cx="8136904" cy="2226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Any </a:t>
            </a:r>
            <a:r>
              <a:rPr kumimoji="0" lang="en-US" sz="36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physiopathological</a:t>
            </a:r>
            <a:r>
              <a:rPr kumimoji="0" lang="en-US" sz="3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condition altering red blood cell lifespan will lead to a clinical interference</a:t>
            </a:r>
            <a:endParaRPr kumimoji="0" lang="en-US" sz="36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 t="5727" b="5611"/>
          <a:stretch>
            <a:fillRect/>
          </a:stretch>
        </p:blipFill>
        <p:spPr bwMode="auto">
          <a:xfrm>
            <a:off x="504056" y="548680"/>
            <a:ext cx="7956376" cy="5451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539552" y="3573017"/>
            <a:ext cx="7704856" cy="1800199"/>
          </a:xfrm>
          <a:prstGeom prst="roundRect">
            <a:avLst>
              <a:gd name="adj" fmla="val 16667"/>
            </a:avLst>
          </a:prstGeom>
          <a:noFill/>
          <a:ln w="476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0" y="5949280"/>
            <a:ext cx="9144000" cy="6926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1"/>
                </a:solidFill>
              </a:rPr>
              <a:t>The Pros and the Cons of </a:t>
            </a:r>
            <a:r>
              <a:rPr lang="fr-FR" b="1" dirty="0" err="1" smtClean="0">
                <a:solidFill>
                  <a:schemeClr val="tx1"/>
                </a:solidFill>
              </a:rPr>
              <a:t>using</a:t>
            </a:r>
            <a:r>
              <a:rPr lang="fr-FR" b="1" dirty="0" smtClean="0">
                <a:solidFill>
                  <a:schemeClr val="tx1"/>
                </a:solidFill>
              </a:rPr>
              <a:t> HbA1c for </a:t>
            </a:r>
            <a:r>
              <a:rPr lang="fr-FR" b="1" dirty="0" err="1" smtClean="0">
                <a:solidFill>
                  <a:schemeClr val="tx1"/>
                </a:solidFill>
              </a:rPr>
              <a:t>Diabetes</a:t>
            </a:r>
            <a:r>
              <a:rPr lang="fr-FR" b="1" dirty="0" smtClean="0">
                <a:solidFill>
                  <a:schemeClr val="tx1"/>
                </a:solidFill>
              </a:rPr>
              <a:t> </a:t>
            </a:r>
            <a:r>
              <a:rPr lang="fr-FR" b="1" dirty="0" err="1" smtClean="0">
                <a:solidFill>
                  <a:schemeClr val="tx1"/>
                </a:solidFill>
              </a:rPr>
              <a:t>Diagnosis</a:t>
            </a:r>
            <a:endParaRPr lang="fr-FR" b="1" dirty="0" smtClean="0">
              <a:solidFill>
                <a:schemeClr val="tx1"/>
              </a:solidFill>
            </a:endParaRPr>
          </a:p>
          <a:p>
            <a:pPr algn="ctr"/>
            <a:r>
              <a:rPr lang="fr-FR" dirty="0" smtClean="0">
                <a:solidFill>
                  <a:schemeClr val="tx1"/>
                </a:solidFill>
              </a:rPr>
              <a:t>David </a:t>
            </a:r>
            <a:r>
              <a:rPr lang="fr-FR" dirty="0" err="1" smtClean="0">
                <a:solidFill>
                  <a:schemeClr val="tx1"/>
                </a:solidFill>
              </a:rPr>
              <a:t>B.Sacks</a:t>
            </a:r>
            <a:r>
              <a:rPr lang="fr-FR" dirty="0" smtClean="0">
                <a:solidFill>
                  <a:schemeClr val="tx1"/>
                </a:solidFill>
              </a:rPr>
              <a:t>; AACC </a:t>
            </a:r>
            <a:r>
              <a:rPr lang="fr-FR" dirty="0" err="1" smtClean="0">
                <a:solidFill>
                  <a:schemeClr val="tx1"/>
                </a:solidFill>
              </a:rPr>
              <a:t>Webinar</a:t>
            </a:r>
            <a:r>
              <a:rPr lang="fr-FR" dirty="0" smtClean="0">
                <a:solidFill>
                  <a:schemeClr val="tx1"/>
                </a:solidFill>
              </a:rPr>
              <a:t> April 10th 2012</a:t>
            </a:r>
            <a:endParaRPr lang="fr-F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9273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71" name="Group 55"/>
          <p:cNvGraphicFramePr>
            <a:graphicFrameLocks noGrp="1"/>
          </p:cNvGraphicFramePr>
          <p:nvPr/>
        </p:nvGraphicFramePr>
        <p:xfrm>
          <a:off x="879565" y="1156368"/>
          <a:ext cx="7454538" cy="4492197"/>
        </p:xfrm>
        <a:graphic>
          <a:graphicData uri="http://schemas.openxmlformats.org/drawingml/2006/table">
            <a:tbl>
              <a:tblPr/>
              <a:tblGrid>
                <a:gridCol w="2228678"/>
                <a:gridCol w="5225860"/>
              </a:tblGrid>
              <a:tr h="8650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Hb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Variant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Avg. RBC Lifespan in Days (n)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</a:tr>
              <a:tr h="474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HbSS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17 (10)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4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HbSC</a:t>
                      </a:r>
                      <a:endParaRPr kumimoji="0" lang="el-G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28 (14)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4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HbCC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29 (7)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4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HbS-</a:t>
                      </a:r>
                      <a:r>
                        <a:rPr kumimoji="0" lang="el-G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β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Thal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75 (2)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4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HbAC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82 (9) 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4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HbAS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93 (3)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4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Wild-type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120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1714" name="Rectangle 56"/>
          <p:cNvSpPr>
            <a:spLocks noChangeArrowheads="1"/>
          </p:cNvSpPr>
          <p:nvPr/>
        </p:nvSpPr>
        <p:spPr bwMode="auto">
          <a:xfrm>
            <a:off x="879565" y="6109142"/>
            <a:ext cx="74545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Lancet</a:t>
            </a:r>
            <a:r>
              <a:rPr lang="en-US" sz="1400" dirty="0">
                <a:latin typeface="+mj-lt"/>
              </a:rPr>
              <a:t>. </a:t>
            </a:r>
            <a:r>
              <a:rPr lang="en-US" sz="1400" dirty="0" smtClean="0">
                <a:latin typeface="+mj-lt"/>
              </a:rPr>
              <a:t>1943   Blood. 1969   Blood. 1970   Blood. 1975 </a:t>
            </a:r>
            <a:endParaRPr lang="en-US" sz="1400" dirty="0">
              <a:latin typeface="+mj-lt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 idx="4294967295"/>
          </p:nvPr>
        </p:nvSpPr>
        <p:spPr>
          <a:xfrm>
            <a:off x="879566" y="12700"/>
            <a:ext cx="7454538" cy="1143000"/>
          </a:xfrm>
        </p:spPr>
        <p:txBody>
          <a:bodyPr/>
          <a:lstStyle/>
          <a:p>
            <a:pPr algn="ctr"/>
            <a:r>
              <a:rPr lang="en-US" dirty="0" smtClean="0"/>
              <a:t>Red Cell Life Span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9460" y="244548"/>
            <a:ext cx="4060577" cy="5630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re 3">
            <a:hlinkClick r:id="rId4" action="ppaction://hlinksldjump"/>
          </p:cNvPr>
          <p:cNvSpPr txBox="1">
            <a:spLocks/>
          </p:cNvSpPr>
          <p:nvPr/>
        </p:nvSpPr>
        <p:spPr bwMode="auto">
          <a:xfrm>
            <a:off x="5004048" y="2520000"/>
            <a:ext cx="385192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LT Std Lt Cn" pitchFamily="34" charset="0"/>
              </a:rPr>
              <a:t>HbA</a:t>
            </a:r>
            <a:r>
              <a:rPr lang="en-US" sz="4400" b="1" baseline="-25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LT Std Lt Cn" pitchFamily="34" charset="0"/>
              </a:rPr>
              <a:t>1c</a:t>
            </a:r>
            <a:r>
              <a:rPr lang="en-US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LT Std Lt Cn" pitchFamily="34" charset="0"/>
              </a:rPr>
              <a:t> &amp;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LT Std Lt Cn" pitchFamily="34" charset="0"/>
              </a:rPr>
              <a:t>β-Thalassemia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HelveticaNeueLT Std Lt C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57074" t="65546" r="13354" b="1131"/>
          <a:stretch>
            <a:fillRect/>
          </a:stretch>
        </p:blipFill>
        <p:spPr bwMode="auto">
          <a:xfrm>
            <a:off x="6588125" y="1268413"/>
            <a:ext cx="2671763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12875"/>
            <a:ext cx="3675063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4" cstate="print"/>
          <a:srcRect r="9706" b="6000"/>
          <a:stretch>
            <a:fillRect/>
          </a:stretch>
        </p:blipFill>
        <p:spPr bwMode="auto">
          <a:xfrm>
            <a:off x="3492500" y="1484313"/>
            <a:ext cx="3024188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ZoneTexte 6"/>
          <p:cNvSpPr txBox="1">
            <a:spLocks noChangeArrowheads="1"/>
          </p:cNvSpPr>
          <p:nvPr/>
        </p:nvSpPr>
        <p:spPr bwMode="auto">
          <a:xfrm>
            <a:off x="4171950" y="1033463"/>
            <a:ext cx="16954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800" b="1" smtClean="0">
                <a:solidFill>
                  <a:srgbClr val="000000"/>
                </a:solidFill>
                <a:latin typeface="Arial" charset="0"/>
                <a:cs typeface="Arial" charset="0"/>
              </a:rPr>
              <a:t>HA-8180</a:t>
            </a:r>
          </a:p>
        </p:txBody>
      </p:sp>
      <p:pic>
        <p:nvPicPr>
          <p:cNvPr id="9222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79863" y="412750"/>
            <a:ext cx="22479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0113" y="508000"/>
            <a:ext cx="2087562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" name="ZoneTexte 9"/>
          <p:cNvSpPr txBox="1">
            <a:spLocks noChangeArrowheads="1"/>
          </p:cNvSpPr>
          <p:nvPr/>
        </p:nvSpPr>
        <p:spPr bwMode="auto">
          <a:xfrm>
            <a:off x="1206500" y="1033463"/>
            <a:ext cx="15652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2400" b="1" smtClean="0">
                <a:solidFill>
                  <a:srgbClr val="000000"/>
                </a:solidFill>
                <a:latin typeface="Arial" charset="0"/>
                <a:cs typeface="Arial" charset="0"/>
              </a:rPr>
              <a:t>VARIANT II</a:t>
            </a:r>
          </a:p>
        </p:txBody>
      </p:sp>
      <p:pic>
        <p:nvPicPr>
          <p:cNvPr id="9225" name="Picture 2" descr="http://www.leonardocentroanalisi.com/images/esami/Tosoh.jpg"/>
          <p:cNvPicPr>
            <a:picLocks noChangeAspect="1" noChangeArrowheads="1"/>
          </p:cNvPicPr>
          <p:nvPr/>
        </p:nvPicPr>
        <p:blipFill>
          <a:blip r:embed="rId7" cstate="print"/>
          <a:srcRect t="81081"/>
          <a:stretch>
            <a:fillRect/>
          </a:stretch>
        </p:blipFill>
        <p:spPr bwMode="auto">
          <a:xfrm>
            <a:off x="6804025" y="1136650"/>
            <a:ext cx="11525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ZoneTexte 11"/>
          <p:cNvSpPr txBox="1">
            <a:spLocks noChangeArrowheads="1"/>
          </p:cNvSpPr>
          <p:nvPr/>
        </p:nvSpPr>
        <p:spPr bwMode="auto">
          <a:xfrm>
            <a:off x="7380288" y="1033463"/>
            <a:ext cx="1071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r-FR" sz="2800" b="1" smtClean="0">
                <a:solidFill>
                  <a:srgbClr val="000000"/>
                </a:solidFill>
                <a:latin typeface="Arial" charset="0"/>
                <a:cs typeface="Arial" charset="0"/>
              </a:rPr>
              <a:t>G8</a:t>
            </a:r>
          </a:p>
        </p:txBody>
      </p:sp>
      <p:pic>
        <p:nvPicPr>
          <p:cNvPr id="9227" name="Picture 2" descr="http://www.leonardocentroanalisi.com/images/esami/Tosoh.jpg"/>
          <p:cNvPicPr>
            <a:picLocks noChangeAspect="1" noChangeArrowheads="1"/>
          </p:cNvPicPr>
          <p:nvPr/>
        </p:nvPicPr>
        <p:blipFill>
          <a:blip r:embed="rId8" cstate="print"/>
          <a:srcRect b="20390"/>
          <a:stretch>
            <a:fillRect/>
          </a:stretch>
        </p:blipFill>
        <p:spPr bwMode="auto">
          <a:xfrm>
            <a:off x="7380288" y="431800"/>
            <a:ext cx="614362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0" name="Connecteur en angle 39"/>
          <p:cNvCxnSpPr/>
          <p:nvPr/>
        </p:nvCxnSpPr>
        <p:spPr>
          <a:xfrm flipV="1">
            <a:off x="5724525" y="4221163"/>
            <a:ext cx="1943100" cy="1728787"/>
          </a:xfrm>
          <a:prstGeom prst="bentConnector3">
            <a:avLst>
              <a:gd name="adj1" fmla="val 100018"/>
            </a:avLst>
          </a:prstGeom>
          <a:ln w="317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en angle 49"/>
          <p:cNvCxnSpPr/>
          <p:nvPr/>
        </p:nvCxnSpPr>
        <p:spPr>
          <a:xfrm rot="16200000" flipV="1">
            <a:off x="1656556" y="4472782"/>
            <a:ext cx="2232025" cy="1008062"/>
          </a:xfrm>
          <a:prstGeom prst="bentConnector3">
            <a:avLst>
              <a:gd name="adj1" fmla="val 584"/>
            </a:avLst>
          </a:prstGeom>
          <a:ln w="317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eur droit avec flèche 53"/>
          <p:cNvCxnSpPr/>
          <p:nvPr/>
        </p:nvCxnSpPr>
        <p:spPr>
          <a:xfrm rot="5400000" flipH="1" flipV="1">
            <a:off x="3924300" y="5013325"/>
            <a:ext cx="1727200" cy="0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ZoneTexte 44"/>
          <p:cNvSpPr txBox="1">
            <a:spLocks noChangeArrowheads="1"/>
          </p:cNvSpPr>
          <p:nvPr/>
        </p:nvSpPr>
        <p:spPr bwMode="auto">
          <a:xfrm>
            <a:off x="4055636" y="5923532"/>
            <a:ext cx="1252266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2800" b="1" dirty="0" smtClean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HbA2 ?</a:t>
            </a:r>
          </a:p>
        </p:txBody>
      </p:sp>
    </p:spTree>
    <p:extLst>
      <p:ext uri="{BB962C8B-B14F-4D97-AF65-F5344CB8AC3E}">
        <p14:creationId xmlns:p14="http://schemas.microsoft.com/office/powerpoint/2010/main" val="1182469267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 r="49347" b="50780"/>
          <a:stretch>
            <a:fillRect/>
          </a:stretch>
        </p:blipFill>
        <p:spPr bwMode="auto">
          <a:xfrm>
            <a:off x="179512" y="2492896"/>
            <a:ext cx="3456384" cy="2835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7956376" y="4797152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/>
          <p:cNvSpPr/>
          <p:nvPr/>
        </p:nvSpPr>
        <p:spPr>
          <a:xfrm>
            <a:off x="1043608" y="2591648"/>
            <a:ext cx="792088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" name="Groupe 10"/>
          <p:cNvGrpSpPr/>
          <p:nvPr/>
        </p:nvGrpSpPr>
        <p:grpSpPr>
          <a:xfrm>
            <a:off x="3707904" y="2852936"/>
            <a:ext cx="5292080" cy="2257563"/>
            <a:chOff x="3707904" y="3933056"/>
            <a:chExt cx="5292080" cy="2257563"/>
          </a:xfrm>
        </p:grpSpPr>
        <p:pic>
          <p:nvPicPr>
            <p:cNvPr id="25497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07904" y="3933056"/>
              <a:ext cx="5292080" cy="2257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Rectangle 14"/>
            <p:cNvSpPr/>
            <p:nvPr/>
          </p:nvSpPr>
          <p:spPr>
            <a:xfrm>
              <a:off x="3779912" y="3933056"/>
              <a:ext cx="3096344" cy="288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588224" y="5877272"/>
              <a:ext cx="2304256" cy="288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925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0"/>
            <a:ext cx="7812360" cy="216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44223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0"/>
            <a:ext cx="633412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916832"/>
            <a:ext cx="7121365" cy="3267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2" name="Picture 6"/>
          <p:cNvPicPr>
            <a:picLocks noChangeAspect="1" noChangeArrowheads="1"/>
          </p:cNvPicPr>
          <p:nvPr/>
        </p:nvPicPr>
        <p:blipFill>
          <a:blip r:embed="rId5" cstate="print"/>
          <a:srcRect b="80000"/>
          <a:stretch>
            <a:fillRect/>
          </a:stretch>
        </p:blipFill>
        <p:spPr bwMode="auto">
          <a:xfrm>
            <a:off x="683567" y="5157186"/>
            <a:ext cx="6876000" cy="232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267418" y="5509681"/>
            <a:ext cx="81210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err="1" smtClean="0"/>
              <a:t>Red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cell</a:t>
            </a:r>
            <a:r>
              <a:rPr lang="fr-FR" sz="2400" b="1" dirty="0" smtClean="0"/>
              <a:t> life </a:t>
            </a:r>
            <a:r>
              <a:rPr lang="fr-FR" sz="2400" b="1" dirty="0" err="1" smtClean="0"/>
              <a:t>span</a:t>
            </a:r>
            <a:r>
              <a:rPr lang="fr-FR" sz="2400" b="1" dirty="0" smtClean="0"/>
              <a:t> in </a:t>
            </a:r>
            <a:r>
              <a:rPr lang="fr-FR" sz="2400" b="1" dirty="0" err="1" smtClean="0"/>
              <a:t>heterozygotes</a:t>
            </a:r>
            <a:r>
              <a:rPr lang="fr-FR" sz="2400" b="1" dirty="0" smtClean="0"/>
              <a:t> for Beta-</a:t>
            </a:r>
            <a:r>
              <a:rPr lang="fr-FR" sz="2400" b="1" dirty="0" err="1" smtClean="0"/>
              <a:t>thalassemia</a:t>
            </a:r>
            <a:r>
              <a:rPr lang="fr-FR" sz="2400" b="1" dirty="0" smtClean="0"/>
              <a:t> ranges </a:t>
            </a:r>
          </a:p>
          <a:p>
            <a:pPr algn="ctr"/>
            <a:r>
              <a:rPr lang="fr-FR" sz="3600" b="1" dirty="0" err="1" smtClean="0"/>
              <a:t>from</a:t>
            </a:r>
            <a:r>
              <a:rPr lang="fr-FR" sz="3600" b="1" dirty="0" smtClean="0"/>
              <a:t> 81 to 93 </a:t>
            </a:r>
            <a:r>
              <a:rPr lang="fr-FR" sz="3600" b="1" dirty="0" err="1" smtClean="0"/>
              <a:t>days</a:t>
            </a:r>
            <a:endParaRPr lang="fr-FR" sz="3600" b="1" dirty="0"/>
          </a:p>
        </p:txBody>
      </p:sp>
      <p:sp>
        <p:nvSpPr>
          <p:cNvPr id="6" name="Rectangle 5"/>
          <p:cNvSpPr/>
          <p:nvPr/>
        </p:nvSpPr>
        <p:spPr>
          <a:xfrm>
            <a:off x="3419872" y="5085184"/>
            <a:ext cx="1584176" cy="288032"/>
          </a:xfrm>
          <a:prstGeom prst="rect">
            <a:avLst/>
          </a:prstGeom>
          <a:solidFill>
            <a:srgbClr val="FFFF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188640"/>
            <a:ext cx="8568952" cy="1152128"/>
          </a:xfrm>
        </p:spPr>
        <p:txBody>
          <a:bodyPr/>
          <a:lstStyle/>
          <a:p>
            <a:pPr algn="ctr">
              <a:buNone/>
            </a:pPr>
            <a:r>
              <a:rPr lang="fr-FR" b="1" dirty="0" smtClean="0">
                <a:solidFill>
                  <a:schemeClr val="accent1"/>
                </a:solidFill>
              </a:rPr>
              <a:t>Beta-</a:t>
            </a:r>
            <a:r>
              <a:rPr lang="fr-FR" b="1" dirty="0" err="1" smtClean="0">
                <a:solidFill>
                  <a:schemeClr val="accent1"/>
                </a:solidFill>
              </a:rPr>
              <a:t>thalassemia</a:t>
            </a:r>
            <a:r>
              <a:rPr lang="fr-FR" b="1" dirty="0" smtClean="0">
                <a:solidFill>
                  <a:schemeClr val="accent1"/>
                </a:solidFill>
              </a:rPr>
              <a:t> screening</a:t>
            </a:r>
            <a:endParaRPr lang="fr-FR" b="1" dirty="0">
              <a:solidFill>
                <a:schemeClr val="accent1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573" y="1124744"/>
            <a:ext cx="8754149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AutoShape 3"/>
          <p:cNvSpPr>
            <a:spLocks noChangeArrowheads="1"/>
          </p:cNvSpPr>
          <p:nvPr/>
        </p:nvSpPr>
        <p:spPr bwMode="auto">
          <a:xfrm>
            <a:off x="269801" y="2348881"/>
            <a:ext cx="773807" cy="144016"/>
          </a:xfrm>
          <a:prstGeom prst="roundRect">
            <a:avLst>
              <a:gd name="adj" fmla="val 16667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2124643" y="5661248"/>
            <a:ext cx="53276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 err="1" smtClean="0"/>
              <a:t>Alarm</a:t>
            </a:r>
            <a:r>
              <a:rPr lang="fr-FR" sz="3200" dirty="0" smtClean="0"/>
              <a:t> </a:t>
            </a:r>
            <a:r>
              <a:rPr lang="fr-FR" sz="3200" b="1" dirty="0" smtClean="0"/>
              <a:t>(!)</a:t>
            </a:r>
            <a:r>
              <a:rPr lang="fr-FR" sz="3200" dirty="0" smtClean="0"/>
              <a:t> if %HbA2 </a:t>
            </a:r>
            <a:r>
              <a:rPr lang="fr-FR" sz="3200" dirty="0" err="1" smtClean="0"/>
              <a:t>is</a:t>
            </a:r>
            <a:r>
              <a:rPr lang="fr-FR" sz="3200" dirty="0" smtClean="0"/>
              <a:t> </a:t>
            </a:r>
            <a:r>
              <a:rPr lang="fr-FR" sz="3200" dirty="0" err="1" smtClean="0"/>
              <a:t>above</a:t>
            </a:r>
            <a:r>
              <a:rPr lang="fr-FR" sz="3200" dirty="0" smtClean="0"/>
              <a:t> 3%</a:t>
            </a:r>
            <a:endParaRPr lang="fr-FR" sz="3200" dirty="0"/>
          </a:p>
        </p:txBody>
      </p:sp>
      <p:cxnSp>
        <p:nvCxnSpPr>
          <p:cNvPr id="6" name="Connecteur droit avec flèche 5"/>
          <p:cNvCxnSpPr/>
          <p:nvPr/>
        </p:nvCxnSpPr>
        <p:spPr>
          <a:xfrm rot="16200000" flipH="1">
            <a:off x="4644008" y="2276872"/>
            <a:ext cx="4104456" cy="936104"/>
          </a:xfrm>
          <a:prstGeom prst="straightConnector1">
            <a:avLst/>
          </a:prstGeom>
          <a:ln w="508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  <p:bldP spid="36866" grpId="1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299078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IN" sz="3600" b="1" dirty="0" smtClean="0">
                <a:solidFill>
                  <a:srgbClr val="0070C0"/>
                </a:solidFill>
              </a:rPr>
              <a:t>Iron Deficiency </a:t>
            </a:r>
            <a:r>
              <a:rPr lang="en-IN" sz="3600" b="1" dirty="0" err="1" smtClean="0">
                <a:solidFill>
                  <a:srgbClr val="0070C0"/>
                </a:solidFill>
              </a:rPr>
              <a:t>Anemia</a:t>
            </a:r>
            <a:endParaRPr lang="en-IN" sz="3600" b="1" dirty="0">
              <a:solidFill>
                <a:srgbClr val="0070C0"/>
              </a:solidFill>
            </a:endParaRPr>
          </a:p>
        </p:txBody>
      </p:sp>
      <p:pic>
        <p:nvPicPr>
          <p:cNvPr id="5122" name="Picture 2" descr="C:\Users\Tilab1\Desktop\sebia  hba1c pics\IDA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 t="8839" r="13616" b="13819"/>
          <a:stretch>
            <a:fillRect/>
          </a:stretch>
        </p:blipFill>
        <p:spPr bwMode="auto">
          <a:xfrm>
            <a:off x="0" y="778617"/>
            <a:ext cx="9144000" cy="5572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6306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41"/>
            <a:ext cx="9144000" cy="685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5866916"/>
      </p:ext>
    </p:extLst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0" y="6336704"/>
            <a:ext cx="9144000" cy="548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3203848" y="6402814"/>
            <a:ext cx="29166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dirty="0" smtClean="0">
                <a:solidFill>
                  <a:schemeClr val="accent6">
                    <a:lumMod val="75000"/>
                  </a:schemeClr>
                </a:solidFill>
              </a:rPr>
              <a:t>Orange pattern: </a:t>
            </a:r>
            <a:r>
              <a:rPr lang="fr-FR" sz="1600" b="1" dirty="0" err="1" smtClean="0"/>
              <a:t>Elevated</a:t>
            </a:r>
            <a:r>
              <a:rPr lang="fr-FR" sz="1600" b="1" dirty="0" smtClean="0"/>
              <a:t> HbA1c</a:t>
            </a:r>
            <a:endParaRPr lang="fr-FR" sz="1600" b="1" dirty="0"/>
          </a:p>
        </p:txBody>
      </p:sp>
      <p:sp>
        <p:nvSpPr>
          <p:cNvPr id="11" name="ZoneTexte 10"/>
          <p:cNvSpPr txBox="1"/>
          <p:nvPr/>
        </p:nvSpPr>
        <p:spPr>
          <a:xfrm>
            <a:off x="6372200" y="6402814"/>
            <a:ext cx="2622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dirty="0" err="1" smtClean="0">
                <a:solidFill>
                  <a:srgbClr val="D60093"/>
                </a:solidFill>
              </a:rPr>
              <a:t>Pink</a:t>
            </a:r>
            <a:r>
              <a:rPr lang="fr-FR" sz="1600" b="1" dirty="0" smtClean="0">
                <a:solidFill>
                  <a:srgbClr val="D60093"/>
                </a:solidFill>
              </a:rPr>
              <a:t> pattern: </a:t>
            </a:r>
            <a:r>
              <a:rPr lang="fr-FR" sz="1600" b="1" dirty="0" err="1" smtClean="0"/>
              <a:t>Atypical</a:t>
            </a:r>
            <a:r>
              <a:rPr lang="fr-FR" sz="1600" b="1" dirty="0" smtClean="0"/>
              <a:t> Profile</a:t>
            </a:r>
            <a:endParaRPr lang="fr-FR" sz="1600" b="1" dirty="0"/>
          </a:p>
        </p:txBody>
      </p:sp>
      <p:sp>
        <p:nvSpPr>
          <p:cNvPr id="12" name="ZoneTexte 11"/>
          <p:cNvSpPr txBox="1"/>
          <p:nvPr/>
        </p:nvSpPr>
        <p:spPr>
          <a:xfrm>
            <a:off x="107504" y="6402814"/>
            <a:ext cx="2586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dirty="0" smtClean="0">
                <a:solidFill>
                  <a:srgbClr val="00B0F0"/>
                </a:solidFill>
              </a:rPr>
              <a:t>Blue pattern: </a:t>
            </a:r>
            <a:r>
              <a:rPr lang="fr-FR" sz="1600" b="1" dirty="0" smtClean="0"/>
              <a:t>Normal Profile</a:t>
            </a:r>
            <a:endParaRPr lang="fr-FR" sz="1600" b="1" dirty="0"/>
          </a:p>
        </p:txBody>
      </p:sp>
      <p:sp>
        <p:nvSpPr>
          <p:cNvPr id="8" name="ZoneTexte 7"/>
          <p:cNvSpPr txBox="1"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fr-FR" sz="3600" dirty="0" err="1" smtClean="0">
                <a:ln w="0"/>
                <a:solidFill>
                  <a:schemeClr val="tx2"/>
                </a:solidFill>
                <a:effectLst/>
              </a:rPr>
              <a:t>Mosaic</a:t>
            </a:r>
            <a:r>
              <a:rPr lang="fr-FR" sz="3600" dirty="0" smtClean="0">
                <a:ln w="0"/>
                <a:solidFill>
                  <a:schemeClr val="tx2"/>
                </a:solidFill>
                <a:effectLst/>
              </a:rPr>
              <a:t> </a:t>
            </a:r>
            <a:r>
              <a:rPr lang="fr-FR" sz="3600" dirty="0" err="1" smtClean="0">
                <a:ln w="0"/>
                <a:solidFill>
                  <a:schemeClr val="tx2"/>
                </a:solidFill>
                <a:effectLst/>
              </a:rPr>
              <a:t>Window</a:t>
            </a:r>
            <a:r>
              <a:rPr lang="fr-FR" sz="3600" dirty="0" smtClean="0">
                <a:ln w="0"/>
                <a:solidFill>
                  <a:schemeClr val="tx2"/>
                </a:solidFill>
                <a:effectLst/>
              </a:rPr>
              <a:t>: </a:t>
            </a:r>
            <a:r>
              <a:rPr lang="fr-FR" sz="2800" dirty="0" err="1" smtClean="0">
                <a:ln w="0"/>
                <a:solidFill>
                  <a:schemeClr val="tx2"/>
                </a:solidFill>
                <a:effectLst/>
              </a:rPr>
              <a:t>interpretation</a:t>
            </a:r>
            <a:r>
              <a:rPr lang="fr-FR" sz="2800" dirty="0" smtClean="0">
                <a:ln w="0"/>
                <a:solidFill>
                  <a:schemeClr val="tx2"/>
                </a:solidFill>
                <a:effectLst/>
              </a:rPr>
              <a:t> of 48 </a:t>
            </a:r>
            <a:r>
              <a:rPr lang="fr-FR" sz="2800" dirty="0" err="1" smtClean="0">
                <a:ln w="0"/>
                <a:solidFill>
                  <a:schemeClr val="tx2"/>
                </a:solidFill>
                <a:effectLst/>
              </a:rPr>
              <a:t>results</a:t>
            </a:r>
            <a:r>
              <a:rPr lang="fr-FR" sz="2800" dirty="0" smtClean="0">
                <a:ln w="0"/>
                <a:solidFill>
                  <a:schemeClr val="tx2"/>
                </a:solidFill>
                <a:effectLst/>
              </a:rPr>
              <a:t> </a:t>
            </a:r>
            <a:r>
              <a:rPr lang="fr-FR" sz="2800" dirty="0" err="1" smtClean="0">
                <a:ln w="0"/>
                <a:solidFill>
                  <a:schemeClr val="tx2"/>
                </a:solidFill>
                <a:effectLst/>
              </a:rPr>
              <a:t>at</a:t>
            </a:r>
            <a:r>
              <a:rPr lang="fr-FR" sz="2800" dirty="0" smtClean="0">
                <a:ln w="0"/>
                <a:solidFill>
                  <a:schemeClr val="tx2"/>
                </a:solidFill>
                <a:effectLst/>
              </a:rPr>
              <a:t> a </a:t>
            </a:r>
            <a:r>
              <a:rPr lang="fr-FR" sz="2800" dirty="0" err="1" smtClean="0">
                <a:ln w="0"/>
                <a:solidFill>
                  <a:schemeClr val="tx2"/>
                </a:solidFill>
                <a:effectLst/>
              </a:rPr>
              <a:t>glance</a:t>
            </a:r>
            <a:endParaRPr lang="fr-FR" sz="2800" cap="all" dirty="0">
              <a:ln w="0"/>
              <a:solidFill>
                <a:schemeClr val="tx2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"/>
            <a:ext cx="8229600" cy="914400"/>
          </a:xfrm>
        </p:spPr>
        <p:txBody>
          <a:bodyPr/>
          <a:lstStyle/>
          <a:p>
            <a:pPr algn="ctr"/>
            <a:r>
              <a:rPr lang="en-US" dirty="0" err="1" smtClean="0">
                <a:solidFill>
                  <a:schemeClr val="accent1"/>
                </a:solidFill>
              </a:rPr>
              <a:t>Worklist</a:t>
            </a:r>
            <a:r>
              <a:rPr lang="en-US" dirty="0" smtClean="0">
                <a:solidFill>
                  <a:schemeClr val="accent1"/>
                </a:solidFill>
              </a:rPr>
              <a:t> / Result Table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222418"/>
            <a:ext cx="8709025" cy="508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12660"/>
            <a:ext cx="8229600" cy="1417638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accent1"/>
                </a:solidFill>
              </a:rPr>
              <a:t>Sample Suspended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9758" y="1387540"/>
            <a:ext cx="768448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7380312" y="1848188"/>
            <a:ext cx="1080120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8532440" y="2136220"/>
            <a:ext cx="432048" cy="0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4352"/>
            <a:ext cx="8229600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accent1"/>
                </a:solidFill>
              </a:rPr>
              <a:t>Sample Validated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884" y="1281210"/>
            <a:ext cx="768823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7380312" y="1741858"/>
            <a:ext cx="1080120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8532440" y="2029890"/>
            <a:ext cx="432048" cy="0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Rectangle 22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FE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0" name="Forme libre 269"/>
          <p:cNvSpPr/>
          <p:nvPr/>
        </p:nvSpPr>
        <p:spPr>
          <a:xfrm>
            <a:off x="4652467" y="3781958"/>
            <a:ext cx="4476903" cy="2962656"/>
          </a:xfrm>
          <a:custGeom>
            <a:avLst/>
            <a:gdLst>
              <a:gd name="connsiteX0" fmla="*/ 4476903 w 4476903"/>
              <a:gd name="connsiteY0" fmla="*/ 0 h 2962656"/>
              <a:gd name="connsiteX1" fmla="*/ 1543507 w 4476903"/>
              <a:gd name="connsiteY1" fmla="*/ 0 h 2962656"/>
              <a:gd name="connsiteX2" fmla="*/ 0 w 4476903"/>
              <a:gd name="connsiteY2" fmla="*/ 1543508 h 2962656"/>
              <a:gd name="connsiteX3" fmla="*/ 0 w 4476903"/>
              <a:gd name="connsiteY3" fmla="*/ 2962656 h 2962656"/>
              <a:gd name="connsiteX4" fmla="*/ 4476903 w 4476903"/>
              <a:gd name="connsiteY4" fmla="*/ 2962656 h 2962656"/>
              <a:gd name="connsiteX5" fmla="*/ 4476903 w 4476903"/>
              <a:gd name="connsiteY5" fmla="*/ 0 h 296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6903" h="2962656">
                <a:moveTo>
                  <a:pt x="4476903" y="0"/>
                </a:moveTo>
                <a:lnTo>
                  <a:pt x="1543507" y="0"/>
                </a:lnTo>
                <a:lnTo>
                  <a:pt x="0" y="1543508"/>
                </a:lnTo>
                <a:lnTo>
                  <a:pt x="0" y="2962656"/>
                </a:lnTo>
                <a:lnTo>
                  <a:pt x="4476903" y="2962656"/>
                </a:lnTo>
                <a:lnTo>
                  <a:pt x="4476903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9" name="Forme libre 268"/>
          <p:cNvSpPr/>
          <p:nvPr/>
        </p:nvSpPr>
        <p:spPr>
          <a:xfrm>
            <a:off x="5347411" y="1075334"/>
            <a:ext cx="3781959" cy="2428647"/>
          </a:xfrm>
          <a:custGeom>
            <a:avLst/>
            <a:gdLst>
              <a:gd name="connsiteX0" fmla="*/ 3781959 w 3781959"/>
              <a:gd name="connsiteY0" fmla="*/ 7316 h 2428647"/>
              <a:gd name="connsiteX1" fmla="*/ 7315 w 3781959"/>
              <a:gd name="connsiteY1" fmla="*/ 0 h 2428647"/>
              <a:gd name="connsiteX2" fmla="*/ 0 w 3781959"/>
              <a:gd name="connsiteY2" fmla="*/ 1543508 h 2428647"/>
              <a:gd name="connsiteX3" fmla="*/ 877824 w 3781959"/>
              <a:gd name="connsiteY3" fmla="*/ 2428647 h 2428647"/>
              <a:gd name="connsiteX4" fmla="*/ 3781959 w 3781959"/>
              <a:gd name="connsiteY4" fmla="*/ 2428647 h 2428647"/>
              <a:gd name="connsiteX5" fmla="*/ 3781959 w 3781959"/>
              <a:gd name="connsiteY5" fmla="*/ 7316 h 2428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81959" h="2428647">
                <a:moveTo>
                  <a:pt x="3781959" y="7316"/>
                </a:moveTo>
                <a:lnTo>
                  <a:pt x="7315" y="0"/>
                </a:lnTo>
                <a:cubicBezTo>
                  <a:pt x="4877" y="514503"/>
                  <a:pt x="2438" y="1029005"/>
                  <a:pt x="0" y="1543508"/>
                </a:cubicBezTo>
                <a:lnTo>
                  <a:pt x="877824" y="2428647"/>
                </a:lnTo>
                <a:lnTo>
                  <a:pt x="3781959" y="2428647"/>
                </a:lnTo>
                <a:lnTo>
                  <a:pt x="3781959" y="7316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8" name="Forme libre 267"/>
          <p:cNvSpPr/>
          <p:nvPr/>
        </p:nvSpPr>
        <p:spPr>
          <a:xfrm>
            <a:off x="0" y="1082650"/>
            <a:ext cx="5003597" cy="3379622"/>
          </a:xfrm>
          <a:custGeom>
            <a:avLst/>
            <a:gdLst>
              <a:gd name="connsiteX0" fmla="*/ 0 w 5003597"/>
              <a:gd name="connsiteY0" fmla="*/ 0 h 3379622"/>
              <a:gd name="connsiteX1" fmla="*/ 5003597 w 5003597"/>
              <a:gd name="connsiteY1" fmla="*/ 0 h 3379622"/>
              <a:gd name="connsiteX2" fmla="*/ 5003597 w 5003597"/>
              <a:gd name="connsiteY2" fmla="*/ 1463040 h 3379622"/>
              <a:gd name="connsiteX3" fmla="*/ 3079699 w 5003597"/>
              <a:gd name="connsiteY3" fmla="*/ 3379622 h 3379622"/>
              <a:gd name="connsiteX4" fmla="*/ 0 w 5003597"/>
              <a:gd name="connsiteY4" fmla="*/ 3379622 h 3379622"/>
              <a:gd name="connsiteX5" fmla="*/ 0 w 5003597"/>
              <a:gd name="connsiteY5" fmla="*/ 0 h 337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03597" h="3379622">
                <a:moveTo>
                  <a:pt x="0" y="0"/>
                </a:moveTo>
                <a:lnTo>
                  <a:pt x="5003597" y="0"/>
                </a:lnTo>
                <a:lnTo>
                  <a:pt x="5003597" y="1463040"/>
                </a:lnTo>
                <a:lnTo>
                  <a:pt x="3079699" y="3379622"/>
                </a:lnTo>
                <a:lnTo>
                  <a:pt x="0" y="337962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74" name="Connecteur droit 173"/>
          <p:cNvCxnSpPr/>
          <p:nvPr/>
        </p:nvCxnSpPr>
        <p:spPr>
          <a:xfrm rot="5400000">
            <a:off x="4896036" y="2628000"/>
            <a:ext cx="1224136" cy="1152128"/>
          </a:xfrm>
          <a:prstGeom prst="line">
            <a:avLst/>
          </a:prstGeom>
          <a:ln w="63500" cmpd="sng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3" name="Espace réservé du contenu 7"/>
          <p:cNvSpPr>
            <a:spLocks noGrp="1"/>
          </p:cNvSpPr>
          <p:nvPr>
            <p:ph idx="1"/>
          </p:nvPr>
        </p:nvSpPr>
        <p:spPr>
          <a:xfrm>
            <a:off x="0" y="44624"/>
            <a:ext cx="9144000" cy="908720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fr-FR" sz="4800" b="1" dirty="0" smtClean="0">
                <a:solidFill>
                  <a:schemeClr val="accent1">
                    <a:lumMod val="75000"/>
                  </a:schemeClr>
                </a:solidFill>
              </a:rPr>
              <a:t>FLEXIBILITY</a:t>
            </a:r>
          </a:p>
        </p:txBody>
      </p:sp>
      <p:grpSp>
        <p:nvGrpSpPr>
          <p:cNvPr id="2" name="Groupe 104"/>
          <p:cNvGrpSpPr/>
          <p:nvPr/>
        </p:nvGrpSpPr>
        <p:grpSpPr>
          <a:xfrm>
            <a:off x="35497" y="2708920"/>
            <a:ext cx="2376263" cy="1728192"/>
            <a:chOff x="35497" y="2708920"/>
            <a:chExt cx="2376263" cy="1728192"/>
          </a:xfrm>
        </p:grpSpPr>
        <p:grpSp>
          <p:nvGrpSpPr>
            <p:cNvPr id="3" name="Groupe 102"/>
            <p:cNvGrpSpPr/>
            <p:nvPr/>
          </p:nvGrpSpPr>
          <p:grpSpPr>
            <a:xfrm>
              <a:off x="35497" y="2708920"/>
              <a:ext cx="2376263" cy="1728192"/>
              <a:chOff x="35497" y="2708920"/>
              <a:chExt cx="2376263" cy="1728192"/>
            </a:xfrm>
          </p:grpSpPr>
          <p:grpSp>
            <p:nvGrpSpPr>
              <p:cNvPr id="4" name="Groupe 41"/>
              <p:cNvGrpSpPr/>
              <p:nvPr/>
            </p:nvGrpSpPr>
            <p:grpSpPr>
              <a:xfrm>
                <a:off x="35497" y="2708920"/>
                <a:ext cx="2376263" cy="1728192"/>
                <a:chOff x="395536" y="4365104"/>
                <a:chExt cx="2880319" cy="2018094"/>
              </a:xfrm>
            </p:grpSpPr>
            <p:pic>
              <p:nvPicPr>
                <p:cNvPr id="41" name="Image 40" descr="Sans titre2.bmp"/>
                <p:cNvPicPr>
                  <a:picLocks noChangeAspect="1"/>
                </p:cNvPicPr>
                <p:nvPr/>
              </p:nvPicPr>
              <p:blipFill>
                <a:blip r:embed="rId2" cstate="print"/>
                <a:stretch>
                  <a:fillRect/>
                </a:stretch>
              </p:blipFill>
              <p:spPr>
                <a:xfrm>
                  <a:off x="395536" y="4365104"/>
                  <a:ext cx="2699792" cy="2018094"/>
                </a:xfrm>
                <a:prstGeom prst="rect">
                  <a:avLst/>
                </a:prstGeom>
                <a:scene3d>
                  <a:camera prst="orthographicFront">
                    <a:rot lat="0" lon="10800000" rev="0"/>
                  </a:camera>
                  <a:lightRig rig="threePt" dir="t"/>
                </a:scene3d>
              </p:spPr>
            </p:pic>
            <p:pic>
              <p:nvPicPr>
                <p:cNvPr id="36868" name="Picture 4" descr="http://arlingtonvacomputerrepair.com/blog/wp-content/uploads/2011/10/1197099192237286365ampeddesign_LCD_Screen.svg_.med_.png?9d7bd4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2267744" y="5047200"/>
                  <a:ext cx="1008111" cy="934183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</p:spPr>
            </p:pic>
          </p:grpSp>
          <p:sp>
            <p:nvSpPr>
              <p:cNvPr id="102" name="Forme libre 101"/>
              <p:cNvSpPr/>
              <p:nvPr/>
            </p:nvSpPr>
            <p:spPr>
              <a:xfrm>
                <a:off x="1604708" y="3320174"/>
                <a:ext cx="736671" cy="589852"/>
              </a:xfrm>
              <a:custGeom>
                <a:avLst/>
                <a:gdLst>
                  <a:gd name="connsiteX0" fmla="*/ 87576 w 736671"/>
                  <a:gd name="connsiteY0" fmla="*/ 56667 h 589852"/>
                  <a:gd name="connsiteX1" fmla="*/ 736671 w 736671"/>
                  <a:gd name="connsiteY1" fmla="*/ 0 h 589852"/>
                  <a:gd name="connsiteX2" fmla="*/ 649095 w 736671"/>
                  <a:gd name="connsiteY2" fmla="*/ 589852 h 589852"/>
                  <a:gd name="connsiteX3" fmla="*/ 0 w 736671"/>
                  <a:gd name="connsiteY3" fmla="*/ 569246 h 589852"/>
                  <a:gd name="connsiteX4" fmla="*/ 87576 w 736671"/>
                  <a:gd name="connsiteY4" fmla="*/ 56667 h 58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6671" h="589852">
                    <a:moveTo>
                      <a:pt x="87576" y="56667"/>
                    </a:moveTo>
                    <a:lnTo>
                      <a:pt x="736671" y="0"/>
                    </a:lnTo>
                    <a:lnTo>
                      <a:pt x="649095" y="589852"/>
                    </a:lnTo>
                    <a:lnTo>
                      <a:pt x="0" y="569246"/>
                    </a:lnTo>
                    <a:lnTo>
                      <a:pt x="87576" y="56667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4" name="Image 103" descr="FINAL 1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1480000">
              <a:off x="1638000" y="3258000"/>
              <a:ext cx="756000" cy="756000"/>
            </a:xfrm>
            <a:prstGeom prst="rect">
              <a:avLst/>
            </a:prstGeom>
          </p:spPr>
        </p:pic>
      </p:grpSp>
      <p:cxnSp>
        <p:nvCxnSpPr>
          <p:cNvPr id="160" name="Connecteur droit 159"/>
          <p:cNvCxnSpPr/>
          <p:nvPr/>
        </p:nvCxnSpPr>
        <p:spPr>
          <a:xfrm rot="10800000">
            <a:off x="2260800" y="4122000"/>
            <a:ext cx="1944000" cy="0"/>
          </a:xfrm>
          <a:prstGeom prst="line">
            <a:avLst/>
          </a:prstGeom>
          <a:ln w="63500" cmpd="sng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Connecteur droit 170"/>
          <p:cNvCxnSpPr/>
          <p:nvPr/>
        </p:nvCxnSpPr>
        <p:spPr>
          <a:xfrm rot="10800000">
            <a:off x="921600" y="4129200"/>
            <a:ext cx="1339200" cy="0"/>
          </a:xfrm>
          <a:prstGeom prst="line">
            <a:avLst/>
          </a:prstGeom>
          <a:ln w="635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2" descr="SEBIA_14juin2011_IMG_0407.gif"/>
          <p:cNvPicPr>
            <a:picLocks noChangeAspect="1"/>
          </p:cNvPicPr>
          <p:nvPr/>
        </p:nvPicPr>
        <p:blipFill>
          <a:blip r:embed="rId5" cstate="print">
            <a:lum bright="10000"/>
          </a:blip>
          <a:srcRect l="27163" t="19288" r="20863" b="8657"/>
          <a:stretch>
            <a:fillRect/>
          </a:stretch>
        </p:blipFill>
        <p:spPr>
          <a:xfrm>
            <a:off x="7251325" y="3861048"/>
            <a:ext cx="1573767" cy="1224136"/>
          </a:xfrm>
          <a:prstGeom prst="rect">
            <a:avLst/>
          </a:prstGeom>
        </p:spPr>
      </p:pic>
      <p:cxnSp>
        <p:nvCxnSpPr>
          <p:cNvPr id="252" name="Connecteur droit 251"/>
          <p:cNvCxnSpPr/>
          <p:nvPr/>
        </p:nvCxnSpPr>
        <p:spPr>
          <a:xfrm rot="8100000">
            <a:off x="5521441" y="5017887"/>
            <a:ext cx="828000" cy="0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Connecteur droit 252"/>
          <p:cNvCxnSpPr/>
          <p:nvPr/>
        </p:nvCxnSpPr>
        <p:spPr>
          <a:xfrm rot="5400000">
            <a:off x="3096015" y="1852359"/>
            <a:ext cx="1584000" cy="1656000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Connecteur droit 254"/>
          <p:cNvCxnSpPr/>
          <p:nvPr/>
        </p:nvCxnSpPr>
        <p:spPr>
          <a:xfrm rot="2700000">
            <a:off x="1922400" y="2998800"/>
            <a:ext cx="1332000" cy="0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Connecteur droit 255"/>
          <p:cNvCxnSpPr/>
          <p:nvPr/>
        </p:nvCxnSpPr>
        <p:spPr>
          <a:xfrm rot="2700000">
            <a:off x="4579456" y="5113947"/>
            <a:ext cx="1692000" cy="0"/>
          </a:xfrm>
          <a:prstGeom prst="line">
            <a:avLst/>
          </a:prstGeom>
          <a:ln w="63500">
            <a:solidFill>
              <a:schemeClr val="accent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Connecteur droit 256"/>
          <p:cNvCxnSpPr/>
          <p:nvPr/>
        </p:nvCxnSpPr>
        <p:spPr>
          <a:xfrm rot="5400000">
            <a:off x="2735832" y="3798000"/>
            <a:ext cx="648000" cy="0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e 114"/>
          <p:cNvGrpSpPr/>
          <p:nvPr/>
        </p:nvGrpSpPr>
        <p:grpSpPr>
          <a:xfrm>
            <a:off x="35496" y="1196752"/>
            <a:ext cx="2592288" cy="1707395"/>
            <a:chOff x="107504" y="1217549"/>
            <a:chExt cx="2448272" cy="1635387"/>
          </a:xfrm>
        </p:grpSpPr>
        <p:grpSp>
          <p:nvGrpSpPr>
            <p:cNvPr id="6" name="Groupe 113"/>
            <p:cNvGrpSpPr/>
            <p:nvPr/>
          </p:nvGrpSpPr>
          <p:grpSpPr>
            <a:xfrm>
              <a:off x="107504" y="1217549"/>
              <a:ext cx="2448272" cy="1635387"/>
              <a:chOff x="107504" y="1217549"/>
              <a:chExt cx="2448272" cy="1635387"/>
            </a:xfrm>
          </p:grpSpPr>
          <p:pic>
            <p:nvPicPr>
              <p:cNvPr id="49" name="Image 48" descr="Capillarys 2 Flex Piercing RVB.tif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07504" y="1217549"/>
                <a:ext cx="2448272" cy="1635387"/>
              </a:xfrm>
              <a:prstGeom prst="rect">
                <a:avLst/>
              </a:prstGeom>
            </p:spPr>
          </p:pic>
          <p:sp>
            <p:nvSpPr>
              <p:cNvPr id="83" name="Forme libre 82"/>
              <p:cNvSpPr/>
              <p:nvPr/>
            </p:nvSpPr>
            <p:spPr>
              <a:xfrm>
                <a:off x="1311069" y="1334251"/>
                <a:ext cx="564095" cy="471367"/>
              </a:xfrm>
              <a:custGeom>
                <a:avLst/>
                <a:gdLst>
                  <a:gd name="connsiteX0" fmla="*/ 0 w 564095"/>
                  <a:gd name="connsiteY0" fmla="*/ 0 h 471367"/>
                  <a:gd name="connsiteX1" fmla="*/ 538337 w 564095"/>
                  <a:gd name="connsiteY1" fmla="*/ 20606 h 471367"/>
                  <a:gd name="connsiteX2" fmla="*/ 564095 w 564095"/>
                  <a:gd name="connsiteY2" fmla="*/ 461064 h 471367"/>
                  <a:gd name="connsiteX3" fmla="*/ 18031 w 564095"/>
                  <a:gd name="connsiteY3" fmla="*/ 471367 h 471367"/>
                  <a:gd name="connsiteX4" fmla="*/ 0 w 564095"/>
                  <a:gd name="connsiteY4" fmla="*/ 0 h 471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4095" h="471367">
                    <a:moveTo>
                      <a:pt x="0" y="0"/>
                    </a:moveTo>
                    <a:lnTo>
                      <a:pt x="538337" y="20606"/>
                    </a:lnTo>
                    <a:lnTo>
                      <a:pt x="564095" y="461064"/>
                    </a:lnTo>
                    <a:lnTo>
                      <a:pt x="18031" y="4713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80" name="Image 79" descr="FINAL 1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96000" y="1260000"/>
              <a:ext cx="648072" cy="648072"/>
            </a:xfrm>
            <a:prstGeom prst="rect">
              <a:avLst/>
            </a:prstGeom>
          </p:spPr>
        </p:pic>
      </p:grpSp>
      <p:grpSp>
        <p:nvGrpSpPr>
          <p:cNvPr id="7" name="Groupe 115"/>
          <p:cNvGrpSpPr/>
          <p:nvPr/>
        </p:nvGrpSpPr>
        <p:grpSpPr>
          <a:xfrm>
            <a:off x="3923928" y="1124744"/>
            <a:ext cx="936104" cy="936104"/>
            <a:chOff x="3923928" y="1124744"/>
            <a:chExt cx="936104" cy="936104"/>
          </a:xfrm>
        </p:grpSpPr>
        <p:pic>
          <p:nvPicPr>
            <p:cNvPr id="1029" name="Picture 5" descr="http://icones.fond-ecran-gratuit.biz/data/media/15/My_Computer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923928" y="1124744"/>
              <a:ext cx="936104" cy="936104"/>
            </a:xfrm>
            <a:prstGeom prst="rect">
              <a:avLst/>
            </a:prstGeom>
            <a:noFill/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88" name="Forme libre 87"/>
            <p:cNvSpPr/>
            <p:nvPr/>
          </p:nvSpPr>
          <p:spPr>
            <a:xfrm>
              <a:off x="4032000" y="1368000"/>
              <a:ext cx="561975" cy="485775"/>
            </a:xfrm>
            <a:custGeom>
              <a:avLst/>
              <a:gdLst>
                <a:gd name="connsiteX0" fmla="*/ 0 w 561975"/>
                <a:gd name="connsiteY0" fmla="*/ 59532 h 485775"/>
                <a:gd name="connsiteX1" fmla="*/ 504825 w 561975"/>
                <a:gd name="connsiteY1" fmla="*/ 0 h 485775"/>
                <a:gd name="connsiteX2" fmla="*/ 561975 w 561975"/>
                <a:gd name="connsiteY2" fmla="*/ 390525 h 485775"/>
                <a:gd name="connsiteX3" fmla="*/ 52387 w 561975"/>
                <a:gd name="connsiteY3" fmla="*/ 485775 h 485775"/>
                <a:gd name="connsiteX4" fmla="*/ 0 w 561975"/>
                <a:gd name="connsiteY4" fmla="*/ 59532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1975" h="485775">
                  <a:moveTo>
                    <a:pt x="0" y="59532"/>
                  </a:moveTo>
                  <a:lnTo>
                    <a:pt x="504825" y="0"/>
                  </a:lnTo>
                  <a:lnTo>
                    <a:pt x="561975" y="390525"/>
                  </a:lnTo>
                  <a:lnTo>
                    <a:pt x="52387" y="485775"/>
                  </a:lnTo>
                  <a:lnTo>
                    <a:pt x="0" y="59532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60" name="Image 59" descr="H2 sans ecran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699791" y="1538976"/>
            <a:ext cx="1447741" cy="1025928"/>
          </a:xfrm>
          <a:prstGeom prst="rect">
            <a:avLst/>
          </a:prstGeom>
        </p:spPr>
      </p:pic>
      <p:pic>
        <p:nvPicPr>
          <p:cNvPr id="118" name="Image 117" descr="FINAL 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180000">
            <a:off x="4050000" y="1314000"/>
            <a:ext cx="576000" cy="5760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/>
          <a:srcRect t="17360" b="2785"/>
          <a:stretch>
            <a:fillRect/>
          </a:stretch>
        </p:blipFill>
        <p:spPr bwMode="auto">
          <a:xfrm>
            <a:off x="6069527" y="5076000"/>
            <a:ext cx="2678609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e 263"/>
          <p:cNvGrpSpPr/>
          <p:nvPr/>
        </p:nvGrpSpPr>
        <p:grpSpPr>
          <a:xfrm>
            <a:off x="5940152" y="5576749"/>
            <a:ext cx="927540" cy="862201"/>
            <a:chOff x="5796136" y="5585933"/>
            <a:chExt cx="927540" cy="862201"/>
          </a:xfrm>
        </p:grpSpPr>
        <p:pic>
          <p:nvPicPr>
            <p:cNvPr id="64" name="Picture 4" descr="http://arlingtonvacomputerrepair.com/blog/wp-content/uploads/2011/10/1197099192237286365ampeddesign_LCD_Screen.svg_.med_.png?9d7bd4"/>
            <p:cNvPicPr>
              <a:picLocks noChangeAspect="1" noChangeArrowheads="1"/>
            </p:cNvPicPr>
            <p:nvPr/>
          </p:nvPicPr>
          <p:blipFill>
            <a:blip r:embed="rId3" cstate="print"/>
            <a:srcRect b="-720"/>
            <a:stretch>
              <a:fillRect/>
            </a:stretch>
          </p:blipFill>
          <p:spPr bwMode="auto">
            <a:xfrm>
              <a:off x="5796136" y="5629133"/>
              <a:ext cx="927540" cy="819001"/>
            </a:xfrm>
            <a:prstGeom prst="rect">
              <a:avLst/>
            </a:prstGeom>
            <a:noFill/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121" name="Forme libre 120"/>
            <p:cNvSpPr/>
            <p:nvPr/>
          </p:nvSpPr>
          <p:spPr>
            <a:xfrm>
              <a:off x="5866824" y="5658514"/>
              <a:ext cx="823912" cy="602457"/>
            </a:xfrm>
            <a:custGeom>
              <a:avLst/>
              <a:gdLst>
                <a:gd name="connsiteX0" fmla="*/ 0 w 823912"/>
                <a:gd name="connsiteY0" fmla="*/ 0 h 602457"/>
                <a:gd name="connsiteX1" fmla="*/ 723900 w 823912"/>
                <a:gd name="connsiteY1" fmla="*/ 57150 h 602457"/>
                <a:gd name="connsiteX2" fmla="*/ 823912 w 823912"/>
                <a:gd name="connsiteY2" fmla="*/ 578644 h 602457"/>
                <a:gd name="connsiteX3" fmla="*/ 97631 w 823912"/>
                <a:gd name="connsiteY3" fmla="*/ 602457 h 602457"/>
                <a:gd name="connsiteX4" fmla="*/ 0 w 823912"/>
                <a:gd name="connsiteY4" fmla="*/ 0 h 602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3912" h="602457">
                  <a:moveTo>
                    <a:pt x="0" y="0"/>
                  </a:moveTo>
                  <a:lnTo>
                    <a:pt x="723900" y="57150"/>
                  </a:lnTo>
                  <a:lnTo>
                    <a:pt x="823912" y="578644"/>
                  </a:lnTo>
                  <a:lnTo>
                    <a:pt x="97631" y="602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23" name="Image 122" descr="FINAL 1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1540000">
              <a:off x="5922136" y="5585933"/>
              <a:ext cx="783704" cy="783704"/>
            </a:xfrm>
            <a:prstGeom prst="rect">
              <a:avLst/>
            </a:prstGeom>
          </p:spPr>
        </p:pic>
      </p:grpSp>
      <p:sp>
        <p:nvSpPr>
          <p:cNvPr id="266" name="ZoneTexte 265"/>
          <p:cNvSpPr txBox="1"/>
          <p:nvPr/>
        </p:nvSpPr>
        <p:spPr>
          <a:xfrm>
            <a:off x="2195736" y="1124744"/>
            <a:ext cx="1082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latin typeface="MS Reference Sans Serif" pitchFamily="34" charset="0"/>
              </a:rPr>
              <a:t>LAB 1</a:t>
            </a:r>
            <a:endParaRPr lang="fr-FR" sz="2400" b="1" dirty="0">
              <a:latin typeface="MS Reference Sans Serif" pitchFamily="34" charset="0"/>
            </a:endParaRPr>
          </a:p>
        </p:txBody>
      </p:sp>
      <p:sp>
        <p:nvSpPr>
          <p:cNvPr id="267" name="ZoneTexte 266"/>
          <p:cNvSpPr txBox="1"/>
          <p:nvPr/>
        </p:nvSpPr>
        <p:spPr>
          <a:xfrm>
            <a:off x="4716016" y="5919663"/>
            <a:ext cx="1082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latin typeface="MS Reference Sans Serif" pitchFamily="34" charset="0"/>
              </a:rPr>
              <a:t>LAB 2</a:t>
            </a:r>
            <a:endParaRPr lang="fr-FR" sz="2400" b="1" dirty="0">
              <a:latin typeface="MS Reference Sans Serif" pitchFamily="34" charset="0"/>
            </a:endParaRPr>
          </a:p>
        </p:txBody>
      </p:sp>
      <p:grpSp>
        <p:nvGrpSpPr>
          <p:cNvPr id="9" name="Groupe 112"/>
          <p:cNvGrpSpPr/>
          <p:nvPr/>
        </p:nvGrpSpPr>
        <p:grpSpPr>
          <a:xfrm>
            <a:off x="6040164" y="3673028"/>
            <a:ext cx="1340148" cy="1340148"/>
            <a:chOff x="6732240" y="3861048"/>
            <a:chExt cx="1124124" cy="1124124"/>
          </a:xfrm>
        </p:grpSpPr>
        <p:grpSp>
          <p:nvGrpSpPr>
            <p:cNvPr id="10" name="Groupe 110"/>
            <p:cNvGrpSpPr/>
            <p:nvPr/>
          </p:nvGrpSpPr>
          <p:grpSpPr>
            <a:xfrm>
              <a:off x="6732240" y="3861048"/>
              <a:ext cx="1124124" cy="1124124"/>
              <a:chOff x="6732240" y="3861048"/>
              <a:chExt cx="1124124" cy="1124124"/>
            </a:xfrm>
          </p:grpSpPr>
          <p:pic>
            <p:nvPicPr>
              <p:cNvPr id="1031" name="Picture 7" descr="http://icones.fond-ecran-gratuit.biz/data/media/15/My_Computer.png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6732240" y="3861048"/>
                <a:ext cx="1124124" cy="1124124"/>
              </a:xfrm>
              <a:prstGeom prst="rect">
                <a:avLst/>
              </a:prstGeom>
              <a:noFill/>
            </p:spPr>
          </p:pic>
          <p:sp>
            <p:nvSpPr>
              <p:cNvPr id="110" name="Forme libre 109"/>
              <p:cNvSpPr/>
              <p:nvPr/>
            </p:nvSpPr>
            <p:spPr>
              <a:xfrm>
                <a:off x="7048500" y="4150519"/>
                <a:ext cx="671513" cy="585787"/>
              </a:xfrm>
              <a:custGeom>
                <a:avLst/>
                <a:gdLst>
                  <a:gd name="connsiteX0" fmla="*/ 59531 w 671513"/>
                  <a:gd name="connsiteY0" fmla="*/ 0 h 585787"/>
                  <a:gd name="connsiteX1" fmla="*/ 671513 w 671513"/>
                  <a:gd name="connsiteY1" fmla="*/ 76200 h 585787"/>
                  <a:gd name="connsiteX2" fmla="*/ 611981 w 671513"/>
                  <a:gd name="connsiteY2" fmla="*/ 585787 h 585787"/>
                  <a:gd name="connsiteX3" fmla="*/ 0 w 671513"/>
                  <a:gd name="connsiteY3" fmla="*/ 464344 h 585787"/>
                  <a:gd name="connsiteX4" fmla="*/ 59531 w 671513"/>
                  <a:gd name="connsiteY4" fmla="*/ 0 h 585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1513" h="585787">
                    <a:moveTo>
                      <a:pt x="59531" y="0"/>
                    </a:moveTo>
                    <a:lnTo>
                      <a:pt x="671513" y="76200"/>
                    </a:lnTo>
                    <a:lnTo>
                      <a:pt x="611981" y="585787"/>
                    </a:lnTo>
                    <a:lnTo>
                      <a:pt x="0" y="464344"/>
                    </a:lnTo>
                    <a:lnTo>
                      <a:pt x="59531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12" name="Image 111" descr="FINAL 1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300000">
              <a:off x="7092000" y="4104000"/>
              <a:ext cx="684000" cy="684000"/>
            </a:xfrm>
            <a:prstGeom prst="rect">
              <a:avLst/>
            </a:prstGeom>
          </p:spPr>
        </p:pic>
      </p:grpSp>
      <p:sp>
        <p:nvSpPr>
          <p:cNvPr id="274" name="Forme libre 273"/>
          <p:cNvSpPr/>
          <p:nvPr/>
        </p:nvSpPr>
        <p:spPr>
          <a:xfrm>
            <a:off x="2224585" y="4353636"/>
            <a:ext cx="2279176" cy="1160060"/>
          </a:xfrm>
          <a:custGeom>
            <a:avLst/>
            <a:gdLst>
              <a:gd name="connsiteX0" fmla="*/ 2279176 w 2279176"/>
              <a:gd name="connsiteY0" fmla="*/ 0 h 1160060"/>
              <a:gd name="connsiteX1" fmla="*/ 1173708 w 2279176"/>
              <a:gd name="connsiteY1" fmla="*/ 1160060 h 1160060"/>
              <a:gd name="connsiteX2" fmla="*/ 0 w 2279176"/>
              <a:gd name="connsiteY2" fmla="*/ 1160060 h 1160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79176" h="1160060">
                <a:moveTo>
                  <a:pt x="2279176" y="0"/>
                </a:moveTo>
                <a:lnTo>
                  <a:pt x="1173708" y="1160060"/>
                </a:lnTo>
                <a:lnTo>
                  <a:pt x="0" y="1160060"/>
                </a:lnTo>
              </a:path>
            </a:pathLst>
          </a:custGeom>
          <a:ln w="152400" cmpd="dbl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1" name="Groupe 241"/>
          <p:cNvGrpSpPr/>
          <p:nvPr/>
        </p:nvGrpSpPr>
        <p:grpSpPr>
          <a:xfrm>
            <a:off x="185058" y="4581128"/>
            <a:ext cx="2370718" cy="2370719"/>
            <a:chOff x="1049154" y="4581128"/>
            <a:chExt cx="2370718" cy="2370719"/>
          </a:xfrm>
        </p:grpSpPr>
        <p:grpSp>
          <p:nvGrpSpPr>
            <p:cNvPr id="12" name="Groupe 240"/>
            <p:cNvGrpSpPr/>
            <p:nvPr/>
          </p:nvGrpSpPr>
          <p:grpSpPr>
            <a:xfrm>
              <a:off x="1049154" y="4581128"/>
              <a:ext cx="2370718" cy="2370719"/>
              <a:chOff x="1049154" y="4581128"/>
              <a:chExt cx="2370718" cy="2370719"/>
            </a:xfrm>
          </p:grpSpPr>
          <p:pic>
            <p:nvPicPr>
              <p:cNvPr id="231" name="Picture 31" descr="http://www.excelcapitals.com/images/network-icon.png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1049154" y="4581128"/>
                <a:ext cx="2370718" cy="2370719"/>
              </a:xfrm>
              <a:prstGeom prst="rect">
                <a:avLst/>
              </a:prstGeom>
              <a:noFill/>
              <a:scene3d>
                <a:camera prst="orthographicFront">
                  <a:rot lat="0" lon="10800000" rev="0"/>
                </a:camera>
                <a:lightRig rig="threePt" dir="t"/>
              </a:scene3d>
            </p:spPr>
          </p:pic>
          <p:sp>
            <p:nvSpPr>
              <p:cNvPr id="240" name="Forme libre 239"/>
              <p:cNvSpPr/>
              <p:nvPr/>
            </p:nvSpPr>
            <p:spPr>
              <a:xfrm>
                <a:off x="1663083" y="5326602"/>
                <a:ext cx="1121546" cy="976544"/>
              </a:xfrm>
              <a:custGeom>
                <a:avLst/>
                <a:gdLst>
                  <a:gd name="connsiteX0" fmla="*/ 0 w 1121546"/>
                  <a:gd name="connsiteY0" fmla="*/ 115410 h 976544"/>
                  <a:gd name="connsiteX1" fmla="*/ 1012055 w 1121546"/>
                  <a:gd name="connsiteY1" fmla="*/ 0 h 976544"/>
                  <a:gd name="connsiteX2" fmla="*/ 1121546 w 1121546"/>
                  <a:gd name="connsiteY2" fmla="*/ 775316 h 976544"/>
                  <a:gd name="connsiteX3" fmla="*/ 106533 w 1121546"/>
                  <a:gd name="connsiteY3" fmla="*/ 976544 h 976544"/>
                  <a:gd name="connsiteX4" fmla="*/ 0 w 1121546"/>
                  <a:gd name="connsiteY4" fmla="*/ 115410 h 976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1546" h="976544">
                    <a:moveTo>
                      <a:pt x="0" y="115410"/>
                    </a:moveTo>
                    <a:lnTo>
                      <a:pt x="1012055" y="0"/>
                    </a:lnTo>
                    <a:lnTo>
                      <a:pt x="1121546" y="775316"/>
                    </a:lnTo>
                    <a:lnTo>
                      <a:pt x="106533" y="976544"/>
                    </a:lnTo>
                    <a:lnTo>
                      <a:pt x="0" y="11541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20487" name="Image 13" descr="logopg70.gif"/>
            <p:cNvPicPr>
              <a:picLocks noChangeAspect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1208395">
              <a:off x="1728000" y="5397301"/>
              <a:ext cx="999749" cy="79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9" name="Image 18" descr="FINAL 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1920" y="2952000"/>
            <a:ext cx="2160240" cy="2160240"/>
          </a:xfrm>
          <a:prstGeom prst="rect">
            <a:avLst/>
          </a:prstGeom>
        </p:spPr>
      </p:pic>
      <p:grpSp>
        <p:nvGrpSpPr>
          <p:cNvPr id="14" name="Groupe 278"/>
          <p:cNvGrpSpPr/>
          <p:nvPr/>
        </p:nvGrpSpPr>
        <p:grpSpPr>
          <a:xfrm>
            <a:off x="5959644" y="1412776"/>
            <a:ext cx="3076852" cy="2052000"/>
            <a:chOff x="5959644" y="1412776"/>
            <a:chExt cx="3076852" cy="2052000"/>
          </a:xfrm>
        </p:grpSpPr>
        <p:grpSp>
          <p:nvGrpSpPr>
            <p:cNvPr id="15" name="Groupe 108"/>
            <p:cNvGrpSpPr>
              <a:grpSpLocks noChangeAspect="1"/>
            </p:cNvGrpSpPr>
            <p:nvPr/>
          </p:nvGrpSpPr>
          <p:grpSpPr>
            <a:xfrm>
              <a:off x="5959644" y="1412776"/>
              <a:ext cx="3076852" cy="2052000"/>
              <a:chOff x="6444708" y="1484784"/>
              <a:chExt cx="2699292" cy="1800200"/>
            </a:xfrm>
          </p:grpSpPr>
          <p:grpSp>
            <p:nvGrpSpPr>
              <p:cNvPr id="16" name="Groupe 106"/>
              <p:cNvGrpSpPr/>
              <p:nvPr/>
            </p:nvGrpSpPr>
            <p:grpSpPr>
              <a:xfrm>
                <a:off x="6444708" y="1484784"/>
                <a:ext cx="2699292" cy="1800200"/>
                <a:chOff x="6444708" y="1484784"/>
                <a:chExt cx="2699292" cy="1800200"/>
              </a:xfrm>
            </p:grpSpPr>
            <p:pic>
              <p:nvPicPr>
                <p:cNvPr id="38" name="Image 37" descr="Sans titre.bmp"/>
                <p:cNvPicPr>
                  <a:picLocks noChangeAspect="1"/>
                </p:cNvPicPr>
                <p:nvPr/>
              </p:nvPicPr>
              <p:blipFill>
                <a:blip r:embed="rId13" cstate="print"/>
                <a:stretch>
                  <a:fillRect/>
                </a:stretch>
              </p:blipFill>
              <p:spPr>
                <a:xfrm>
                  <a:off x="6672755" y="1484784"/>
                  <a:ext cx="2471245" cy="1800200"/>
                </a:xfrm>
                <a:prstGeom prst="rect">
                  <a:avLst/>
                </a:prstGeom>
              </p:spPr>
            </p:pic>
            <p:grpSp>
              <p:nvGrpSpPr>
                <p:cNvPr id="17" name="Groupe 105"/>
                <p:cNvGrpSpPr/>
                <p:nvPr/>
              </p:nvGrpSpPr>
              <p:grpSpPr>
                <a:xfrm>
                  <a:off x="6444708" y="1692000"/>
                  <a:ext cx="927540" cy="819001"/>
                  <a:chOff x="6444708" y="1692000"/>
                  <a:chExt cx="927540" cy="819001"/>
                </a:xfrm>
              </p:grpSpPr>
              <p:pic>
                <p:nvPicPr>
                  <p:cNvPr id="39" name="Picture 4" descr="http://arlingtonvacomputerrepair.com/blog/wp-content/uploads/2011/10/1197099192237286365ampeddesign_LCD_Screen.svg_.med_.png?9d7bd4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/>
                  <a:srcRect b="-720"/>
                  <a:stretch>
                    <a:fillRect/>
                  </a:stretch>
                </p:blipFill>
                <p:spPr bwMode="auto">
                  <a:xfrm>
                    <a:off x="6444708" y="1692000"/>
                    <a:ext cx="927540" cy="819001"/>
                  </a:xfrm>
                  <a:prstGeom prst="rect">
                    <a:avLst/>
                  </a:prstGeom>
                  <a:noFill/>
                  <a:scene3d>
                    <a:camera prst="orthographicFront">
                      <a:rot lat="0" lon="10800000" rev="0"/>
                    </a:camera>
                    <a:lightRig rig="threePt" dir="t"/>
                  </a:scene3d>
                </p:spPr>
              </p:pic>
              <p:sp>
                <p:nvSpPr>
                  <p:cNvPr id="98" name="Forme libre 97"/>
                  <p:cNvSpPr/>
                  <p:nvPr/>
                </p:nvSpPr>
                <p:spPr>
                  <a:xfrm>
                    <a:off x="6515100" y="1720800"/>
                    <a:ext cx="826294" cy="597694"/>
                  </a:xfrm>
                  <a:custGeom>
                    <a:avLst/>
                    <a:gdLst>
                      <a:gd name="connsiteX0" fmla="*/ 0 w 826294"/>
                      <a:gd name="connsiteY0" fmla="*/ 0 h 597694"/>
                      <a:gd name="connsiteX1" fmla="*/ 723900 w 826294"/>
                      <a:gd name="connsiteY1" fmla="*/ 57150 h 597694"/>
                      <a:gd name="connsiteX2" fmla="*/ 826294 w 826294"/>
                      <a:gd name="connsiteY2" fmla="*/ 576262 h 597694"/>
                      <a:gd name="connsiteX3" fmla="*/ 97631 w 826294"/>
                      <a:gd name="connsiteY3" fmla="*/ 597694 h 597694"/>
                      <a:gd name="connsiteX4" fmla="*/ 0 w 826294"/>
                      <a:gd name="connsiteY4" fmla="*/ 0 h 5976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26294" h="597694">
                        <a:moveTo>
                          <a:pt x="0" y="0"/>
                        </a:moveTo>
                        <a:lnTo>
                          <a:pt x="723900" y="57150"/>
                        </a:lnTo>
                        <a:lnTo>
                          <a:pt x="826294" y="576262"/>
                        </a:lnTo>
                        <a:lnTo>
                          <a:pt x="97631" y="59769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2700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</p:grpSp>
          </p:grpSp>
          <p:pic>
            <p:nvPicPr>
              <p:cNvPr id="108" name="Image 107" descr="FINAL 1.jp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588000" y="1656000"/>
                <a:ext cx="756000" cy="756000"/>
              </a:xfrm>
              <a:prstGeom prst="rect">
                <a:avLst/>
              </a:prstGeom>
            </p:spPr>
          </p:pic>
        </p:grpSp>
        <p:cxnSp>
          <p:nvCxnSpPr>
            <p:cNvPr id="276" name="Connecteur droit 275"/>
            <p:cNvCxnSpPr/>
            <p:nvPr/>
          </p:nvCxnSpPr>
          <p:spPr>
            <a:xfrm rot="10800000">
              <a:off x="6048000" y="2624400"/>
              <a:ext cx="1044000" cy="0"/>
            </a:xfrm>
            <a:prstGeom prst="line">
              <a:avLst/>
            </a:prstGeom>
            <a:ln w="1365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5" name="ZoneTexte 264"/>
          <p:cNvSpPr txBox="1"/>
          <p:nvPr/>
        </p:nvSpPr>
        <p:spPr>
          <a:xfrm>
            <a:off x="6372200" y="1124744"/>
            <a:ext cx="1319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latin typeface="MS Reference Sans Serif" pitchFamily="34" charset="0"/>
              </a:rPr>
              <a:t>OFFICE</a:t>
            </a:r>
            <a:endParaRPr lang="fr-FR" sz="2400" b="1" dirty="0">
              <a:latin typeface="MS Reference Sans Serif" pitchFamily="34" charset="0"/>
            </a:endParaRPr>
          </a:p>
        </p:txBody>
      </p:sp>
      <p:cxnSp>
        <p:nvCxnSpPr>
          <p:cNvPr id="62" name="Connecteur droit 61"/>
          <p:cNvCxnSpPr/>
          <p:nvPr/>
        </p:nvCxnSpPr>
        <p:spPr>
          <a:xfrm rot="10800000">
            <a:off x="6048000" y="6453336"/>
            <a:ext cx="1620000" cy="0"/>
          </a:xfrm>
          <a:prstGeom prst="line">
            <a:avLst/>
          </a:prstGeom>
          <a:ln w="635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e 3"/>
          <p:cNvGraphicFramePr/>
          <p:nvPr/>
        </p:nvGraphicFramePr>
        <p:xfrm>
          <a:off x="251520" y="1772816"/>
          <a:ext cx="8640960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97678" y="3068960"/>
            <a:ext cx="6400800" cy="648072"/>
          </a:xfrm>
        </p:spPr>
        <p:txBody>
          <a:bodyPr>
            <a:normAutofit/>
          </a:bodyPr>
          <a:lstStyle/>
          <a:p>
            <a:r>
              <a:rPr lang="fr-F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Evolution of the HbA</a:t>
            </a:r>
            <a:r>
              <a:rPr lang="fr-FR" b="1" baseline="-25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1c</a:t>
            </a:r>
            <a:r>
              <a:rPr lang="fr-F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Methods</a:t>
            </a:r>
            <a:endParaRPr lang="fr-FR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Connecteur droit avec flèche 9"/>
          <p:cNvCxnSpPr/>
          <p:nvPr/>
        </p:nvCxnSpPr>
        <p:spPr>
          <a:xfrm rot="5400000">
            <a:off x="-1044624" y="4931989"/>
            <a:ext cx="2448272" cy="1588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 rot="10800000" flipV="1">
            <a:off x="179514" y="6156125"/>
            <a:ext cx="8496943" cy="9178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0" y="3284984"/>
            <a:ext cx="16425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err="1" smtClean="0"/>
              <a:t>Robustness</a:t>
            </a:r>
            <a:endParaRPr lang="fr-FR" sz="2400" b="1" dirty="0"/>
          </a:p>
        </p:txBody>
      </p:sp>
      <p:sp>
        <p:nvSpPr>
          <p:cNvPr id="16" name="ZoneTexte 15"/>
          <p:cNvSpPr txBox="1"/>
          <p:nvPr/>
        </p:nvSpPr>
        <p:spPr>
          <a:xfrm>
            <a:off x="6917996" y="5694460"/>
            <a:ext cx="1568058" cy="461665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fr-FR" sz="2400" b="1" dirty="0" err="1" smtClean="0"/>
              <a:t>Separation</a:t>
            </a:r>
            <a:endParaRPr lang="fr-FR" sz="2400" b="1" dirty="0" smtClean="0"/>
          </a:p>
        </p:txBody>
      </p:sp>
      <p:cxnSp>
        <p:nvCxnSpPr>
          <p:cNvPr id="20" name="Connecteur droit 19"/>
          <p:cNvCxnSpPr/>
          <p:nvPr/>
        </p:nvCxnSpPr>
        <p:spPr>
          <a:xfrm>
            <a:off x="612000" y="2016000"/>
            <a:ext cx="136815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8" cstate="print"/>
          <a:srcRect l="12486" t="74152" r="24360" b="11522"/>
          <a:stretch>
            <a:fillRect/>
          </a:stretch>
        </p:blipFill>
        <p:spPr bwMode="auto">
          <a:xfrm rot="16200000">
            <a:off x="4621488" y="571373"/>
            <a:ext cx="1773406" cy="1151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e 34"/>
          <p:cNvGrpSpPr/>
          <p:nvPr/>
        </p:nvGrpSpPr>
        <p:grpSpPr>
          <a:xfrm>
            <a:off x="6516216" y="108000"/>
            <a:ext cx="2160240" cy="1916832"/>
            <a:chOff x="179512" y="0"/>
            <a:chExt cx="6821363" cy="5305425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79512" y="35588"/>
              <a:ext cx="6821363" cy="5269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" name="Rectangle 28"/>
            <p:cNvSpPr/>
            <p:nvPr/>
          </p:nvSpPr>
          <p:spPr>
            <a:xfrm>
              <a:off x="251520" y="836712"/>
              <a:ext cx="1584176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11560" y="4608000"/>
              <a:ext cx="936104" cy="288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339752" y="4608000"/>
              <a:ext cx="936104" cy="288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2987824" y="188640"/>
              <a:ext cx="936104" cy="288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860032" y="0"/>
              <a:ext cx="936104" cy="2796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724128" y="4320000"/>
              <a:ext cx="936104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36" name="Connecteur droit 35"/>
          <p:cNvCxnSpPr/>
          <p:nvPr/>
        </p:nvCxnSpPr>
        <p:spPr>
          <a:xfrm>
            <a:off x="6516216" y="2016000"/>
            <a:ext cx="21602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37"/>
          <p:cNvCxnSpPr/>
          <p:nvPr/>
        </p:nvCxnSpPr>
        <p:spPr>
          <a:xfrm>
            <a:off x="2627784" y="2016000"/>
            <a:ext cx="136815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orme libre 41"/>
          <p:cNvSpPr/>
          <p:nvPr/>
        </p:nvSpPr>
        <p:spPr>
          <a:xfrm rot="16200000">
            <a:off x="2583772" y="968400"/>
            <a:ext cx="1728192" cy="376054"/>
          </a:xfrm>
          <a:custGeom>
            <a:avLst/>
            <a:gdLst>
              <a:gd name="connsiteX0" fmla="*/ 41564 w 9151917"/>
              <a:gd name="connsiteY0" fmla="*/ 0 h 985652"/>
              <a:gd name="connsiteX1" fmla="*/ 41564 w 9151917"/>
              <a:gd name="connsiteY1" fmla="*/ 166255 h 985652"/>
              <a:gd name="connsiteX2" fmla="*/ 290946 w 9151917"/>
              <a:gd name="connsiteY2" fmla="*/ 178130 h 985652"/>
              <a:gd name="connsiteX3" fmla="*/ 3604162 w 9151917"/>
              <a:gd name="connsiteY3" fmla="*/ 213756 h 985652"/>
              <a:gd name="connsiteX4" fmla="*/ 8164286 w 9151917"/>
              <a:gd name="connsiteY4" fmla="*/ 249382 h 985652"/>
              <a:gd name="connsiteX5" fmla="*/ 9114312 w 9151917"/>
              <a:gd name="connsiteY5" fmla="*/ 308759 h 985652"/>
              <a:gd name="connsiteX6" fmla="*/ 8389917 w 9151917"/>
              <a:gd name="connsiteY6" fmla="*/ 356260 h 985652"/>
              <a:gd name="connsiteX7" fmla="*/ 4554188 w 9151917"/>
              <a:gd name="connsiteY7" fmla="*/ 344385 h 985652"/>
              <a:gd name="connsiteX8" fmla="*/ 1466603 w 9151917"/>
              <a:gd name="connsiteY8" fmla="*/ 344385 h 985652"/>
              <a:gd name="connsiteX9" fmla="*/ 338447 w 9151917"/>
              <a:gd name="connsiteY9" fmla="*/ 368135 h 985652"/>
              <a:gd name="connsiteX10" fmla="*/ 89066 w 9151917"/>
              <a:gd name="connsiteY10" fmla="*/ 463138 h 985652"/>
              <a:gd name="connsiteX11" fmla="*/ 172193 w 9151917"/>
              <a:gd name="connsiteY11" fmla="*/ 558141 h 985652"/>
              <a:gd name="connsiteX12" fmla="*/ 469076 w 9151917"/>
              <a:gd name="connsiteY12" fmla="*/ 593767 h 985652"/>
              <a:gd name="connsiteX13" fmla="*/ 1573481 w 9151917"/>
              <a:gd name="connsiteY13" fmla="*/ 617517 h 985652"/>
              <a:gd name="connsiteX14" fmla="*/ 1751611 w 9151917"/>
              <a:gd name="connsiteY14" fmla="*/ 641268 h 985652"/>
              <a:gd name="connsiteX15" fmla="*/ 1371601 w 9151917"/>
              <a:gd name="connsiteY15" fmla="*/ 653143 h 985652"/>
              <a:gd name="connsiteX16" fmla="*/ 362198 w 9151917"/>
              <a:gd name="connsiteY16" fmla="*/ 688769 h 985652"/>
              <a:gd name="connsiteX17" fmla="*/ 77190 w 9151917"/>
              <a:gd name="connsiteY17" fmla="*/ 760021 h 985652"/>
              <a:gd name="connsiteX18" fmla="*/ 17814 w 9151917"/>
              <a:gd name="connsiteY18" fmla="*/ 985652 h 985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151917" h="985652">
                <a:moveTo>
                  <a:pt x="41564" y="0"/>
                </a:moveTo>
                <a:cubicBezTo>
                  <a:pt x="20782" y="68283"/>
                  <a:pt x="0" y="136567"/>
                  <a:pt x="41564" y="166255"/>
                </a:cubicBezTo>
                <a:cubicBezTo>
                  <a:pt x="83128" y="195943"/>
                  <a:pt x="290946" y="178130"/>
                  <a:pt x="290946" y="178130"/>
                </a:cubicBezTo>
                <a:lnTo>
                  <a:pt x="3604162" y="213756"/>
                </a:lnTo>
                <a:lnTo>
                  <a:pt x="8164286" y="249382"/>
                </a:lnTo>
                <a:cubicBezTo>
                  <a:pt x="9082644" y="265216"/>
                  <a:pt x="9076707" y="290946"/>
                  <a:pt x="9114312" y="308759"/>
                </a:cubicBezTo>
                <a:cubicBezTo>
                  <a:pt x="9151917" y="326572"/>
                  <a:pt x="8389917" y="356260"/>
                  <a:pt x="8389917" y="356260"/>
                </a:cubicBezTo>
                <a:lnTo>
                  <a:pt x="4554188" y="344385"/>
                </a:lnTo>
                <a:lnTo>
                  <a:pt x="1466603" y="344385"/>
                </a:lnTo>
                <a:cubicBezTo>
                  <a:pt x="763980" y="348343"/>
                  <a:pt x="568036" y="348343"/>
                  <a:pt x="338447" y="368135"/>
                </a:cubicBezTo>
                <a:cubicBezTo>
                  <a:pt x="108858" y="387927"/>
                  <a:pt x="116775" y="431470"/>
                  <a:pt x="89066" y="463138"/>
                </a:cubicBezTo>
                <a:cubicBezTo>
                  <a:pt x="61357" y="494806"/>
                  <a:pt x="108858" y="536370"/>
                  <a:pt x="172193" y="558141"/>
                </a:cubicBezTo>
                <a:cubicBezTo>
                  <a:pt x="235528" y="579912"/>
                  <a:pt x="235528" y="583871"/>
                  <a:pt x="469076" y="593767"/>
                </a:cubicBezTo>
                <a:cubicBezTo>
                  <a:pt x="702624" y="603663"/>
                  <a:pt x="1359725" y="609600"/>
                  <a:pt x="1573481" y="617517"/>
                </a:cubicBezTo>
                <a:cubicBezTo>
                  <a:pt x="1787237" y="625434"/>
                  <a:pt x="1785258" y="635330"/>
                  <a:pt x="1751611" y="641268"/>
                </a:cubicBezTo>
                <a:cubicBezTo>
                  <a:pt x="1717964" y="647206"/>
                  <a:pt x="1371601" y="653143"/>
                  <a:pt x="1371601" y="653143"/>
                </a:cubicBezTo>
                <a:cubicBezTo>
                  <a:pt x="1140032" y="661060"/>
                  <a:pt x="577933" y="670956"/>
                  <a:pt x="362198" y="688769"/>
                </a:cubicBezTo>
                <a:cubicBezTo>
                  <a:pt x="146463" y="706582"/>
                  <a:pt x="134587" y="710541"/>
                  <a:pt x="77190" y="760021"/>
                </a:cubicBezTo>
                <a:cubicBezTo>
                  <a:pt x="19793" y="809501"/>
                  <a:pt x="18803" y="897576"/>
                  <a:pt x="17814" y="985652"/>
                </a:cubicBez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rc 23"/>
          <p:cNvSpPr/>
          <p:nvPr/>
        </p:nvSpPr>
        <p:spPr>
          <a:xfrm rot="4532516">
            <a:off x="3325074" y="-1182463"/>
            <a:ext cx="2210544" cy="10738098"/>
          </a:xfrm>
          <a:prstGeom prst="arc">
            <a:avLst>
              <a:gd name="adj1" fmla="val 16855798"/>
              <a:gd name="adj2" fmla="val 4845910"/>
            </a:avLst>
          </a:prstGeom>
          <a:ln w="127000">
            <a:headEnd type="stealth" w="med" len="lg"/>
            <a:tailEnd type="none"/>
          </a:ln>
          <a:scene3d>
            <a:camera prst="orthographicFront"/>
            <a:lightRig rig="threePt" dir="t"/>
          </a:scene3d>
          <a:sp3d>
            <a:bevelT w="2032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/>
          <p:cNvSpPr/>
          <p:nvPr/>
        </p:nvSpPr>
        <p:spPr>
          <a:xfrm>
            <a:off x="4429125" y="1857375"/>
            <a:ext cx="4071938" cy="40719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4451174" y="46178"/>
            <a:ext cx="5292080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marR="0" lvl="0" indent="-273050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cs typeface="Arial" pitchFamily="34" charset="0"/>
              </a:rPr>
              <a:t>High </a:t>
            </a:r>
            <a:r>
              <a:rPr lang="fr-FR" sz="2400" b="1" dirty="0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R</a:t>
            </a:r>
            <a:r>
              <a:rPr kumimoji="0" lang="fr-F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cs typeface="Arial" pitchFamily="34" charset="0"/>
              </a:rPr>
              <a:t>esolution</a:t>
            </a:r>
            <a:endParaRPr kumimoji="0" lang="fr-F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  <a:p>
            <a:pPr marL="273050" marR="0" lvl="0" indent="-273050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-FR" sz="2400" b="1" noProof="0" dirty="0" err="1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C</a:t>
            </a:r>
            <a:r>
              <a:rPr kumimoji="0" lang="fr-F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cs typeface="Arial" pitchFamily="34" charset="0"/>
              </a:rPr>
              <a:t>lear</a:t>
            </a: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cs typeface="Arial" pitchFamily="34" charset="0"/>
              </a:rPr>
              <a:t>-</a:t>
            </a:r>
            <a:r>
              <a:rPr lang="fr-FR" sz="2400" b="1" dirty="0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C</a:t>
            </a: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cs typeface="Arial" pitchFamily="34" charset="0"/>
              </a:rPr>
              <a:t>ut and </a:t>
            </a:r>
            <a:r>
              <a:rPr lang="fr-FR" sz="2400" b="1" dirty="0" err="1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P</a:t>
            </a:r>
            <a:r>
              <a:rPr kumimoji="0" lang="fr-F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cs typeface="Arial" pitchFamily="34" charset="0"/>
              </a:rPr>
              <a:t>recise</a:t>
            </a: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cs typeface="Arial" pitchFamily="34" charset="0"/>
              </a:rPr>
              <a:t> </a:t>
            </a:r>
            <a:r>
              <a:rPr kumimoji="0" lang="fr-F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cs typeface="Arial" pitchFamily="34" charset="0"/>
              </a:rPr>
              <a:t>Separation</a:t>
            </a:r>
            <a:endParaRPr kumimoji="0" lang="fr-F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  <a:p>
            <a:pPr marL="273050" marR="0" lvl="0" indent="-273050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-FR" sz="2400" b="1" dirty="0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Simple</a:t>
            </a: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cs typeface="Arial" pitchFamily="34" charset="0"/>
              </a:rPr>
              <a:t> IFCC</a:t>
            </a:r>
            <a:r>
              <a:rPr kumimoji="0" lang="fr-FR" sz="24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cs typeface="Arial" pitchFamily="34" charset="0"/>
              </a:rPr>
              <a:t> </a:t>
            </a:r>
            <a:r>
              <a:rPr lang="fr-FR" sz="2400" b="1" noProof="0" dirty="0" err="1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C</a:t>
            </a:r>
            <a:r>
              <a:rPr kumimoji="0" lang="fr-F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cs typeface="Arial" pitchFamily="34" charset="0"/>
              </a:rPr>
              <a:t>alculation</a:t>
            </a: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cs typeface="Arial" pitchFamily="34" charset="0"/>
              </a:rPr>
              <a:t> Formula</a:t>
            </a:r>
          </a:p>
          <a:p>
            <a:pPr marL="273050" marR="0" lvl="0" indent="-273050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cs typeface="Arial" pitchFamily="34" charset="0"/>
              </a:rPr>
              <a:t>Excellent </a:t>
            </a:r>
            <a:r>
              <a:rPr kumimoji="0" lang="fr-F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cs typeface="Arial" pitchFamily="34" charset="0"/>
              </a:rPr>
              <a:t>Precision</a:t>
            </a: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cs typeface="Arial" pitchFamily="34" charset="0"/>
              </a:rPr>
              <a:t> and </a:t>
            </a:r>
            <a:r>
              <a:rPr kumimoji="0" lang="fr-F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cs typeface="Arial" pitchFamily="34" charset="0"/>
              </a:rPr>
              <a:t>Accuracy</a:t>
            </a:r>
            <a:endParaRPr kumimoji="0" lang="fr-F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  <a:p>
            <a:pPr marL="273050" marR="0" lvl="0" indent="-273050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cs typeface="Arial" pitchFamily="34" charset="0"/>
              </a:rPr>
              <a:t>No </a:t>
            </a:r>
            <a:r>
              <a:rPr lang="fr-FR" sz="2400" b="1" dirty="0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I</a:t>
            </a:r>
            <a:r>
              <a:rPr kumimoji="0" lang="fr-F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cs typeface="Arial" pitchFamily="34" charset="0"/>
              </a:rPr>
              <a:t>nterferences</a:t>
            </a:r>
            <a:endParaRPr kumimoji="0" lang="fr-F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  <a:p>
            <a:pPr marL="273050" marR="0" lvl="0" indent="-273050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-FR" sz="2400" b="1" dirty="0" err="1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Thalassemic</a:t>
            </a:r>
            <a:r>
              <a:rPr lang="fr-FR" sz="2400" b="1" dirty="0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fr-FR" sz="2400" b="1" dirty="0" err="1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diagnosis</a:t>
            </a:r>
            <a:r>
              <a:rPr lang="fr-FR" sz="2400" b="1" dirty="0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fr-FR" sz="2400" b="1" dirty="0" err="1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included</a:t>
            </a:r>
            <a:endParaRPr kumimoji="0" lang="fr-F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  <a:p>
            <a:pPr marL="273050" marR="0" lvl="0" indent="-273050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-FR" sz="2400" b="1" dirty="0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Quick </a:t>
            </a:r>
            <a:r>
              <a:rPr lang="fr-FR" sz="2400" b="1" dirty="0" err="1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View</a:t>
            </a:r>
            <a:r>
              <a:rPr lang="fr-FR" sz="2400" b="1" dirty="0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 for Release of </a:t>
            </a:r>
            <a:r>
              <a:rPr lang="fr-FR" sz="2400" b="1" dirty="0" err="1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Results</a:t>
            </a:r>
            <a:endParaRPr lang="fr-FR" sz="2400" b="1" dirty="0" smtClean="0">
              <a:solidFill>
                <a:schemeClr val="tx2"/>
              </a:solidFill>
              <a:latin typeface="Arial Narrow" pitchFamily="34" charset="0"/>
              <a:cs typeface="Arial" pitchFamily="34" charset="0"/>
            </a:endParaRPr>
          </a:p>
          <a:p>
            <a:pPr marL="273050" indent="-273050" defTabSz="9144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cs typeface="Arial" pitchFamily="34" charset="0"/>
              </a:rPr>
              <a:t>Limited Maintenance and calibration</a:t>
            </a:r>
          </a:p>
          <a:p>
            <a:pPr marL="273050" indent="-273050" defTabSz="9144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fr-FR" sz="2400" b="1" dirty="0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40 </a:t>
            </a:r>
            <a:r>
              <a:rPr lang="fr-FR" sz="2400" b="1" dirty="0" err="1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Samples</a:t>
            </a:r>
            <a:r>
              <a:rPr lang="fr-FR" sz="2400" b="1" dirty="0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 Per </a:t>
            </a:r>
            <a:r>
              <a:rPr lang="fr-FR" sz="2400" b="1" dirty="0" err="1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Hour</a:t>
            </a:r>
            <a:r>
              <a:rPr lang="fr-FR" sz="2400" b="1" dirty="0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 </a:t>
            </a:r>
          </a:p>
          <a:p>
            <a:pPr marL="273050" indent="-273050" defTabSz="9144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fr-FR" sz="2400" b="1" dirty="0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Auto release of </a:t>
            </a:r>
            <a:r>
              <a:rPr lang="fr-FR" sz="2400" b="1" dirty="0" err="1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results</a:t>
            </a:r>
            <a:r>
              <a:rPr lang="fr-FR" sz="2400" b="1" dirty="0" smtClean="0">
                <a:solidFill>
                  <a:schemeClr val="tx2"/>
                </a:solidFill>
                <a:latin typeface="Arial Narrow" pitchFamily="34" charset="0"/>
                <a:cs typeface="Arial" pitchFamily="34" charset="0"/>
              </a:rPr>
              <a:t> to LIS</a:t>
            </a:r>
          </a:p>
          <a:p>
            <a:pPr marL="273050" marR="0" lvl="0" indent="-273050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fr-F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9" name="Image 9" descr="logoFP vert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1495" y="1786505"/>
            <a:ext cx="3739580" cy="797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 8" descr="capi2FP ok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8839" y="2275206"/>
            <a:ext cx="459830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ZoneTexte 6"/>
          <p:cNvSpPr txBox="1"/>
          <p:nvPr/>
        </p:nvSpPr>
        <p:spPr>
          <a:xfrm>
            <a:off x="-208349" y="1337436"/>
            <a:ext cx="3011272" cy="577730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0" dirty="0" smtClean="0">
                <a:ln w="12700" cmpd="sng">
                  <a:solidFill>
                    <a:srgbClr val="339966"/>
                  </a:solidFill>
                  <a:prstDash val="solid"/>
                </a:ln>
                <a:solidFill>
                  <a:srgbClr val="339966"/>
                </a:solidFill>
                <a:latin typeface="Arial Black" pitchFamily="34" charset="0"/>
                <a:cs typeface="Arial" pitchFamily="34" charset="0"/>
              </a:rPr>
              <a:t>HbA1c</a:t>
            </a:r>
            <a:endParaRPr lang="fr-FR" sz="3600" dirty="0">
              <a:ln w="12700" cmpd="sng">
                <a:solidFill>
                  <a:srgbClr val="339966"/>
                </a:solidFill>
                <a:prstDash val="solid"/>
              </a:ln>
              <a:solidFill>
                <a:srgbClr val="33996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 PPT Fanck - Présentation Phoresis Co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532"/>
            <a:ext cx="9144000" cy="684428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81612" y="3257137"/>
            <a:ext cx="1254797" cy="4805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2987824" y="2204864"/>
            <a:ext cx="3168352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FINAL 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872" y="2060848"/>
            <a:ext cx="2628520" cy="2628520"/>
          </a:xfrm>
          <a:prstGeom prst="rect">
            <a:avLst/>
          </a:prstGeom>
        </p:spPr>
      </p:pic>
      <p:pic>
        <p:nvPicPr>
          <p:cNvPr id="6" name="Image 13" descr="logopg70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6924" y="5661248"/>
            <a:ext cx="1429172" cy="113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Connecteur droit 7"/>
          <p:cNvCxnSpPr/>
          <p:nvPr/>
        </p:nvCxnSpPr>
        <p:spPr>
          <a:xfrm rot="5400000" flipH="1" flipV="1">
            <a:off x="4211960" y="1772816"/>
            <a:ext cx="576064" cy="0"/>
          </a:xfrm>
          <a:prstGeom prst="line">
            <a:avLst/>
          </a:prstGeom>
          <a:ln w="31750">
            <a:solidFill>
              <a:srgbClr val="2C52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 rot="5400000" flipH="1" flipV="1">
            <a:off x="5328084" y="1880828"/>
            <a:ext cx="504056" cy="432048"/>
          </a:xfrm>
          <a:prstGeom prst="line">
            <a:avLst/>
          </a:prstGeom>
          <a:ln w="31750">
            <a:solidFill>
              <a:srgbClr val="2C52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 flipV="1">
            <a:off x="5796136" y="2780928"/>
            <a:ext cx="720080" cy="216024"/>
          </a:xfrm>
          <a:prstGeom prst="line">
            <a:avLst/>
          </a:prstGeom>
          <a:ln w="31750">
            <a:solidFill>
              <a:srgbClr val="2C52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/>
        </p:nvCxnSpPr>
        <p:spPr>
          <a:xfrm>
            <a:off x="5724128" y="3861048"/>
            <a:ext cx="792088" cy="216024"/>
          </a:xfrm>
          <a:prstGeom prst="line">
            <a:avLst/>
          </a:prstGeom>
          <a:ln w="31750">
            <a:solidFill>
              <a:srgbClr val="2C52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/>
        </p:nvCxnSpPr>
        <p:spPr>
          <a:xfrm>
            <a:off x="5292080" y="4320000"/>
            <a:ext cx="648072" cy="576064"/>
          </a:xfrm>
          <a:prstGeom prst="line">
            <a:avLst/>
          </a:prstGeom>
          <a:ln w="31750">
            <a:solidFill>
              <a:srgbClr val="2C52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/>
          <p:cNvCxnSpPr/>
          <p:nvPr/>
        </p:nvCxnSpPr>
        <p:spPr>
          <a:xfrm rot="5400000">
            <a:off x="4216152" y="4945360"/>
            <a:ext cx="711696" cy="0"/>
          </a:xfrm>
          <a:prstGeom prst="line">
            <a:avLst/>
          </a:prstGeom>
          <a:ln w="31750">
            <a:solidFill>
              <a:srgbClr val="2C52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/>
          <p:cNvCxnSpPr/>
          <p:nvPr/>
        </p:nvCxnSpPr>
        <p:spPr>
          <a:xfrm rot="5400000">
            <a:off x="3023828" y="4401108"/>
            <a:ext cx="720080" cy="504056"/>
          </a:xfrm>
          <a:prstGeom prst="line">
            <a:avLst/>
          </a:prstGeom>
          <a:ln w="31750">
            <a:solidFill>
              <a:srgbClr val="2C52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 rot="10800000" flipV="1">
            <a:off x="2555776" y="3645024"/>
            <a:ext cx="648072" cy="216024"/>
          </a:xfrm>
          <a:prstGeom prst="line">
            <a:avLst/>
          </a:prstGeom>
          <a:ln w="31750">
            <a:solidFill>
              <a:srgbClr val="2C52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25"/>
          <p:cNvCxnSpPr/>
          <p:nvPr/>
        </p:nvCxnSpPr>
        <p:spPr>
          <a:xfrm rot="10800000">
            <a:off x="2699793" y="2636913"/>
            <a:ext cx="576067" cy="144017"/>
          </a:xfrm>
          <a:prstGeom prst="line">
            <a:avLst/>
          </a:prstGeom>
          <a:ln w="31750">
            <a:solidFill>
              <a:srgbClr val="2C52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/>
          <p:cNvCxnSpPr/>
          <p:nvPr/>
        </p:nvCxnSpPr>
        <p:spPr>
          <a:xfrm rot="10800000">
            <a:off x="3203849" y="1772817"/>
            <a:ext cx="504059" cy="504057"/>
          </a:xfrm>
          <a:prstGeom prst="line">
            <a:avLst/>
          </a:prstGeom>
          <a:ln w="31750">
            <a:solidFill>
              <a:srgbClr val="2C52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2356080" y="1348239"/>
            <a:ext cx="4365090" cy="4238275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extBox 1"/>
          <p:cNvSpPr txBox="1"/>
          <p:nvPr/>
        </p:nvSpPr>
        <p:spPr>
          <a:xfrm>
            <a:off x="2486211" y="2716504"/>
            <a:ext cx="45086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solidFill>
                  <a:srgbClr val="0070C0"/>
                </a:solidFill>
              </a:rPr>
              <a:t>Thank you</a:t>
            </a:r>
            <a:endParaRPr lang="fr-FR" sz="7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3679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 PPT Fanck - Présentation Phoresis Co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858"/>
            <a:ext cx="9144000" cy="68442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987824" y="2204864"/>
            <a:ext cx="3168352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FINAL 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872" y="2060848"/>
            <a:ext cx="2628520" cy="2628520"/>
          </a:xfrm>
          <a:prstGeom prst="rect">
            <a:avLst/>
          </a:prstGeom>
        </p:spPr>
      </p:pic>
      <p:pic>
        <p:nvPicPr>
          <p:cNvPr id="6" name="Image 13" descr="logopg70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6924" y="5661248"/>
            <a:ext cx="1429172" cy="113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Connecteur droit 7"/>
          <p:cNvCxnSpPr/>
          <p:nvPr/>
        </p:nvCxnSpPr>
        <p:spPr>
          <a:xfrm rot="5400000" flipH="1" flipV="1">
            <a:off x="4211960" y="1772816"/>
            <a:ext cx="576064" cy="0"/>
          </a:xfrm>
          <a:prstGeom prst="line">
            <a:avLst/>
          </a:prstGeom>
          <a:ln w="31750">
            <a:solidFill>
              <a:srgbClr val="2C52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 rot="5400000" flipH="1" flipV="1">
            <a:off x="5328084" y="1880828"/>
            <a:ext cx="504056" cy="432048"/>
          </a:xfrm>
          <a:prstGeom prst="line">
            <a:avLst/>
          </a:prstGeom>
          <a:ln w="31750">
            <a:solidFill>
              <a:srgbClr val="2C52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 flipV="1">
            <a:off x="5796136" y="2780928"/>
            <a:ext cx="720080" cy="216024"/>
          </a:xfrm>
          <a:prstGeom prst="line">
            <a:avLst/>
          </a:prstGeom>
          <a:ln w="31750">
            <a:solidFill>
              <a:srgbClr val="2C52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/>
        </p:nvCxnSpPr>
        <p:spPr>
          <a:xfrm>
            <a:off x="5724128" y="3861048"/>
            <a:ext cx="792088" cy="216024"/>
          </a:xfrm>
          <a:prstGeom prst="line">
            <a:avLst/>
          </a:prstGeom>
          <a:ln w="31750">
            <a:solidFill>
              <a:srgbClr val="2C52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/>
        </p:nvCxnSpPr>
        <p:spPr>
          <a:xfrm>
            <a:off x="5292080" y="4320000"/>
            <a:ext cx="648072" cy="576064"/>
          </a:xfrm>
          <a:prstGeom prst="line">
            <a:avLst/>
          </a:prstGeom>
          <a:ln w="31750">
            <a:solidFill>
              <a:srgbClr val="2C52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/>
          <p:cNvCxnSpPr/>
          <p:nvPr/>
        </p:nvCxnSpPr>
        <p:spPr>
          <a:xfrm rot="5400000">
            <a:off x="4216152" y="4945360"/>
            <a:ext cx="711696" cy="0"/>
          </a:xfrm>
          <a:prstGeom prst="line">
            <a:avLst/>
          </a:prstGeom>
          <a:ln w="31750">
            <a:solidFill>
              <a:srgbClr val="2C52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/>
          <p:cNvCxnSpPr/>
          <p:nvPr/>
        </p:nvCxnSpPr>
        <p:spPr>
          <a:xfrm rot="5400000">
            <a:off x="3023828" y="4401108"/>
            <a:ext cx="720080" cy="504056"/>
          </a:xfrm>
          <a:prstGeom prst="line">
            <a:avLst/>
          </a:prstGeom>
          <a:ln w="31750">
            <a:solidFill>
              <a:srgbClr val="2C52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 rot="10800000" flipV="1">
            <a:off x="2555776" y="3645024"/>
            <a:ext cx="648072" cy="216024"/>
          </a:xfrm>
          <a:prstGeom prst="line">
            <a:avLst/>
          </a:prstGeom>
          <a:ln w="31750">
            <a:solidFill>
              <a:srgbClr val="2C52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25"/>
          <p:cNvCxnSpPr/>
          <p:nvPr/>
        </p:nvCxnSpPr>
        <p:spPr>
          <a:xfrm rot="10800000">
            <a:off x="2699793" y="2636913"/>
            <a:ext cx="576067" cy="144017"/>
          </a:xfrm>
          <a:prstGeom prst="line">
            <a:avLst/>
          </a:prstGeom>
          <a:ln w="31750">
            <a:solidFill>
              <a:srgbClr val="2C52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/>
          <p:cNvCxnSpPr/>
          <p:nvPr/>
        </p:nvCxnSpPr>
        <p:spPr>
          <a:xfrm rot="10800000">
            <a:off x="3203849" y="1772817"/>
            <a:ext cx="504059" cy="504057"/>
          </a:xfrm>
          <a:prstGeom prst="line">
            <a:avLst/>
          </a:prstGeom>
          <a:ln w="31750">
            <a:solidFill>
              <a:srgbClr val="2C52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16" descr="http://www.1stpanasian.tif-conference.com/sites/default/files/sponsor_logos/SEBIA%2010080%20grand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188640"/>
            <a:ext cx="2771800" cy="69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326822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712200" y="6392863"/>
            <a:ext cx="381000" cy="304800"/>
          </a:xfrm>
          <a:prstGeom prst="rect">
            <a:avLst/>
          </a:prstGeom>
        </p:spPr>
        <p:txBody>
          <a:bodyPr/>
          <a:lstStyle/>
          <a:p>
            <a:fld id="{2D8B56F7-60E9-4D89-B399-BA89662CF5D4}" type="slidenum">
              <a:rPr lang="en-US"/>
              <a:pPr/>
              <a:t>8</a:t>
            </a:fld>
            <a:endParaRPr lang="en-US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title"/>
          </p:nvPr>
        </p:nvSpPr>
        <p:spPr>
          <a:xfrm>
            <a:off x="284008" y="0"/>
            <a:ext cx="8033965" cy="1068388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Capillary </a:t>
            </a:r>
            <a:r>
              <a:rPr lang="en-US" sz="3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Electrophoresis Principle</a:t>
            </a:r>
            <a:endParaRPr lang="en-US" sz="3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06" name="Picture 6" descr="Principles of C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8209" y="1825625"/>
            <a:ext cx="7761288" cy="4181475"/>
          </a:xfrm>
          <a:noFill/>
          <a:ln/>
        </p:spPr>
      </p:pic>
      <p:pic>
        <p:nvPicPr>
          <p:cNvPr id="51213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9263" y="635000"/>
            <a:ext cx="1166812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14" name="AutoShape 14"/>
          <p:cNvSpPr>
            <a:spLocks noChangeArrowheads="1"/>
          </p:cNvSpPr>
          <p:nvPr/>
        </p:nvSpPr>
        <p:spPr bwMode="auto">
          <a:xfrm>
            <a:off x="6759575" y="601663"/>
            <a:ext cx="1230313" cy="998537"/>
          </a:xfrm>
          <a:prstGeom prst="wedgeRoundRectCallout">
            <a:avLst>
              <a:gd name="adj1" fmla="val -79292"/>
              <a:gd name="adj2" fmla="val 145389"/>
              <a:gd name="adj3" fmla="val 16667"/>
            </a:avLst>
          </a:prstGeom>
          <a:noFill/>
          <a:ln w="38100">
            <a:solidFill>
              <a:srgbClr val="003D7C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5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712200" y="6392863"/>
            <a:ext cx="381000" cy="304800"/>
          </a:xfrm>
          <a:prstGeom prst="rect">
            <a:avLst/>
          </a:prstGeom>
        </p:spPr>
        <p:txBody>
          <a:bodyPr/>
          <a:lstStyle/>
          <a:p>
            <a:fld id="{BCD340C6-98EA-4C9E-92B0-100B12E8D115}" type="slidenum">
              <a:rPr lang="en-US"/>
              <a:pPr/>
              <a:t>9</a:t>
            </a:fld>
            <a:endParaRPr lang="en-US"/>
          </a:p>
        </p:txBody>
      </p:sp>
      <p:pic>
        <p:nvPicPr>
          <p:cNvPr id="58371" name="Picture 3" descr="CE technology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65225" y="209550"/>
            <a:ext cx="7067550" cy="6022975"/>
          </a:xfrm>
          <a:ln/>
        </p:spPr>
      </p:pic>
    </p:spTree>
    <p:extLst>
      <p:ext uri="{BB962C8B-B14F-4D97-AF65-F5344CB8AC3E}">
        <p14:creationId xmlns:p14="http://schemas.microsoft.com/office/powerpoint/2010/main" val="385721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Custom Design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F3277"/>
      </a:accent1>
      <a:accent2>
        <a:srgbClr val="0070B2"/>
      </a:accent2>
      <a:accent3>
        <a:srgbClr val="CFC6B3"/>
      </a:accent3>
      <a:accent4>
        <a:srgbClr val="C5B8AD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71AB0FBF464C4F86D30E3EE00ADAEB" ma:contentTypeVersion="0" ma:contentTypeDescription="Create a new document." ma:contentTypeScope="" ma:versionID="a8bdf06395057a51669767343bd6084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F1E076A-20A7-423C-BBCE-506DA1C822C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D2C8550-759A-49C1-8AD9-CB2FE4B8884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E8817FA-A8A6-41B9-9FCD-A7DA311F1CD3}">
  <ds:schemaRefs>
    <ds:schemaRef ds:uri="http://schemas.microsoft.com/office/infopath/2007/PartnerControls"/>
    <ds:schemaRef ds:uri="http://www.w3.org/XML/1998/namespace"/>
    <ds:schemaRef ds:uri="http://purl.org/dc/dcmitype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Sebia_MASTER_PPT Template_2012</Template>
  <TotalTime>12192</TotalTime>
  <Words>2146</Words>
  <Application>Microsoft Office PowerPoint</Application>
  <PresentationFormat>On-screen Show (4:3)</PresentationFormat>
  <Paragraphs>613</Paragraphs>
  <Slides>67</Slides>
  <Notes>28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67</vt:i4>
      </vt:variant>
    </vt:vector>
  </HeadingPairs>
  <TitlesOfParts>
    <vt:vector size="84" baseType="lpstr">
      <vt:lpstr>Arial</vt:lpstr>
      <vt:lpstr>Arial Black</vt:lpstr>
      <vt:lpstr>Arial Narrow</vt:lpstr>
      <vt:lpstr>Calibri</vt:lpstr>
      <vt:lpstr>Garamond</vt:lpstr>
      <vt:lpstr>Helvetica</vt:lpstr>
      <vt:lpstr>HelveticaNeueLT Std Lt Cn</vt:lpstr>
      <vt:lpstr>MS Reference Sans Serif</vt:lpstr>
      <vt:lpstr>Symbol</vt:lpstr>
      <vt:lpstr>Wingdings 2</vt:lpstr>
      <vt:lpstr>Wingdings 3</vt:lpstr>
      <vt:lpstr>3_Custom Design</vt:lpstr>
      <vt:lpstr>2_Custom Design</vt:lpstr>
      <vt:lpstr>Custom Design</vt:lpstr>
      <vt:lpstr>1_Custom Design</vt:lpstr>
      <vt:lpstr>Photo Editor Photo</vt:lpstr>
      <vt:lpstr>Bitmap Image</vt:lpstr>
      <vt:lpstr>PowerPoint Presentation</vt:lpstr>
      <vt:lpstr>PowerPoint Presentation</vt:lpstr>
      <vt:lpstr>PowerPoint Presentation</vt:lpstr>
      <vt:lpstr>     Key dates</vt:lpstr>
      <vt:lpstr>PowerPoint Presentation</vt:lpstr>
      <vt:lpstr>PowerPoint Presentation</vt:lpstr>
      <vt:lpstr>PowerPoint Presentation</vt:lpstr>
      <vt:lpstr>Capillary Electrophoresis Principle</vt:lpstr>
      <vt:lpstr>PowerPoint Presentation</vt:lpstr>
      <vt:lpstr>What goes on inside the capillary?</vt:lpstr>
      <vt:lpstr>PowerPoint Presentation</vt:lpstr>
      <vt:lpstr>Basic CE Diagram</vt:lpstr>
      <vt:lpstr>PowerPoint Presentation</vt:lpstr>
      <vt:lpstr>Separation of normal hemoglobins by capillary electrophoresis</vt:lpstr>
      <vt:lpstr>PowerPoint Presentation</vt:lpstr>
      <vt:lpstr>Hb S glycated and Hb A2</vt:lpstr>
      <vt:lpstr>Hb E and Hb A2</vt:lpstr>
      <vt:lpstr>Hb H &amp; Hb Bart’s</vt:lpstr>
      <vt:lpstr>What is HbA1c?</vt:lpstr>
      <vt:lpstr>HbA1c: What are  we looking for?</vt:lpstr>
      <vt:lpstr>HbA1c: What are we looking for?</vt:lpstr>
      <vt:lpstr>IFCC : Reference method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HbA1c Sebia (Clear Cut and Precise)</vt:lpstr>
      <vt:lpstr>PowerPoint Presentation</vt:lpstr>
      <vt:lpstr>PowerPoint Presentation</vt:lpstr>
      <vt:lpstr>PowerPoint Presentation</vt:lpstr>
      <vt:lpstr>PowerPoint Presentation</vt:lpstr>
      <vt:lpstr>Trueness</vt:lpstr>
      <vt:lpstr>Precision</vt:lpstr>
      <vt:lpstr>PowerPoint Presentation</vt:lpstr>
      <vt:lpstr>Factors to consider when looking at an HbA1c result:</vt:lpstr>
      <vt:lpstr>Limitations and Interferences of Hb A1C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Limitations and Interferences of Hb A1C</vt:lpstr>
      <vt:lpstr>HbA1c reflects the glycation of Hemoglobin A.   Since red blood cells in a normal patient have an average lifespan of 120 days, HbA1c reflects mean glycemia for the previous 3 months </vt:lpstr>
      <vt:lpstr>PowerPoint Presentation</vt:lpstr>
      <vt:lpstr>Red Cell Life Span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Iron Deficiency Anemia</vt:lpstr>
      <vt:lpstr>PowerPoint Presentation</vt:lpstr>
      <vt:lpstr>Worklist / Result Table</vt:lpstr>
      <vt:lpstr>Sample Suspended</vt:lpstr>
      <vt:lpstr>Sample Validated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brade.debriere</dc:creator>
  <cp:lastModifiedBy>mathieu BINE</cp:lastModifiedBy>
  <cp:revision>508</cp:revision>
  <cp:lastPrinted>2016-11-10T10:50:58Z</cp:lastPrinted>
  <dcterms:created xsi:type="dcterms:W3CDTF">2012-09-26T11:59:09Z</dcterms:created>
  <dcterms:modified xsi:type="dcterms:W3CDTF">2017-03-08T03:04:23Z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0x0101002071AB0FBF464C4F86D30E3EE00ADAEB</vt:lpwstr>
  </property>
</Properties>
</file>